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9" r:id="rId4"/>
    <p:sldId id="260" r:id="rId5"/>
    <p:sldId id="261" r:id="rId6"/>
    <p:sldId id="263" r:id="rId7"/>
    <p:sldId id="266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3"/>
  </p:normalViewPr>
  <p:slideViewPr>
    <p:cSldViewPr snapToGrid="0" snapToObjects="1">
      <p:cViewPr varScale="1">
        <p:scale>
          <a:sx n="90" d="100"/>
          <a:sy n="90" d="100"/>
        </p:scale>
        <p:origin x="12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11/3/18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"/>
                <a:cs typeface="Times"/>
              </a:rPr>
              <a:t>With </a:t>
            </a:r>
            <a:r>
              <a:rPr lang="en-US" b="1" dirty="0">
                <a:latin typeface="Times"/>
                <a:cs typeface="Times"/>
              </a:rPr>
              <a:t>Jesus </a:t>
            </a:r>
            <a:r>
              <a:rPr lang="en-US" b="1" dirty="0" smtClean="0">
                <a:latin typeface="Times"/>
                <a:cs typeface="Times"/>
              </a:rPr>
              <a:t>in a </a:t>
            </a:r>
            <a:r>
              <a:rPr lang="en-US" b="1" dirty="0">
                <a:latin typeface="Times"/>
                <a:cs typeface="Times"/>
              </a:rPr>
              <a:t>funeral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Sunday of </a:t>
            </a:r>
            <a:r>
              <a:rPr lang="en-US" smtClean="0"/>
              <a:t>Babah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153" y="272165"/>
            <a:ext cx="3379056" cy="3936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4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Escapes </a:t>
            </a:r>
            <a:r>
              <a:rPr lang="en-US" b="1" u="sng" dirty="0">
                <a:latin typeface="Times"/>
                <a:cs typeface="Times"/>
              </a:rPr>
              <a:t>from death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>
                <a:solidFill>
                  <a:srgbClr val="FF0000"/>
                </a:solidFill>
                <a:latin typeface="Times"/>
                <a:cs typeface="Times"/>
              </a:rPr>
              <a:t>Our God </a:t>
            </a:r>
            <a:r>
              <a:rPr lang="en-US" sz="4800" b="1" i="1" dirty="0">
                <a:latin typeface="Times"/>
                <a:cs typeface="Times"/>
              </a:rPr>
              <a:t>is</a:t>
            </a:r>
            <a:r>
              <a:rPr lang="en-US" sz="4800" b="1" dirty="0">
                <a:latin typeface="Times"/>
                <a:cs typeface="Times"/>
              </a:rPr>
              <a:t> the God of salvation</a:t>
            </a:r>
            <a:r>
              <a:rPr lang="en-US" sz="4800" b="1" dirty="0" smtClean="0">
                <a:latin typeface="Times"/>
                <a:cs typeface="Times"/>
              </a:rPr>
              <a:t>; And </a:t>
            </a:r>
            <a:r>
              <a:rPr lang="en-US" sz="4800" b="1" dirty="0">
                <a:latin typeface="Times"/>
                <a:cs typeface="Times"/>
              </a:rPr>
              <a:t>to GOD the Lord </a:t>
            </a:r>
            <a:r>
              <a:rPr lang="en-US" sz="4800" b="1" i="1" dirty="0">
                <a:latin typeface="Times"/>
                <a:cs typeface="Times"/>
              </a:rPr>
              <a:t>belong</a:t>
            </a:r>
            <a:r>
              <a:rPr lang="en-US" sz="4800" b="1" dirty="0">
                <a:latin typeface="Times"/>
                <a:cs typeface="Times"/>
              </a:rPr>
              <a:t> </a:t>
            </a:r>
            <a:r>
              <a:rPr lang="en-US" sz="4800" b="1" dirty="0">
                <a:solidFill>
                  <a:srgbClr val="FF0000"/>
                </a:solidFill>
                <a:latin typeface="Times"/>
                <a:cs typeface="Times"/>
              </a:rPr>
              <a:t>escapes from death</a:t>
            </a:r>
            <a:r>
              <a:rPr lang="en-US" sz="4800" b="1" dirty="0" smtClean="0">
                <a:latin typeface="Times"/>
                <a:cs typeface="Times"/>
              </a:rPr>
              <a:t>. Ps 68:20</a:t>
            </a:r>
            <a:endParaRPr lang="en-US" sz="4800" b="1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84717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Large crowd</a:t>
            </a:r>
            <a:endParaRPr lang="en-US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8115301" cy="43053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"/>
                <a:cs typeface="Times"/>
              </a:rPr>
              <a:t>11 </a:t>
            </a:r>
            <a:r>
              <a:rPr lang="en-US" sz="3200" dirty="0">
                <a:latin typeface="Times"/>
                <a:cs typeface="Times"/>
              </a:rPr>
              <a:t>Now it happened, the day after, </a:t>
            </a:r>
            <a:r>
              <a:rPr lang="en-US" sz="3200" i="1" dirty="0">
                <a:latin typeface="Times"/>
                <a:cs typeface="Times"/>
              </a:rPr>
              <a:t>that</a:t>
            </a:r>
            <a:r>
              <a:rPr lang="en-US" sz="3200" dirty="0">
                <a:latin typeface="Times"/>
                <a:cs typeface="Times"/>
              </a:rPr>
              <a:t> He went into a city called Nain; and </a:t>
            </a:r>
            <a:r>
              <a:rPr lang="en-US" sz="3200" dirty="0">
                <a:solidFill>
                  <a:srgbClr val="800000"/>
                </a:solidFill>
                <a:latin typeface="Times"/>
                <a:cs typeface="Times"/>
              </a:rPr>
              <a:t>many of His disciples went with Him, and a large crowd</a:t>
            </a:r>
            <a:r>
              <a:rPr lang="en-US" sz="3200" dirty="0">
                <a:latin typeface="Times"/>
                <a:cs typeface="Times"/>
              </a:rPr>
              <a:t>. </a:t>
            </a:r>
            <a:r>
              <a:rPr lang="en-US" sz="3200" b="1" dirty="0">
                <a:latin typeface="Times"/>
                <a:cs typeface="Times"/>
              </a:rPr>
              <a:t>12 </a:t>
            </a:r>
            <a:r>
              <a:rPr lang="en-US" sz="3200" dirty="0">
                <a:latin typeface="Times"/>
                <a:cs typeface="Times"/>
              </a:rPr>
              <a:t>And when He came near the gate of the city, behold, a dead man was being carried out, the only son of his mother; and she was a widow. </a:t>
            </a:r>
            <a:r>
              <a:rPr lang="en-US" sz="3200" dirty="0">
                <a:solidFill>
                  <a:srgbClr val="800000"/>
                </a:solidFill>
                <a:latin typeface="Times"/>
                <a:cs typeface="Times"/>
              </a:rPr>
              <a:t>And a large crowd from the city was with her. </a:t>
            </a:r>
            <a:r>
              <a:rPr lang="en-US" sz="3200" dirty="0" err="1" smtClean="0">
                <a:solidFill>
                  <a:schemeClr val="tx1"/>
                </a:solidFill>
                <a:latin typeface="Times"/>
                <a:cs typeface="Times"/>
              </a:rPr>
              <a:t>Lk</a:t>
            </a:r>
            <a:r>
              <a:rPr lang="en-US" sz="3200" dirty="0" smtClean="0">
                <a:solidFill>
                  <a:schemeClr val="tx1"/>
                </a:solidFill>
                <a:latin typeface="Times"/>
                <a:cs typeface="Times"/>
              </a:rPr>
              <a:t> 7:11,12</a:t>
            </a:r>
            <a:endParaRPr lang="en-US" sz="3200" dirty="0">
              <a:solidFill>
                <a:schemeClr val="tx1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68064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smtClean="0">
                <a:latin typeface="Times"/>
                <a:cs typeface="Times"/>
              </a:rPr>
              <a:t>Do not Weep</a:t>
            </a:r>
            <a:endParaRPr lang="en-US" sz="44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>
                <a:latin typeface="Times"/>
                <a:cs typeface="Times"/>
              </a:rPr>
              <a:t>When the Lord </a:t>
            </a:r>
            <a:r>
              <a:rPr lang="en-US" sz="5400" b="1" u="sng" dirty="0">
                <a:solidFill>
                  <a:srgbClr val="FF0000"/>
                </a:solidFill>
                <a:latin typeface="Times"/>
                <a:cs typeface="Times"/>
              </a:rPr>
              <a:t>saw her</a:t>
            </a:r>
            <a:r>
              <a:rPr lang="en-US" sz="5400" dirty="0">
                <a:latin typeface="Times"/>
                <a:cs typeface="Times"/>
              </a:rPr>
              <a:t>, He had compassion on her and said to her, “</a:t>
            </a:r>
            <a:r>
              <a:rPr lang="en-US" sz="5400" b="1" u="sng" dirty="0">
                <a:solidFill>
                  <a:srgbClr val="FF0000"/>
                </a:solidFill>
                <a:latin typeface="Times"/>
                <a:cs typeface="Times"/>
              </a:rPr>
              <a:t>Do not weep</a:t>
            </a:r>
            <a:r>
              <a:rPr lang="en-US" sz="5400" dirty="0">
                <a:latin typeface="Times"/>
                <a:cs typeface="Times"/>
              </a:rPr>
              <a:t>.” </a:t>
            </a:r>
            <a:r>
              <a:rPr lang="en-US" sz="5400" dirty="0" smtClean="0">
                <a:latin typeface="Times"/>
                <a:cs typeface="Times"/>
              </a:rPr>
              <a:t> LK 7:13</a:t>
            </a:r>
            <a:endParaRPr lang="en-US" sz="5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420278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St Cyril </a:t>
            </a:r>
            <a:r>
              <a:rPr lang="en-US" b="1" u="sng" dirty="0">
                <a:latin typeface="Times"/>
                <a:cs typeface="Times"/>
              </a:rPr>
              <a:t>of </a:t>
            </a:r>
            <a:r>
              <a:rPr lang="en-US" b="1" u="sng" dirty="0" smtClean="0">
                <a:latin typeface="Times"/>
                <a:cs typeface="Times"/>
              </a:rPr>
              <a:t>Alexandria</a:t>
            </a:r>
            <a:br>
              <a:rPr lang="en-US" b="1" u="sng" dirty="0" smtClean="0">
                <a:latin typeface="Times"/>
                <a:cs typeface="Times"/>
              </a:rPr>
            </a:br>
            <a:r>
              <a:rPr lang="en-US" sz="1600" dirty="0"/>
              <a:t>Commentary on Luke, Homily 36. [CGSL 153*.]</a:t>
            </a:r>
            <a:endParaRPr lang="en-US" sz="1600" b="1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890886" cy="4186086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"/>
                <a:cs typeface="Times"/>
              </a:rPr>
              <a:t>Observe </a:t>
            </a:r>
            <a:r>
              <a:rPr lang="en-US" sz="3200" dirty="0">
                <a:latin typeface="Times"/>
                <a:cs typeface="Times"/>
              </a:rPr>
              <a:t>how he joins miracle to miracle. In the former instance, the healing of the centurion’s servant, he was present by invitation, </a:t>
            </a:r>
            <a:r>
              <a:rPr lang="en-US" sz="3200" b="1" u="sng" dirty="0">
                <a:solidFill>
                  <a:srgbClr val="800000"/>
                </a:solidFill>
                <a:latin typeface="Times"/>
                <a:cs typeface="Times"/>
              </a:rPr>
              <a:t>but here he draws near without being invited</a:t>
            </a:r>
            <a:r>
              <a:rPr lang="en-US" sz="3200" dirty="0">
                <a:latin typeface="Times"/>
                <a:cs typeface="Times"/>
              </a:rPr>
              <a:t>. No one summoned him to restore the dead man to life, </a:t>
            </a:r>
            <a:r>
              <a:rPr lang="en-US" sz="3200" b="1" u="sng" dirty="0">
                <a:solidFill>
                  <a:srgbClr val="800000"/>
                </a:solidFill>
                <a:latin typeface="Times"/>
                <a:cs typeface="Times"/>
              </a:rPr>
              <a:t>but he comes to do so of his own </a:t>
            </a:r>
            <a:r>
              <a:rPr lang="en-US" sz="3200" b="1" u="sng" dirty="0" smtClean="0">
                <a:solidFill>
                  <a:srgbClr val="800000"/>
                </a:solidFill>
                <a:latin typeface="Times"/>
                <a:cs typeface="Times"/>
              </a:rPr>
              <a:t>accord</a:t>
            </a:r>
            <a:r>
              <a:rPr lang="en-US" sz="3200" dirty="0" smtClean="0">
                <a:latin typeface="Times"/>
                <a:cs typeface="Times"/>
              </a:rPr>
              <a:t>. </a:t>
            </a:r>
            <a:endParaRPr lang="en-US" sz="32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0976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Arise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"/>
                <a:cs typeface="Times"/>
              </a:rPr>
              <a:t>Then He came and 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touched the open coffin</a:t>
            </a:r>
            <a:r>
              <a:rPr lang="en-US" sz="4000" b="1" dirty="0">
                <a:latin typeface="Times"/>
                <a:cs typeface="Times"/>
              </a:rPr>
              <a:t>, and those who carried </a:t>
            </a:r>
            <a:r>
              <a:rPr lang="en-US" sz="4000" b="1" i="1" dirty="0">
                <a:latin typeface="Times"/>
                <a:cs typeface="Times"/>
              </a:rPr>
              <a:t>him</a:t>
            </a:r>
            <a:r>
              <a:rPr lang="en-US" sz="4000" b="1" dirty="0">
                <a:latin typeface="Times"/>
                <a:cs typeface="Times"/>
              </a:rPr>
              <a:t> stood still. And He said, “Young man, I say to you, </a:t>
            </a:r>
            <a:r>
              <a:rPr lang="en-US" sz="4000" b="1" u="sng" dirty="0">
                <a:solidFill>
                  <a:srgbClr val="FF0000"/>
                </a:solidFill>
                <a:latin typeface="Times"/>
                <a:cs typeface="Times"/>
              </a:rPr>
              <a:t>arise</a:t>
            </a:r>
            <a:r>
              <a:rPr lang="en-US" sz="4000" b="1" dirty="0">
                <a:latin typeface="Times"/>
                <a:cs typeface="Times"/>
              </a:rPr>
              <a:t>.</a:t>
            </a:r>
            <a:r>
              <a:rPr lang="en-US" sz="4000" b="1" dirty="0" smtClean="0">
                <a:latin typeface="Times"/>
                <a:cs typeface="Times"/>
              </a:rPr>
              <a:t>” </a:t>
            </a:r>
            <a:r>
              <a:rPr lang="en-US" sz="4000" b="1" dirty="0" err="1">
                <a:latin typeface="Times"/>
                <a:cs typeface="Times"/>
              </a:rPr>
              <a:t>L</a:t>
            </a:r>
            <a:r>
              <a:rPr lang="en-US" sz="4000" b="1" dirty="0" err="1" smtClean="0">
                <a:latin typeface="Times"/>
                <a:cs typeface="Times"/>
              </a:rPr>
              <a:t>k</a:t>
            </a:r>
            <a:r>
              <a:rPr lang="en-US" sz="4000" b="1" dirty="0" smtClean="0">
                <a:latin typeface="Times"/>
                <a:cs typeface="Times"/>
              </a:rPr>
              <a:t> 7:14</a:t>
            </a:r>
            <a:endParaRPr lang="en-US" sz="4000" b="1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455924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Times"/>
                <a:cs typeface="Times"/>
              </a:rPr>
              <a:t>St. </a:t>
            </a:r>
            <a:r>
              <a:rPr lang="en-US" b="1" u="sng" dirty="0" err="1" smtClean="0">
                <a:latin typeface="Times"/>
                <a:cs typeface="Times"/>
              </a:rPr>
              <a:t>Ephrem</a:t>
            </a:r>
            <a:r>
              <a:rPr lang="en-US" b="1" u="sng" dirty="0" smtClean="0">
                <a:latin typeface="Times"/>
                <a:cs typeface="Times"/>
              </a:rPr>
              <a:t> </a:t>
            </a:r>
            <a:r>
              <a:rPr lang="en-US" b="1" u="sng" dirty="0">
                <a:latin typeface="Times"/>
                <a:cs typeface="Times"/>
              </a:rPr>
              <a:t>the Syrian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"/>
                <a:cs typeface="Times"/>
              </a:rPr>
              <a:t> </a:t>
            </a:r>
            <a:r>
              <a:rPr lang="en-US" sz="3600" b="1" dirty="0">
                <a:latin typeface="Times"/>
                <a:cs typeface="Times"/>
              </a:rPr>
              <a:t>“The Virgin’s son met the widow’s son. </a:t>
            </a:r>
            <a:r>
              <a:rPr lang="en-US" sz="3600" b="1" u="sng" dirty="0">
                <a:solidFill>
                  <a:srgbClr val="800000"/>
                </a:solidFill>
                <a:latin typeface="Times"/>
                <a:cs typeface="Times"/>
              </a:rPr>
              <a:t>He became like a sponge for her tears and as life for the death of her son</a:t>
            </a:r>
            <a:r>
              <a:rPr lang="en-US" sz="3600" b="1" dirty="0">
                <a:latin typeface="Times"/>
                <a:cs typeface="Times"/>
              </a:rPr>
              <a:t>. Death turned about in its den and turned its back on the victorious one.” </a:t>
            </a:r>
          </a:p>
        </p:txBody>
      </p:sp>
    </p:spTree>
    <p:extLst>
      <p:ext uri="{BB962C8B-B14F-4D97-AF65-F5344CB8AC3E}">
        <p14:creationId xmlns:p14="http://schemas.microsoft.com/office/powerpoint/2010/main" val="13002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Times"/>
                <a:cs typeface="Times"/>
              </a:rPr>
              <a:t>God has visited His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>
                <a:latin typeface="Times"/>
                <a:cs typeface="Times"/>
              </a:rPr>
              <a:t>Then fear came upon all, and they glorified God, saying, “A great prophet has risen up among us”; and, “</a:t>
            </a:r>
            <a:r>
              <a:rPr lang="en-US" sz="4400" b="1" u="sng" dirty="0">
                <a:solidFill>
                  <a:srgbClr val="FF0000"/>
                </a:solidFill>
                <a:latin typeface="Times"/>
                <a:cs typeface="Times"/>
              </a:rPr>
              <a:t>God has visited His people</a:t>
            </a:r>
            <a:r>
              <a:rPr lang="en-US" sz="4400" dirty="0">
                <a:latin typeface="Times"/>
                <a:cs typeface="Times"/>
              </a:rPr>
              <a:t>.” </a:t>
            </a:r>
            <a:r>
              <a:rPr lang="en-US" sz="4400" dirty="0" smtClean="0">
                <a:latin typeface="Times"/>
                <a:cs typeface="Times"/>
              </a:rPr>
              <a:t> </a:t>
            </a:r>
            <a:r>
              <a:rPr lang="en-US" sz="4400" dirty="0" err="1" smtClean="0">
                <a:latin typeface="Times"/>
                <a:cs typeface="Times"/>
              </a:rPr>
              <a:t>Lk</a:t>
            </a:r>
            <a:r>
              <a:rPr lang="en-US" sz="4400" dirty="0" smtClean="0">
                <a:latin typeface="Times"/>
                <a:cs typeface="Times"/>
              </a:rPr>
              <a:t> 7:16</a:t>
            </a:r>
            <a:endParaRPr lang="en-US" sz="4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251034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Times"/>
                <a:cs typeface="Times"/>
              </a:rPr>
              <a:t>St. Cyprian</a:t>
            </a:r>
            <a:endParaRPr lang="en-US" u="sng" dirty="0">
              <a:latin typeface="Times"/>
              <a:cs typeface="Time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400" b="1" dirty="0">
                <a:latin typeface="Times"/>
                <a:cs typeface="Times"/>
              </a:rPr>
              <a:t>“This supernatural bread and this consecrated chalice are for the </a:t>
            </a:r>
            <a:r>
              <a:rPr lang="en-US" sz="4400" b="1" u="sng" dirty="0">
                <a:solidFill>
                  <a:srgbClr val="FF0000"/>
                </a:solidFill>
                <a:latin typeface="Times"/>
                <a:cs typeface="Times"/>
              </a:rPr>
              <a:t>health and salvation of mankind</a:t>
            </a:r>
            <a:r>
              <a:rPr lang="en-US" sz="4400" b="1" dirty="0">
                <a:latin typeface="Times"/>
                <a:cs typeface="Times"/>
              </a:rPr>
              <a:t>.”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35608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723</TotalTime>
  <Words>265</Words>
  <Application>Microsoft Macintosh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Rockwell</vt:lpstr>
      <vt:lpstr>Times</vt:lpstr>
      <vt:lpstr>Wingdings 2</vt:lpstr>
      <vt:lpstr>Plaza</vt:lpstr>
      <vt:lpstr>With Jesus in a funeral</vt:lpstr>
      <vt:lpstr>Escapes from death</vt:lpstr>
      <vt:lpstr>Large crowd</vt:lpstr>
      <vt:lpstr>Do not Weep</vt:lpstr>
      <vt:lpstr>St Cyril of Alexandria Commentary on Luke, Homily 36. [CGSL 153*.]</vt:lpstr>
      <vt:lpstr>Arise</vt:lpstr>
      <vt:lpstr>St. Ephrem the Syrian </vt:lpstr>
      <vt:lpstr>God has visited His people</vt:lpstr>
      <vt:lpstr>St. Cyprian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Father Mark Aziz</dc:creator>
  <cp:lastModifiedBy>John Saad</cp:lastModifiedBy>
  <cp:revision>6</cp:revision>
  <dcterms:created xsi:type="dcterms:W3CDTF">2015-11-07T20:02:15Z</dcterms:created>
  <dcterms:modified xsi:type="dcterms:W3CDTF">2018-11-03T15:50:45Z</dcterms:modified>
</cp:coreProperties>
</file>