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59" r:id="rId4"/>
    <p:sldId id="257"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9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4711EE73-ED53-C843-9939-F7663947FEBA}" type="datetimeFigureOut">
              <a:rPr lang="en-US" smtClean="0"/>
              <a:t>11/13/2017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37EB7D2-230D-E240-9A81-A7DE8B8BF6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4711EE73-ED53-C843-9939-F7663947FEBA}"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711EE73-ED53-C843-9939-F7663947FEBA}"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711EE73-ED53-C843-9939-F7663947FEB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711EE73-ED53-C843-9939-F7663947FEB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4711EE73-ED53-C843-9939-F7663947FEB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4711EE73-ED53-C843-9939-F7663947FEBA}" type="datetimeFigureOut">
              <a:rPr lang="en-US" smtClean="0"/>
              <a:t>11/13/2017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37EB7D2-230D-E240-9A81-A7DE8B8BF6FC}"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4711EE73-ED53-C843-9939-F7663947FEBA}" type="datetimeFigureOut">
              <a:rPr lang="en-US" smtClean="0"/>
              <a:t>11/13/2017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237EB7D2-230D-E240-9A81-A7DE8B8BF6FC}"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4711EE73-ED53-C843-9939-F7663947FEBA}" type="datetimeFigureOut">
              <a:rPr lang="en-US" smtClean="0"/>
              <a:t>11/13/2017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237EB7D2-230D-E240-9A81-A7DE8B8BF6FC}"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4711EE73-ED53-C843-9939-F7663947FEBA}"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EB7D2-230D-E240-9A81-A7DE8B8BF6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4711EE73-ED53-C843-9939-F7663947FEB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7D2-230D-E240-9A81-A7DE8B8BF6FC}"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4711EE73-ED53-C843-9939-F7663947FEBA}" type="datetimeFigureOut">
              <a:rPr lang="en-US" smtClean="0"/>
              <a:t>11/13/2017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237EB7D2-230D-E240-9A81-A7DE8B8BF6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919" y="4526636"/>
            <a:ext cx="8154449" cy="1048684"/>
          </a:xfrm>
        </p:spPr>
        <p:txBody>
          <a:bodyPr>
            <a:normAutofit fontScale="90000"/>
          </a:bodyPr>
          <a:lstStyle/>
          <a:p>
            <a:pPr algn="ctr"/>
            <a:r>
              <a:rPr lang="en-US" b="1" dirty="0" smtClean="0">
                <a:latin typeface="Times"/>
                <a:cs typeface="Times"/>
              </a:rPr>
              <a:t>Wars in the Old Testament (2)</a:t>
            </a:r>
            <a:br>
              <a:rPr lang="en-US" b="1" dirty="0" smtClean="0">
                <a:latin typeface="Times"/>
                <a:cs typeface="Times"/>
              </a:rPr>
            </a:br>
            <a:r>
              <a:rPr lang="en-US" sz="3100" b="1" dirty="0">
                <a:latin typeface="Times"/>
                <a:cs typeface="Times"/>
              </a:rPr>
              <a:t>C</a:t>
            </a:r>
            <a:r>
              <a:rPr lang="en-US" sz="3100" b="1" dirty="0" smtClean="0">
                <a:latin typeface="Times"/>
                <a:cs typeface="Times"/>
              </a:rPr>
              <a:t>ase Study : Canaanite Genocide</a:t>
            </a:r>
            <a:endParaRPr lang="en-US" sz="3100" b="1" dirty="0">
              <a:latin typeface="Times"/>
              <a:cs typeface="Times"/>
            </a:endParaRPr>
          </a:p>
        </p:txBody>
      </p:sp>
      <p:sp>
        <p:nvSpPr>
          <p:cNvPr id="3" name="Subtitle 2"/>
          <p:cNvSpPr>
            <a:spLocks noGrp="1"/>
          </p:cNvSpPr>
          <p:nvPr>
            <p:ph type="subTitle" idx="1"/>
          </p:nvPr>
        </p:nvSpPr>
        <p:spPr>
          <a:xfrm>
            <a:off x="2068158" y="5741970"/>
            <a:ext cx="5458968" cy="621792"/>
          </a:xfrm>
        </p:spPr>
        <p:txBody>
          <a:bodyPr/>
          <a:lstStyle/>
          <a:p>
            <a:pPr algn="ctr"/>
            <a:r>
              <a:rPr lang="en-US" b="1" u="sng" dirty="0" smtClean="0"/>
              <a:t>Saturday 26.09.2015</a:t>
            </a:r>
            <a:endParaRPr lang="en-US" b="1" u="sng"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2292" b="6728"/>
          <a:stretch/>
        </p:blipFill>
        <p:spPr>
          <a:xfrm>
            <a:off x="1063052" y="397786"/>
            <a:ext cx="3330211" cy="3564784"/>
          </a:xfrm>
          <a:prstGeom prst="rect">
            <a:avLst/>
          </a:prstGeom>
        </p:spPr>
      </p:pic>
      <p:sp>
        <p:nvSpPr>
          <p:cNvPr id="5" name="TextBox 4"/>
          <p:cNvSpPr txBox="1"/>
          <p:nvPr/>
        </p:nvSpPr>
        <p:spPr>
          <a:xfrm>
            <a:off x="8843726" y="468164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4514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Times"/>
                <a:cs typeface="Times"/>
              </a:rPr>
              <a:t>5. Diplomacy was the usual method</a:t>
            </a:r>
          </a:p>
        </p:txBody>
      </p:sp>
      <p:sp>
        <p:nvSpPr>
          <p:cNvPr id="3" name="Content Placeholder 2"/>
          <p:cNvSpPr>
            <a:spLocks noGrp="1"/>
          </p:cNvSpPr>
          <p:nvPr>
            <p:ph idx="1"/>
          </p:nvPr>
        </p:nvSpPr>
        <p:spPr>
          <a:xfrm>
            <a:off x="457199" y="2209800"/>
            <a:ext cx="8355497" cy="3916363"/>
          </a:xfrm>
        </p:spPr>
        <p:txBody>
          <a:bodyPr>
            <a:noAutofit/>
          </a:bodyPr>
          <a:lstStyle/>
          <a:p>
            <a:pPr algn="just"/>
            <a:r>
              <a:rPr lang="en-US" sz="2400" dirty="0">
                <a:latin typeface="Times New Roman" panose="02020603050405020304" pitchFamily="18" charset="0"/>
                <a:cs typeface="Times New Roman" panose="02020603050405020304" pitchFamily="18" charset="0"/>
              </a:rPr>
              <a:t>When Israel would go to war with another nation, they would usually offer a peace treaty first. Deuteronomy 20:10 states: </a:t>
            </a:r>
            <a:r>
              <a:rPr lang="en-US" sz="2400" b="1" u="sng" dirty="0">
                <a:solidFill>
                  <a:srgbClr val="FF0000"/>
                </a:solidFill>
                <a:latin typeface="Times New Roman" panose="02020603050405020304" pitchFamily="18" charset="0"/>
                <a:cs typeface="Times New Roman" panose="02020603050405020304" pitchFamily="18" charset="0"/>
              </a:rPr>
              <a:t>“When you approach a city to fight against it, </a:t>
            </a:r>
            <a:r>
              <a:rPr lang="en-US" sz="2400" b="1" i="1" u="sng" dirty="0">
                <a:solidFill>
                  <a:srgbClr val="FF0000"/>
                </a:solidFill>
                <a:latin typeface="Times New Roman" panose="02020603050405020304" pitchFamily="18" charset="0"/>
                <a:cs typeface="Times New Roman" panose="02020603050405020304" pitchFamily="18" charset="0"/>
              </a:rPr>
              <a:t>you shall offer it terms of peace</a:t>
            </a:r>
            <a:r>
              <a:rPr lang="en-US" sz="2400" b="1" u="sng" dirty="0">
                <a:solidFill>
                  <a:srgbClr val="FF0000"/>
                </a:solidFill>
                <a:latin typeface="Times New Roman" panose="02020603050405020304" pitchFamily="18" charset="0"/>
                <a:cs typeface="Times New Roman" panose="02020603050405020304" pitchFamily="18" charset="0"/>
              </a:rPr>
              <a:t>.” If the people surrendered, they were not to be harmed. However, they would become laborers in Israel. This might seem harsh</a:t>
            </a:r>
            <a:r>
              <a:rPr lang="en-US" sz="2400" dirty="0">
                <a:latin typeface="Times New Roman" panose="02020603050405020304" pitchFamily="18" charset="0"/>
                <a:cs typeface="Times New Roman" panose="02020603050405020304" pitchFamily="18" charset="0"/>
              </a:rPr>
              <a:t>, but don’t forget the ancient Near Eastern context. When the Ammonites surrounded one of the cities of Israel, they required every citizen to gouge out one of their eyes, as a term of peace and surrender (1 Sam. 11:1-2)! </a:t>
            </a:r>
            <a:r>
              <a:rPr lang="en-US" sz="2400" b="1" u="sng" dirty="0">
                <a:solidFill>
                  <a:srgbClr val="FF0000"/>
                </a:solidFill>
                <a:latin typeface="Times New Roman" panose="02020603050405020304" pitchFamily="18" charset="0"/>
                <a:cs typeface="Times New Roman" panose="02020603050405020304" pitchFamily="18" charset="0"/>
              </a:rPr>
              <a:t>This is why the neighboring nations considered the Hebrew kings to be “merciful kings” (1 Kings 20:31).</a:t>
            </a:r>
          </a:p>
        </p:txBody>
      </p:sp>
    </p:spTree>
    <p:extLst>
      <p:ext uri="{BB962C8B-B14F-4D97-AF65-F5344CB8AC3E}">
        <p14:creationId xmlns:p14="http://schemas.microsoft.com/office/powerpoint/2010/main" val="281651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smtClean="0">
                <a:latin typeface="Times New Roman" panose="02020603050405020304" pitchFamily="18" charset="0"/>
                <a:cs typeface="Times New Roman" panose="02020603050405020304" pitchFamily="18" charset="0"/>
              </a:rPr>
              <a:t>Special case ..!</a:t>
            </a:r>
            <a:endParaRPr lang="en-US" sz="48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2209800"/>
            <a:ext cx="8289236" cy="3916363"/>
          </a:xfrm>
        </p:spPr>
        <p:txBody>
          <a:bodyPr>
            <a:noAutofit/>
          </a:bodyPr>
          <a:lstStyle/>
          <a:p>
            <a:r>
              <a:rPr lang="en-US" sz="2400" dirty="0">
                <a:latin typeface="Times New Roman" panose="02020603050405020304" pitchFamily="18" charset="0"/>
                <a:cs typeface="Times New Roman" panose="02020603050405020304" pitchFamily="18" charset="0"/>
              </a:rPr>
              <a:t>This peace treaty was not offered to these seven people groups in Canaan (e.g. Hittites, Amorites, Canaanites, </a:t>
            </a:r>
            <a:r>
              <a:rPr lang="en-US" sz="2400" dirty="0" err="1">
                <a:latin typeface="Times New Roman" panose="02020603050405020304" pitchFamily="18" charset="0"/>
                <a:cs typeface="Times New Roman" panose="02020603050405020304" pitchFamily="18" charset="0"/>
              </a:rPr>
              <a:t>Perizzites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Hivites</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Jubusites</a:t>
            </a:r>
            <a:r>
              <a:rPr lang="en-US" sz="2400" dirty="0">
                <a:latin typeface="Times New Roman" panose="02020603050405020304" pitchFamily="18" charset="0"/>
                <a:cs typeface="Times New Roman" panose="02020603050405020304" pitchFamily="18" charset="0"/>
              </a:rPr>
              <a:t>), as Deuteronomy 20:16</a:t>
            </a:r>
            <a:r>
              <a:rPr lang="en-US" sz="2400" b="1" dirty="0">
                <a:solidFill>
                  <a:srgbClr val="FF0000"/>
                </a:solidFill>
                <a:latin typeface="Times New Roman" panose="02020603050405020304" pitchFamily="18" charset="0"/>
                <a:cs typeface="Times New Roman" panose="02020603050405020304" pitchFamily="18" charset="0"/>
              </a:rPr>
              <a:t> makes explicit. This was probably because the Jews originally came to King </a:t>
            </a:r>
            <a:r>
              <a:rPr lang="en-US" sz="2400" b="1" dirty="0" err="1">
                <a:solidFill>
                  <a:srgbClr val="FF0000"/>
                </a:solidFill>
                <a:latin typeface="Times New Roman" panose="02020603050405020304" pitchFamily="18" charset="0"/>
                <a:cs typeface="Times New Roman" panose="02020603050405020304" pitchFamily="18" charset="0"/>
              </a:rPr>
              <a:t>Sihon</a:t>
            </a:r>
            <a:r>
              <a:rPr lang="en-US" sz="2400" b="1" dirty="0">
                <a:solidFill>
                  <a:srgbClr val="FF0000"/>
                </a:solidFill>
                <a:latin typeface="Times New Roman" panose="02020603050405020304" pitchFamily="18" charset="0"/>
                <a:cs typeface="Times New Roman" panose="02020603050405020304" pitchFamily="18" charset="0"/>
              </a:rPr>
              <a:t> (of the Amorites) with “words of peace” (Deut. 2:26), but the king was “not willing” to let them even pass through his land (Deut. 2:30). </a:t>
            </a:r>
            <a:r>
              <a:rPr lang="en-US" sz="2400" dirty="0">
                <a:latin typeface="Times New Roman" panose="02020603050405020304" pitchFamily="18" charset="0"/>
                <a:cs typeface="Times New Roman" panose="02020603050405020304" pitchFamily="18" charset="0"/>
              </a:rPr>
              <a:t>However, those willing to abandon Canaan were probably spared. For instance, </a:t>
            </a:r>
            <a:r>
              <a:rPr lang="en-US" sz="2400" dirty="0" err="1">
                <a:latin typeface="Times New Roman" panose="02020603050405020304" pitchFamily="18" charset="0"/>
                <a:cs typeface="Times New Roman" panose="02020603050405020304" pitchFamily="18" charset="0"/>
              </a:rPr>
              <a:t>Rahab’s</a:t>
            </a:r>
            <a:r>
              <a:rPr lang="en-US" sz="2400" dirty="0">
                <a:latin typeface="Times New Roman" panose="02020603050405020304" pitchFamily="18" charset="0"/>
                <a:cs typeface="Times New Roman" panose="02020603050405020304" pitchFamily="18" charset="0"/>
              </a:rPr>
              <a:t> entire family was spared from judgment (Josh. 2:13), because she surrendered to the Jews. The remaining Canaanites were killed because they chose to stay.</a:t>
            </a:r>
          </a:p>
        </p:txBody>
      </p:sp>
    </p:spTree>
    <p:extLst>
      <p:ext uri="{BB962C8B-B14F-4D97-AF65-F5344CB8AC3E}">
        <p14:creationId xmlns:p14="http://schemas.microsoft.com/office/powerpoint/2010/main" val="400661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latin typeface="Times"/>
                <a:cs typeface="Times"/>
              </a:rPr>
              <a:t>6. Images in Joshua were mild compared to the ancient Near East</a:t>
            </a:r>
          </a:p>
        </p:txBody>
      </p:sp>
      <p:sp>
        <p:nvSpPr>
          <p:cNvPr id="3" name="Content Placeholder 2"/>
          <p:cNvSpPr>
            <a:spLocks noGrp="1"/>
          </p:cNvSpPr>
          <p:nvPr>
            <p:ph idx="1"/>
          </p:nvPr>
        </p:nvSpPr>
        <p:spPr>
          <a:xfrm>
            <a:off x="457199" y="2209800"/>
            <a:ext cx="8371227" cy="4460781"/>
          </a:xfrm>
        </p:spPr>
        <p:txBody>
          <a:bodyPr>
            <a:noAutofit/>
          </a:bodyPr>
          <a:lstStyle/>
          <a:p>
            <a:r>
              <a:rPr lang="en-US" sz="2200" dirty="0">
                <a:latin typeface="Times"/>
                <a:cs typeface="Times"/>
              </a:rPr>
              <a:t>(Josh. 10:24-27) When </a:t>
            </a:r>
            <a:r>
              <a:rPr lang="en-US" sz="2200" i="1" dirty="0">
                <a:latin typeface="Times"/>
                <a:cs typeface="Times"/>
              </a:rPr>
              <a:t>they brought these kings out to Joshua</a:t>
            </a:r>
            <a:r>
              <a:rPr lang="en-US" sz="2200" dirty="0">
                <a:latin typeface="Times"/>
                <a:cs typeface="Times"/>
              </a:rPr>
              <a:t>, Joshua called for all the men of Israel, and said to the chiefs of the men of war who had gone with him, “Come near, put your feet on the necks of these kings.” So they came near and put their feet on their necks. 25 Joshua then said to them, “Do not fear or be dismayed! Be strong and courageous, for thus the LORD will do to all your enemies with whom you fight.” 26 </a:t>
            </a:r>
            <a:r>
              <a:rPr lang="en-US" sz="2200" i="1" dirty="0">
                <a:latin typeface="Times"/>
                <a:cs typeface="Times"/>
              </a:rPr>
              <a:t>So afterward Joshua struck them and put them to death, and he hanged them on five trees; and they hung on the trees until evening.</a:t>
            </a:r>
            <a:r>
              <a:rPr lang="en-US" sz="2200" dirty="0">
                <a:latin typeface="Times"/>
                <a:cs typeface="Times"/>
              </a:rPr>
              <a:t> 27 It came about at sunset that Joshua gave a command, and they took them down from the trees and threw them into the cave where they had hidden themselves, and put large stones over the mouth of the cave, to this very day.</a:t>
            </a:r>
          </a:p>
        </p:txBody>
      </p:sp>
    </p:spTree>
    <p:extLst>
      <p:ext uri="{BB962C8B-B14F-4D97-AF65-F5344CB8AC3E}">
        <p14:creationId xmlns:p14="http://schemas.microsoft.com/office/powerpoint/2010/main" val="228078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latin typeface="Times"/>
                <a:cs typeface="Times"/>
              </a:rPr>
              <a:t>Copan, Paul. </a:t>
            </a:r>
            <a:r>
              <a:rPr lang="en-US" sz="2400" i="1" dirty="0">
                <a:latin typeface="Times"/>
                <a:cs typeface="Times"/>
              </a:rPr>
              <a:t>Is God a Moral Monster?: Making Sense of the Old Testament God</a:t>
            </a:r>
            <a:r>
              <a:rPr lang="en-US" sz="2400" dirty="0">
                <a:latin typeface="Times"/>
                <a:cs typeface="Times"/>
              </a:rPr>
              <a:t>. </a:t>
            </a:r>
            <a:r>
              <a:rPr lang="en-US" sz="1800" u="sng" dirty="0">
                <a:latin typeface="Times"/>
                <a:cs typeface="Times"/>
              </a:rPr>
              <a:t>Grand Rapids, MI: Baker, 2011. 179.</a:t>
            </a:r>
          </a:p>
        </p:txBody>
      </p:sp>
      <p:sp>
        <p:nvSpPr>
          <p:cNvPr id="3" name="Content Placeholder 2"/>
          <p:cNvSpPr>
            <a:spLocks noGrp="1"/>
          </p:cNvSpPr>
          <p:nvPr>
            <p:ph idx="1"/>
          </p:nvPr>
        </p:nvSpPr>
        <p:spPr>
          <a:xfrm>
            <a:off x="457199" y="2209800"/>
            <a:ext cx="8289236" cy="4297017"/>
          </a:xfrm>
        </p:spPr>
        <p:txBody>
          <a:bodyPr>
            <a:noAutofit/>
          </a:bodyPr>
          <a:lstStyle/>
          <a:p>
            <a:pPr algn="just"/>
            <a:r>
              <a:rPr lang="en-US" sz="2800" b="1" dirty="0">
                <a:latin typeface="Times"/>
                <a:cs typeface="Times"/>
              </a:rPr>
              <a:t>The Neo-Assyrian annals of </a:t>
            </a:r>
            <a:r>
              <a:rPr lang="en-US" sz="2800" b="1" dirty="0" err="1">
                <a:latin typeface="Times"/>
                <a:cs typeface="Times"/>
              </a:rPr>
              <a:t>Ashurnasirpal</a:t>
            </a:r>
            <a:r>
              <a:rPr lang="en-US" sz="2800" b="1" dirty="0">
                <a:latin typeface="Times"/>
                <a:cs typeface="Times"/>
              </a:rPr>
              <a:t> II (883-859 BC) take pleasure in describing the flaying of live victims, the impaling of others on poles, and the heaped up bodies for show. </a:t>
            </a:r>
            <a:r>
              <a:rPr lang="en-US" sz="2800" b="1" u="sng" dirty="0">
                <a:solidFill>
                  <a:srgbClr val="FF0000"/>
                </a:solidFill>
                <a:latin typeface="Times"/>
                <a:cs typeface="Times"/>
              </a:rPr>
              <a:t>They boast of how the king mounded bodies and placed heads into piles; the king bragged of gouging out troops’ eyes and cutting off their ears and limbs, followed by his displaying their heads all around a city</a:t>
            </a:r>
            <a:r>
              <a:rPr lang="en-US" sz="2800" b="1" u="sng" dirty="0" smtClean="0">
                <a:solidFill>
                  <a:srgbClr val="FF0000"/>
                </a:solidFill>
                <a:latin typeface="Times"/>
                <a:cs typeface="Times"/>
              </a:rPr>
              <a:t>.</a:t>
            </a:r>
            <a:endParaRPr lang="en-US" sz="2800" b="1" u="sng" dirty="0">
              <a:solidFill>
                <a:srgbClr val="FF0000"/>
              </a:solidFill>
              <a:latin typeface="Times"/>
              <a:cs typeface="Times"/>
            </a:endParaRPr>
          </a:p>
        </p:txBody>
      </p:sp>
    </p:spTree>
    <p:extLst>
      <p:ext uri="{BB962C8B-B14F-4D97-AF65-F5344CB8AC3E}">
        <p14:creationId xmlns:p14="http://schemas.microsoft.com/office/powerpoint/2010/main" val="119777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Times"/>
                <a:cs typeface="Times"/>
              </a:rPr>
              <a:t>7. “Utterly destroy” might not be absolute language</a:t>
            </a:r>
          </a:p>
        </p:txBody>
      </p:sp>
      <p:sp>
        <p:nvSpPr>
          <p:cNvPr id="3" name="Content Placeholder 2"/>
          <p:cNvSpPr>
            <a:spLocks noGrp="1"/>
          </p:cNvSpPr>
          <p:nvPr>
            <p:ph idx="1"/>
          </p:nvPr>
        </p:nvSpPr>
        <p:spPr>
          <a:xfrm>
            <a:off x="457199" y="2209800"/>
            <a:ext cx="8386527" cy="4399583"/>
          </a:xfrm>
        </p:spPr>
        <p:txBody>
          <a:bodyPr>
            <a:normAutofit/>
          </a:bodyPr>
          <a:lstStyle/>
          <a:p>
            <a:pPr algn="ctr"/>
            <a:r>
              <a:rPr lang="en-US" sz="2400" dirty="0">
                <a:latin typeface="Times"/>
                <a:cs typeface="Times"/>
              </a:rPr>
              <a:t>Take another example. God commanded King Saul, “Go and strike </a:t>
            </a:r>
            <a:r>
              <a:rPr lang="en-US" sz="2400" dirty="0" err="1">
                <a:latin typeface="Times"/>
                <a:cs typeface="Times"/>
              </a:rPr>
              <a:t>Amalek</a:t>
            </a:r>
            <a:r>
              <a:rPr lang="en-US" sz="2400" dirty="0">
                <a:latin typeface="Times"/>
                <a:cs typeface="Times"/>
              </a:rPr>
              <a:t> and </a:t>
            </a:r>
            <a:r>
              <a:rPr lang="en-US" sz="2400" i="1" dirty="0">
                <a:latin typeface="Times"/>
                <a:cs typeface="Times"/>
              </a:rPr>
              <a:t>utterly destroy</a:t>
            </a:r>
            <a:r>
              <a:rPr lang="en-US" sz="2400" dirty="0">
                <a:latin typeface="Times"/>
                <a:cs typeface="Times"/>
              </a:rPr>
              <a:t> all that he has, and do not spare him; but put to death both man and woman, child and infant, ox and sheep, camel and donkey” (1 Sam. 15:3). Of course, Saul complies with this command, and he “</a:t>
            </a:r>
            <a:r>
              <a:rPr lang="en-US" sz="2400" i="1" dirty="0">
                <a:latin typeface="Times"/>
                <a:cs typeface="Times"/>
              </a:rPr>
              <a:t>utterly destroyed all the people</a:t>
            </a:r>
            <a:r>
              <a:rPr lang="en-US" sz="2400" dirty="0">
                <a:latin typeface="Times"/>
                <a:cs typeface="Times"/>
              </a:rPr>
              <a:t> with the edge of the sword” (1 Sam. 15:8). </a:t>
            </a:r>
            <a:r>
              <a:rPr lang="en-US" sz="2400" b="1" dirty="0">
                <a:solidFill>
                  <a:srgbClr val="FF0000"/>
                </a:solidFill>
                <a:latin typeface="Times"/>
                <a:cs typeface="Times"/>
              </a:rPr>
              <a:t>Yet later in the same book, David’s men fought against a number of tribes, including the “utterly destroyed” Amalekites (1 Sam. 28:8; cf. 1 Chron. 4:43). These are not </a:t>
            </a:r>
            <a:r>
              <a:rPr lang="en-US" sz="2400" b="1" i="1" dirty="0">
                <a:solidFill>
                  <a:srgbClr val="FF0000"/>
                </a:solidFill>
                <a:latin typeface="Times"/>
                <a:cs typeface="Times"/>
              </a:rPr>
              <a:t>errors</a:t>
            </a:r>
            <a:r>
              <a:rPr lang="en-US" sz="2400" b="1" dirty="0">
                <a:solidFill>
                  <a:srgbClr val="FF0000"/>
                </a:solidFill>
                <a:latin typeface="Times"/>
                <a:cs typeface="Times"/>
              </a:rPr>
              <a:t> in the text. Instead, we may be misinterpreting the text, when we hold that these are absolute statements.</a:t>
            </a:r>
          </a:p>
          <a:p>
            <a:endParaRPr lang="en-US" dirty="0"/>
          </a:p>
        </p:txBody>
      </p:sp>
    </p:spTree>
    <p:extLst>
      <p:ext uri="{BB962C8B-B14F-4D97-AF65-F5344CB8AC3E}">
        <p14:creationId xmlns:p14="http://schemas.microsoft.com/office/powerpoint/2010/main" val="253071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Times"/>
                <a:cs typeface="Times"/>
              </a:rPr>
              <a:t>8. What about the women and kids</a:t>
            </a:r>
            <a:r>
              <a:rPr lang="en-US" b="1" u="sng" dirty="0" smtClean="0">
                <a:latin typeface="Times"/>
                <a:cs typeface="Times"/>
              </a:rPr>
              <a:t>?</a:t>
            </a:r>
            <a:endParaRPr lang="en-US" b="1" u="sng" dirty="0">
              <a:latin typeface="Times"/>
              <a:cs typeface="Times"/>
            </a:endParaRPr>
          </a:p>
        </p:txBody>
      </p:sp>
      <p:sp>
        <p:nvSpPr>
          <p:cNvPr id="3" name="Content Placeholder 2"/>
          <p:cNvSpPr>
            <a:spLocks noGrp="1"/>
          </p:cNvSpPr>
          <p:nvPr>
            <p:ph idx="1"/>
          </p:nvPr>
        </p:nvSpPr>
        <p:spPr>
          <a:xfrm>
            <a:off x="457199" y="2209800"/>
            <a:ext cx="8355926" cy="4399583"/>
          </a:xfrm>
        </p:spPr>
        <p:txBody>
          <a:bodyPr>
            <a:normAutofit lnSpcReduction="10000"/>
          </a:bodyPr>
          <a:lstStyle/>
          <a:p>
            <a:pPr algn="just"/>
            <a:r>
              <a:rPr lang="en-US" sz="2400" b="1" dirty="0">
                <a:latin typeface="Times"/>
                <a:cs typeface="Times"/>
              </a:rPr>
              <a:t>There is no archaeological evidence of civilian populations at Jericho or Ai. Given what we know about Canaanite life in the Bronze Age</a:t>
            </a:r>
            <a:r>
              <a:rPr lang="en-US" sz="2400" b="1" u="sng" dirty="0">
                <a:solidFill>
                  <a:srgbClr val="FF0000"/>
                </a:solidFill>
                <a:latin typeface="Times"/>
                <a:cs typeface="Times"/>
              </a:rPr>
              <a:t>, </a:t>
            </a:r>
            <a:r>
              <a:rPr lang="en-US" sz="2400" b="1" i="1" u="sng" dirty="0">
                <a:solidFill>
                  <a:srgbClr val="FF0000"/>
                </a:solidFill>
                <a:latin typeface="Times"/>
                <a:cs typeface="Times"/>
              </a:rPr>
              <a:t>Jericho and Ai were military strongholds</a:t>
            </a:r>
            <a:r>
              <a:rPr lang="en-US" sz="2400" b="1" dirty="0">
                <a:latin typeface="Times"/>
                <a:cs typeface="Times"/>
              </a:rPr>
              <a:t>… The use of ‘women’ and ‘young and old’ was merely stock ancient Near Eastern language that could be used even if women and young and old weren’t living there. The language of ‘all’ (“men and women”) at Jericho and Ai is a </a:t>
            </a:r>
            <a:r>
              <a:rPr lang="en-US" sz="2400" b="1" u="sng" dirty="0">
                <a:solidFill>
                  <a:srgbClr val="FF0000"/>
                </a:solidFill>
                <a:latin typeface="Times"/>
                <a:cs typeface="Times"/>
              </a:rPr>
              <a:t>‘stereotypical expression for the destruction of all human life in the fort</a:t>
            </a:r>
            <a:r>
              <a:rPr lang="en-US" sz="2400" b="1" dirty="0">
                <a:latin typeface="Times"/>
                <a:cs typeface="Times"/>
              </a:rPr>
              <a:t>, presumably composed entirely of combatants.’ The text doesn’t require that women and young and old must have been in these cities</a:t>
            </a:r>
            <a:r>
              <a:rPr lang="en-US" sz="2400" b="1" dirty="0" smtClean="0">
                <a:latin typeface="Times"/>
                <a:cs typeface="Times"/>
              </a:rPr>
              <a:t>.</a:t>
            </a:r>
          </a:p>
          <a:p>
            <a:r>
              <a:rPr lang="en-US" sz="1600" dirty="0"/>
              <a:t>Copan, Paul. </a:t>
            </a:r>
            <a:r>
              <a:rPr lang="en-US" sz="1600" i="1" dirty="0"/>
              <a:t>Is God a Moral Monster?: Making Sense of the Old Testament God</a:t>
            </a:r>
            <a:r>
              <a:rPr lang="en-US" sz="1600" dirty="0"/>
              <a:t>. Grand Rapids, MI: Baker, 2011. 175-176.</a:t>
            </a:r>
          </a:p>
        </p:txBody>
      </p:sp>
    </p:spTree>
    <p:extLst>
      <p:ext uri="{BB962C8B-B14F-4D97-AF65-F5344CB8AC3E}">
        <p14:creationId xmlns:p14="http://schemas.microsoft.com/office/powerpoint/2010/main" val="62405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97788"/>
            <a:ext cx="6698975" cy="6188542"/>
          </a:xfrm>
        </p:spPr>
        <p:txBody>
          <a:bodyPr>
            <a:noAutofit/>
          </a:bodyPr>
          <a:lstStyle/>
          <a:p>
            <a:r>
              <a:rPr lang="en-US" sz="2800" dirty="0" smtClean="0">
                <a:latin typeface="Times"/>
                <a:cs typeface="Times"/>
              </a:rPr>
              <a:t>Richard </a:t>
            </a:r>
            <a:r>
              <a:rPr lang="en-US" sz="2800" dirty="0">
                <a:latin typeface="Times"/>
                <a:cs typeface="Times"/>
              </a:rPr>
              <a:t>Dawkins criticizes, “This merciful restraint by his soldiers infuriated Moses, and he gave orders that all the boy children should be killed, and all the women who were not virgins… Moses was not a great role model for modern moralists.</a:t>
            </a:r>
            <a:r>
              <a:rPr lang="en-US" sz="2800" dirty="0" smtClean="0">
                <a:latin typeface="Times"/>
                <a:cs typeface="Times"/>
              </a:rPr>
              <a:t>”</a:t>
            </a:r>
          </a:p>
          <a:p>
            <a:r>
              <a:rPr lang="en-US" sz="2800" dirty="0" smtClean="0">
                <a:latin typeface="Times"/>
                <a:cs typeface="Times"/>
              </a:rPr>
              <a:t>At </a:t>
            </a:r>
            <a:r>
              <a:rPr lang="en-US" sz="2800" dirty="0">
                <a:latin typeface="Times"/>
                <a:cs typeface="Times"/>
              </a:rPr>
              <a:t>first glance, this story seems barbaric. Dawkins apparently misses the point. The virgin women were spared, </a:t>
            </a:r>
            <a:r>
              <a:rPr lang="en-US" sz="2800" b="1" dirty="0">
                <a:solidFill>
                  <a:srgbClr val="FF0000"/>
                </a:solidFill>
                <a:latin typeface="Times"/>
                <a:cs typeface="Times"/>
              </a:rPr>
              <a:t>because they hadn’t seduced the men</a:t>
            </a:r>
            <a:r>
              <a:rPr lang="en-US" sz="2800" dirty="0">
                <a:latin typeface="Times"/>
                <a:cs typeface="Times"/>
              </a:rPr>
              <a:t> (remember Num. 25:1-2). </a:t>
            </a:r>
            <a:r>
              <a:rPr lang="en-US" sz="2800" dirty="0">
                <a:solidFill>
                  <a:srgbClr val="FF0000"/>
                </a:solidFill>
                <a:latin typeface="Times"/>
                <a:cs typeface="Times"/>
              </a:rPr>
              <a:t>Therefore, the culpable ones were killed, and the innocent ones were spared.</a:t>
            </a:r>
          </a:p>
        </p:txBody>
      </p:sp>
    </p:spTree>
    <p:extLst>
      <p:ext uri="{BB962C8B-B14F-4D97-AF65-F5344CB8AC3E}">
        <p14:creationId xmlns:p14="http://schemas.microsoft.com/office/powerpoint/2010/main" val="101091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509" y="305990"/>
            <a:ext cx="7456752" cy="6364591"/>
          </a:xfrm>
        </p:spPr>
        <p:txBody>
          <a:bodyPr>
            <a:noAutofit/>
          </a:bodyPr>
          <a:lstStyle/>
          <a:p>
            <a:pPr algn="just"/>
            <a:r>
              <a:rPr lang="en-US" sz="2200" b="1" i="1" dirty="0">
                <a:latin typeface="Times"/>
                <a:cs typeface="Times"/>
              </a:rPr>
              <a:t>Third, what about the Canaanite children?</a:t>
            </a:r>
            <a:r>
              <a:rPr lang="en-US" sz="2200" b="1" dirty="0">
                <a:latin typeface="Times"/>
                <a:cs typeface="Times"/>
              </a:rPr>
              <a:t> Why did God kill the kids? As we have already pointed out, children were most likely outside of the judgment on Canaan. Joshua may have been using military war-rhetoric, and these attack sites were military fortresses—not civilian cities</a:t>
            </a:r>
            <a:r>
              <a:rPr lang="en-US" sz="2200" b="1" dirty="0">
                <a:solidFill>
                  <a:srgbClr val="FF0000"/>
                </a:solidFill>
                <a:latin typeface="Times"/>
                <a:cs typeface="Times"/>
              </a:rPr>
              <a:t>. However, even if children were killed, this may have been an act of God’s mercy. If these Canaanite children had grown up in this society, they could have become forced-prostitutes, murderers, or even child sacrifices, roasting on burning altars to Baal! </a:t>
            </a:r>
            <a:r>
              <a:rPr lang="en-US" sz="2200" b="1" dirty="0">
                <a:latin typeface="Times"/>
                <a:cs typeface="Times"/>
              </a:rPr>
              <a:t>Moreover, they would have most likely been separated from God eternally after death—given their surroundings. Because these Canaanite children died before the age of </a:t>
            </a:r>
            <a:r>
              <a:rPr lang="en-US" sz="2200" b="1" dirty="0" smtClean="0">
                <a:latin typeface="Times"/>
                <a:cs typeface="Times"/>
              </a:rPr>
              <a:t>accountability. </a:t>
            </a:r>
            <a:r>
              <a:rPr lang="en-US" sz="2200" b="1" dirty="0">
                <a:solidFill>
                  <a:srgbClr val="FF0000"/>
                </a:solidFill>
                <a:latin typeface="Times"/>
                <a:cs typeface="Times"/>
              </a:rPr>
              <a:t>they were taken to be directly with God at death. Therefore, while the immediate action may seem barbaric, these children would have been sent into the immediate presence of God—rather than their horrific and barbaric surroundings.</a:t>
            </a:r>
          </a:p>
        </p:txBody>
      </p:sp>
    </p:spTree>
    <p:extLst>
      <p:ext uri="{BB962C8B-B14F-4D97-AF65-F5344CB8AC3E}">
        <p14:creationId xmlns:p14="http://schemas.microsoft.com/office/powerpoint/2010/main" val="54270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u="sng" dirty="0">
                <a:latin typeface="Times"/>
                <a:cs typeface="Times"/>
              </a:rPr>
              <a:t>9. God has the right to judge—as the Author and Sustainer of life</a:t>
            </a:r>
          </a:p>
        </p:txBody>
      </p:sp>
      <p:sp>
        <p:nvSpPr>
          <p:cNvPr id="3" name="Content Placeholder 2"/>
          <p:cNvSpPr>
            <a:spLocks noGrp="1"/>
          </p:cNvSpPr>
          <p:nvPr>
            <p:ph idx="1"/>
          </p:nvPr>
        </p:nvSpPr>
        <p:spPr>
          <a:xfrm>
            <a:off x="457199" y="2057400"/>
            <a:ext cx="8275984" cy="4399583"/>
          </a:xfrm>
        </p:spPr>
        <p:txBody>
          <a:bodyPr>
            <a:noAutofit/>
          </a:bodyPr>
          <a:lstStyle/>
          <a:p>
            <a:pPr algn="ctr"/>
            <a:r>
              <a:rPr lang="en-US" sz="3200" dirty="0">
                <a:latin typeface="Times"/>
                <a:cs typeface="Times"/>
              </a:rPr>
              <a:t>All people are going to die at some point. </a:t>
            </a:r>
            <a:r>
              <a:rPr lang="en-US" sz="3200" b="1" u="sng" dirty="0">
                <a:solidFill>
                  <a:srgbClr val="FF0000"/>
                </a:solidFill>
                <a:latin typeface="Times"/>
                <a:cs typeface="Times"/>
              </a:rPr>
              <a:t>The question is not </a:t>
            </a:r>
            <a:r>
              <a:rPr lang="en-US" sz="3200" b="1" i="1" u="sng" dirty="0">
                <a:solidFill>
                  <a:srgbClr val="FF0000"/>
                </a:solidFill>
                <a:latin typeface="Times"/>
                <a:cs typeface="Times"/>
              </a:rPr>
              <a:t>that </a:t>
            </a:r>
            <a:r>
              <a:rPr lang="en-US" sz="3200" b="1" u="sng" dirty="0">
                <a:solidFill>
                  <a:srgbClr val="FF0000"/>
                </a:solidFill>
                <a:latin typeface="Times"/>
                <a:cs typeface="Times"/>
              </a:rPr>
              <a:t>they will die; instead, the question is </a:t>
            </a:r>
            <a:r>
              <a:rPr lang="en-US" sz="3200" b="1" i="1" u="sng" dirty="0">
                <a:solidFill>
                  <a:srgbClr val="FF0000"/>
                </a:solidFill>
                <a:latin typeface="Times"/>
                <a:cs typeface="Times"/>
              </a:rPr>
              <a:t>when </a:t>
            </a:r>
            <a:r>
              <a:rPr lang="en-US" sz="3200" b="1" u="sng" dirty="0">
                <a:solidFill>
                  <a:srgbClr val="FF0000"/>
                </a:solidFill>
                <a:latin typeface="Times"/>
                <a:cs typeface="Times"/>
              </a:rPr>
              <a:t>they will die. </a:t>
            </a:r>
            <a:r>
              <a:rPr lang="en-US" sz="3200" dirty="0">
                <a:latin typeface="Times"/>
                <a:cs typeface="Times"/>
              </a:rPr>
              <a:t>God takes every life in the end. This is called </a:t>
            </a:r>
            <a:r>
              <a:rPr lang="en-US" sz="3200" i="1" dirty="0">
                <a:latin typeface="Times"/>
                <a:cs typeface="Times"/>
              </a:rPr>
              <a:t>death</a:t>
            </a:r>
            <a:r>
              <a:rPr lang="en-US" sz="3200" dirty="0">
                <a:latin typeface="Times"/>
                <a:cs typeface="Times"/>
              </a:rPr>
              <a:t>. Since God is the author and sustainer of life, he has rights over human life that we do not. Job said, “Naked I came from my mother’s womb, And naked I shall return there. The LORD gave and the LORD has taken away…” (Job 1:</a:t>
            </a:r>
            <a:r>
              <a:rPr lang="en-US" sz="3200" dirty="0" smtClean="0">
                <a:latin typeface="Times"/>
                <a:cs typeface="Times"/>
              </a:rPr>
              <a:t>21)</a:t>
            </a:r>
            <a:endParaRPr lang="en-US" sz="3200" dirty="0">
              <a:latin typeface="Times"/>
              <a:cs typeface="Times"/>
            </a:endParaRPr>
          </a:p>
        </p:txBody>
      </p:sp>
    </p:spTree>
    <p:extLst>
      <p:ext uri="{BB962C8B-B14F-4D97-AF65-F5344CB8AC3E}">
        <p14:creationId xmlns:p14="http://schemas.microsoft.com/office/powerpoint/2010/main" val="293581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 John Chrysostom </a:t>
            </a:r>
            <a:br>
              <a:rPr lang="en-US" dirty="0" smtClean="0">
                <a:latin typeface="Times New Roman" panose="02020603050405020304" pitchFamily="18" charset="0"/>
                <a:cs typeface="Times New Roman" panose="02020603050405020304" pitchFamily="18" charset="0"/>
              </a:rPr>
            </a:br>
            <a:r>
              <a:rPr lang="en-US" sz="2400" u="sng" dirty="0" smtClean="0">
                <a:latin typeface="Times New Roman" panose="02020603050405020304" pitchFamily="18" charset="0"/>
                <a:cs typeface="Times New Roman" panose="02020603050405020304" pitchFamily="18" charset="0"/>
              </a:rPr>
              <a:t>(Homilies </a:t>
            </a:r>
            <a:r>
              <a:rPr lang="en-US" sz="2400" u="sng" dirty="0">
                <a:latin typeface="Times New Roman" panose="02020603050405020304" pitchFamily="18" charset="0"/>
                <a:cs typeface="Times New Roman" panose="02020603050405020304" pitchFamily="18" charset="0"/>
              </a:rPr>
              <a:t>on Hebrews 27.6</a:t>
            </a:r>
            <a:r>
              <a:rPr lang="en-US" sz="2400" u="sng" dirty="0" smtClean="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2209800"/>
            <a:ext cx="8236227" cy="4350026"/>
          </a:xfrm>
        </p:spPr>
        <p:txBody>
          <a:bodyPr>
            <a:normAutofit/>
          </a:bodyPr>
          <a:lstStyle/>
          <a:p>
            <a:pPr algn="just"/>
            <a:r>
              <a:rPr lang="en-US" sz="2800" dirty="0">
                <a:latin typeface="Times New Roman" panose="02020603050405020304" pitchFamily="18" charset="0"/>
                <a:cs typeface="Times New Roman" panose="02020603050405020304" pitchFamily="18" charset="0"/>
              </a:rPr>
              <a:t>The name of Jesus [Joshua] was a type. For this reason then, and because of the very name, the creation reverenced him. What then! Was no other person called Jesus [Joshua]? But this man was on this account so called as a type… </a:t>
            </a:r>
            <a:r>
              <a:rPr lang="en-US" sz="2800" b="1" dirty="0">
                <a:solidFill>
                  <a:srgbClr val="FF0000"/>
                </a:solidFill>
                <a:latin typeface="Times New Roman" panose="02020603050405020304" pitchFamily="18" charset="0"/>
                <a:cs typeface="Times New Roman" panose="02020603050405020304" pitchFamily="18" charset="0"/>
              </a:rPr>
              <a:t>He brought in the people into the promised land, as Jesus into heaven; not the law; since neither did Moses [enter the promised land] but remained outside. The law has not the power to bring in, but grace.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71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a:cs typeface="Times"/>
              </a:rPr>
              <a:t>Dawkins, </a:t>
            </a:r>
            <a:r>
              <a:rPr lang="en-US" dirty="0" smtClean="0">
                <a:latin typeface="Times"/>
                <a:cs typeface="Times"/>
              </a:rPr>
              <a:t>Richard:  </a:t>
            </a:r>
            <a:r>
              <a:rPr lang="en-US" b="1" dirty="0">
                <a:latin typeface="Times"/>
                <a:cs typeface="Times"/>
              </a:rPr>
              <a:t>The God Delusion. </a:t>
            </a:r>
            <a:r>
              <a:rPr lang="en-US" sz="1800" b="1" dirty="0">
                <a:latin typeface="Times"/>
                <a:cs typeface="Times"/>
              </a:rPr>
              <a:t>Boston: Houghton Mifflin, 2006. 280.</a:t>
            </a:r>
          </a:p>
        </p:txBody>
      </p:sp>
      <p:sp>
        <p:nvSpPr>
          <p:cNvPr id="3" name="Content Placeholder 2"/>
          <p:cNvSpPr>
            <a:spLocks noGrp="1"/>
          </p:cNvSpPr>
          <p:nvPr>
            <p:ph idx="1"/>
          </p:nvPr>
        </p:nvSpPr>
        <p:spPr>
          <a:xfrm>
            <a:off x="457199" y="2209800"/>
            <a:ext cx="8172320" cy="4521979"/>
          </a:xfrm>
        </p:spPr>
        <p:txBody>
          <a:bodyPr>
            <a:noAutofit/>
          </a:bodyPr>
          <a:lstStyle/>
          <a:p>
            <a:pPr algn="ctr"/>
            <a:r>
              <a:rPr lang="en-US" sz="2800" b="1" dirty="0">
                <a:latin typeface="Times"/>
                <a:cs typeface="Times"/>
              </a:rPr>
              <a:t>The Bible story of Joshua’s destruction of Jericho, and the invasion of the Promised Land in general, is morally indistinguishable from Hitler’s invasion of Poland, or Saddam Hussein’s massacres of the Kurds and the Marsh Arabs. The Bible may be an arresting and poetic work of fiction, </a:t>
            </a:r>
            <a:r>
              <a:rPr lang="en-US" sz="2800" b="1" dirty="0">
                <a:solidFill>
                  <a:srgbClr val="FF0000"/>
                </a:solidFill>
                <a:latin typeface="Times"/>
                <a:cs typeface="Times"/>
              </a:rPr>
              <a:t>but it is not the sort of book you should give your children to form their morals. </a:t>
            </a:r>
            <a:r>
              <a:rPr lang="en-US" sz="2800" b="1" dirty="0">
                <a:solidFill>
                  <a:srgbClr val="00B050"/>
                </a:solidFill>
                <a:latin typeface="Times"/>
                <a:cs typeface="Times"/>
              </a:rPr>
              <a:t>As it happens, the story of Joshua in Jericho is the subject of an interesting experiment in child morality</a:t>
            </a:r>
            <a:r>
              <a:rPr lang="en-US" sz="2800" b="1" dirty="0" smtClean="0">
                <a:solidFill>
                  <a:srgbClr val="00B050"/>
                </a:solidFill>
                <a:latin typeface="Times"/>
                <a:cs typeface="Times"/>
              </a:rPr>
              <a:t>.</a:t>
            </a:r>
            <a:endParaRPr lang="en-US" sz="2800" b="1" dirty="0">
              <a:solidFill>
                <a:srgbClr val="00B050"/>
              </a:solidFill>
              <a:latin typeface="Times"/>
              <a:cs typeface="Times"/>
            </a:endParaRPr>
          </a:p>
        </p:txBody>
      </p:sp>
    </p:spTree>
    <p:extLst>
      <p:ext uri="{BB962C8B-B14F-4D97-AF65-F5344CB8AC3E}">
        <p14:creationId xmlns:p14="http://schemas.microsoft.com/office/powerpoint/2010/main" val="421936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atin typeface="Times New Roman" panose="02020603050405020304" pitchFamily="18" charset="0"/>
                <a:cs typeface="Times New Roman" panose="02020603050405020304" pitchFamily="18" charset="0"/>
              </a:rPr>
              <a:t>Origen</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2400" u="sng" dirty="0" smtClean="0">
                <a:latin typeface="Times New Roman" panose="02020603050405020304" pitchFamily="18" charset="0"/>
                <a:cs typeface="Times New Roman" panose="02020603050405020304" pitchFamily="18" charset="0"/>
              </a:rPr>
              <a:t>(Homilies </a:t>
            </a:r>
            <a:r>
              <a:rPr lang="en-US" sz="2400" u="sng" dirty="0">
                <a:latin typeface="Times New Roman" panose="02020603050405020304" pitchFamily="18" charset="0"/>
                <a:cs typeface="Times New Roman" panose="02020603050405020304" pitchFamily="18" charset="0"/>
              </a:rPr>
              <a:t>on Joshua 8.7</a:t>
            </a:r>
            <a:r>
              <a:rPr lang="en-US" sz="2400" u="sng" dirty="0" smtClean="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2209800"/>
            <a:ext cx="8262731" cy="4403035"/>
          </a:xfrm>
        </p:spPr>
        <p:txBody>
          <a:bodyPr>
            <a:noAutofit/>
          </a:bodyPr>
          <a:lstStyle/>
          <a:p>
            <a:pPr algn="just"/>
            <a:r>
              <a:rPr lang="en-US" sz="2400" dirty="0">
                <a:latin typeface="Times New Roman" panose="02020603050405020304" pitchFamily="18" charset="0"/>
                <a:cs typeface="Times New Roman" panose="02020603050405020304" pitchFamily="18" charset="0"/>
              </a:rPr>
              <a:t>You will read in the Holy Scriptures about the battles of the just ones, about the slaughter and carnage of murderers, and that the saints spare none of their deeply rooted enemies. If they do spare them, they are even charged with sin, just as Saul was charged because he preserved the life of </a:t>
            </a:r>
            <a:r>
              <a:rPr lang="en-US" sz="2400" dirty="0" err="1">
                <a:latin typeface="Times New Roman" panose="02020603050405020304" pitchFamily="18" charset="0"/>
                <a:cs typeface="Times New Roman" panose="02020603050405020304" pitchFamily="18" charset="0"/>
              </a:rPr>
              <a:t>Agag</a:t>
            </a:r>
            <a:r>
              <a:rPr lang="en-US" sz="2400" dirty="0">
                <a:latin typeface="Times New Roman" panose="02020603050405020304" pitchFamily="18" charset="0"/>
                <a:cs typeface="Times New Roman" panose="02020603050405020304" pitchFamily="18" charset="0"/>
              </a:rPr>
              <a:t> king of Amalek. You should understand the wars of the just by the method I have set forth above, </a:t>
            </a:r>
            <a:r>
              <a:rPr lang="en-US" sz="2400" b="1" dirty="0">
                <a:solidFill>
                  <a:srgbClr val="FF0000"/>
                </a:solidFill>
                <a:latin typeface="Times New Roman" panose="02020603050405020304" pitchFamily="18" charset="0"/>
                <a:cs typeface="Times New Roman" panose="02020603050405020304" pitchFamily="18" charset="0"/>
              </a:rPr>
              <a:t>that these wars are waged by them against sin. But how will the just ones endure if they reserve even a little bit of sin? Therefore, this is said of them: “They </a:t>
            </a:r>
            <a:r>
              <a:rPr lang="en-US" sz="2400" b="1" dirty="0" smtClean="0">
                <a:solidFill>
                  <a:srgbClr val="FF0000"/>
                </a:solidFill>
                <a:latin typeface="Times New Roman" panose="02020603050405020304" pitchFamily="18" charset="0"/>
                <a:cs typeface="Times New Roman" panose="02020603050405020304" pitchFamily="18" charset="0"/>
              </a:rPr>
              <a:t>did </a:t>
            </a:r>
            <a:r>
              <a:rPr lang="en-US" sz="2400" b="1" dirty="0">
                <a:solidFill>
                  <a:srgbClr val="FF0000"/>
                </a:solidFill>
                <a:latin typeface="Times New Roman" panose="02020603050405020304" pitchFamily="18" charset="0"/>
                <a:cs typeface="Times New Roman" panose="02020603050405020304" pitchFamily="18" charset="0"/>
              </a:rPr>
              <a:t>not leave behind even one who might be saved or might escape</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18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b="1" u="sng" dirty="0" smtClean="0">
                <a:latin typeface="Times"/>
                <a:cs typeface="Times"/>
              </a:rPr>
              <a:t>Incomplete inequity !!</a:t>
            </a:r>
            <a:endParaRPr lang="en-US" b="1" u="sng" dirty="0">
              <a:latin typeface="Times"/>
              <a:cs typeface="Times"/>
            </a:endParaRPr>
          </a:p>
        </p:txBody>
      </p:sp>
      <p:sp>
        <p:nvSpPr>
          <p:cNvPr id="3" name="Content Placeholder 2"/>
          <p:cNvSpPr>
            <a:spLocks noGrp="1"/>
          </p:cNvSpPr>
          <p:nvPr>
            <p:ph idx="1"/>
          </p:nvPr>
        </p:nvSpPr>
        <p:spPr>
          <a:xfrm>
            <a:off x="457199" y="1799839"/>
            <a:ext cx="7851008" cy="4399583"/>
          </a:xfrm>
        </p:spPr>
        <p:txBody>
          <a:bodyPr>
            <a:noAutofit/>
          </a:bodyPr>
          <a:lstStyle/>
          <a:p>
            <a:pPr algn="ctr"/>
            <a:r>
              <a:rPr lang="en-US" sz="3600" b="1" dirty="0">
                <a:latin typeface="Times"/>
                <a:cs typeface="Times"/>
              </a:rPr>
              <a:t>13 Then He said to Abram: “</a:t>
            </a:r>
            <a:r>
              <a:rPr lang="en-US" sz="3600" b="1" u="sng" dirty="0">
                <a:solidFill>
                  <a:srgbClr val="FF0000"/>
                </a:solidFill>
                <a:latin typeface="Times"/>
                <a:cs typeface="Times"/>
              </a:rPr>
              <a:t>Know certainly that your descendants will be strangers in a land </a:t>
            </a:r>
            <a:r>
              <a:rPr lang="en-US" sz="3600" b="1" i="1" u="sng" dirty="0">
                <a:solidFill>
                  <a:srgbClr val="FF0000"/>
                </a:solidFill>
                <a:latin typeface="Times"/>
                <a:cs typeface="Times"/>
              </a:rPr>
              <a:t>that is</a:t>
            </a:r>
            <a:r>
              <a:rPr lang="en-US" sz="3600" b="1" u="sng" dirty="0">
                <a:solidFill>
                  <a:srgbClr val="FF0000"/>
                </a:solidFill>
                <a:latin typeface="Times"/>
                <a:cs typeface="Times"/>
              </a:rPr>
              <a:t> not theirs</a:t>
            </a:r>
            <a:r>
              <a:rPr lang="en-US" sz="3600" b="1" dirty="0">
                <a:latin typeface="Times"/>
                <a:cs typeface="Times"/>
              </a:rPr>
              <a:t>, and will serve them, and they will afflict them four hundred years</a:t>
            </a:r>
            <a:r>
              <a:rPr lang="en-US" sz="3600" b="1" dirty="0" smtClean="0">
                <a:latin typeface="Times"/>
                <a:cs typeface="Times"/>
              </a:rPr>
              <a:t>.. </a:t>
            </a:r>
            <a:r>
              <a:rPr lang="en-US" sz="3600" b="1" dirty="0">
                <a:latin typeface="Times"/>
                <a:cs typeface="Times"/>
              </a:rPr>
              <a:t>16 But in the fourth generation they shall return here, </a:t>
            </a:r>
            <a:r>
              <a:rPr lang="en-US" sz="3600" b="1" u="sng" dirty="0">
                <a:solidFill>
                  <a:srgbClr val="FF0000"/>
                </a:solidFill>
                <a:latin typeface="Times"/>
                <a:cs typeface="Times"/>
              </a:rPr>
              <a:t>for the iniquity of the Amorites </a:t>
            </a:r>
            <a:r>
              <a:rPr lang="en-US" sz="3600" b="1" i="1" u="sng" dirty="0">
                <a:solidFill>
                  <a:srgbClr val="FF0000"/>
                </a:solidFill>
                <a:latin typeface="Times"/>
                <a:cs typeface="Times"/>
              </a:rPr>
              <a:t>is</a:t>
            </a:r>
            <a:r>
              <a:rPr lang="en-US" sz="3600" b="1" u="sng" dirty="0">
                <a:solidFill>
                  <a:srgbClr val="FF0000"/>
                </a:solidFill>
                <a:latin typeface="Times"/>
                <a:cs typeface="Times"/>
              </a:rPr>
              <a:t> not yet complete</a:t>
            </a:r>
            <a:r>
              <a:rPr lang="en-US" sz="3600" b="1" dirty="0">
                <a:latin typeface="Times"/>
                <a:cs typeface="Times"/>
              </a:rPr>
              <a:t>.</a:t>
            </a:r>
            <a:r>
              <a:rPr lang="en-US" sz="3600" b="1" dirty="0" smtClean="0">
                <a:latin typeface="Times"/>
                <a:cs typeface="Times"/>
              </a:rPr>
              <a:t>” Gen 15:13,16</a:t>
            </a:r>
            <a:endParaRPr lang="en-US" sz="3600" b="1" dirty="0">
              <a:latin typeface="Times"/>
              <a:cs typeface="Times"/>
            </a:endParaRPr>
          </a:p>
        </p:txBody>
      </p:sp>
    </p:spTree>
    <p:extLst>
      <p:ext uri="{BB962C8B-B14F-4D97-AF65-F5344CB8AC3E}">
        <p14:creationId xmlns:p14="http://schemas.microsoft.com/office/powerpoint/2010/main" val="180074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Times"/>
                <a:cs typeface="Times"/>
              </a:rPr>
              <a:t>1. The Canaanites were sadistic and depraved</a:t>
            </a:r>
          </a:p>
        </p:txBody>
      </p:sp>
      <p:sp>
        <p:nvSpPr>
          <p:cNvPr id="3" name="Content Placeholder 2"/>
          <p:cNvSpPr>
            <a:spLocks noGrp="1"/>
          </p:cNvSpPr>
          <p:nvPr>
            <p:ph idx="1"/>
          </p:nvPr>
        </p:nvSpPr>
        <p:spPr>
          <a:xfrm>
            <a:off x="457199" y="2209800"/>
            <a:ext cx="7891671" cy="4456043"/>
          </a:xfrm>
        </p:spPr>
        <p:txBody>
          <a:bodyPr/>
          <a:lstStyle/>
          <a:p>
            <a:pPr algn="ctr"/>
            <a:r>
              <a:rPr lang="en-US" sz="4800" dirty="0">
                <a:latin typeface="Times"/>
                <a:cs typeface="Times"/>
              </a:rPr>
              <a:t>Deuteronomy explains, “</a:t>
            </a:r>
            <a:r>
              <a:rPr lang="en-US" sz="4800" b="1" dirty="0">
                <a:solidFill>
                  <a:srgbClr val="FF0000"/>
                </a:solidFill>
                <a:latin typeface="Times"/>
                <a:cs typeface="Times"/>
              </a:rPr>
              <a:t>They even burn their sons and daughters in the fire to their gods</a:t>
            </a:r>
            <a:r>
              <a:rPr lang="en-US" sz="4800" dirty="0">
                <a:latin typeface="Times"/>
                <a:cs typeface="Times"/>
              </a:rPr>
              <a:t>” (Deut. 12:31</a:t>
            </a:r>
            <a:r>
              <a:rPr lang="en-US" sz="4800" dirty="0" smtClean="0">
                <a:latin typeface="Times"/>
                <a:cs typeface="Times"/>
              </a:rPr>
              <a:t>)</a:t>
            </a:r>
          </a:p>
          <a:p>
            <a:endParaRPr lang="en-US" dirty="0"/>
          </a:p>
        </p:txBody>
      </p:sp>
    </p:spTree>
    <p:extLst>
      <p:ext uri="{BB962C8B-B14F-4D97-AF65-F5344CB8AC3E}">
        <p14:creationId xmlns:p14="http://schemas.microsoft.com/office/powerpoint/2010/main" val="186909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a:cs typeface="Times"/>
              </a:rPr>
              <a:t>Wright, G. Ernest, and Floyd V. </a:t>
            </a:r>
            <a:r>
              <a:rPr lang="en-US" dirty="0" err="1">
                <a:latin typeface="Times"/>
                <a:cs typeface="Times"/>
              </a:rPr>
              <a:t>Filson</a:t>
            </a:r>
            <a:r>
              <a:rPr lang="en-US" sz="1400" dirty="0">
                <a:latin typeface="Times"/>
                <a:cs typeface="Times"/>
              </a:rPr>
              <a:t>. </a:t>
            </a:r>
            <a:r>
              <a:rPr lang="en-US" sz="1400" i="1" dirty="0">
                <a:latin typeface="Times"/>
                <a:cs typeface="Times"/>
              </a:rPr>
              <a:t>The Westminster Historical Atlas to the Bible</a:t>
            </a:r>
            <a:r>
              <a:rPr lang="en-US" sz="1400" dirty="0">
                <a:latin typeface="Times"/>
                <a:cs typeface="Times"/>
              </a:rPr>
              <a:t>. Philadelphia: Westminster, 1945. 36.</a:t>
            </a:r>
          </a:p>
        </p:txBody>
      </p:sp>
      <p:sp>
        <p:nvSpPr>
          <p:cNvPr id="3" name="Content Placeholder 2"/>
          <p:cNvSpPr>
            <a:spLocks noGrp="1"/>
          </p:cNvSpPr>
          <p:nvPr>
            <p:ph idx="1"/>
          </p:nvPr>
        </p:nvSpPr>
        <p:spPr>
          <a:xfrm>
            <a:off x="457199" y="2209800"/>
            <a:ext cx="7238985" cy="4323086"/>
          </a:xfrm>
        </p:spPr>
        <p:txBody>
          <a:bodyPr>
            <a:normAutofit/>
          </a:bodyPr>
          <a:lstStyle/>
          <a:p>
            <a:pPr marL="0" indent="0">
              <a:buNone/>
            </a:pPr>
            <a:endParaRPr lang="en-US" dirty="0">
              <a:latin typeface="Times"/>
              <a:cs typeface="Times"/>
            </a:endParaRPr>
          </a:p>
          <a:p>
            <a:r>
              <a:rPr lang="en-US" sz="2800" dirty="0">
                <a:latin typeface="Times"/>
                <a:cs typeface="Times"/>
              </a:rPr>
              <a:t>Worship of these gods [</a:t>
            </a:r>
            <a:r>
              <a:rPr lang="en-US" sz="2800" dirty="0" err="1">
                <a:latin typeface="Times"/>
                <a:cs typeface="Times"/>
              </a:rPr>
              <a:t>Baalism</a:t>
            </a:r>
            <a:r>
              <a:rPr lang="en-US" sz="2800" dirty="0">
                <a:latin typeface="Times"/>
                <a:cs typeface="Times"/>
              </a:rPr>
              <a:t>] carried with it some of the most demoralizing practices then in existence. </a:t>
            </a:r>
            <a:r>
              <a:rPr lang="en-US" sz="2800" b="1" u="sng" dirty="0">
                <a:solidFill>
                  <a:srgbClr val="FF0000"/>
                </a:solidFill>
                <a:latin typeface="Times"/>
                <a:cs typeface="Times"/>
              </a:rPr>
              <a:t>Among them were child sacrifice</a:t>
            </a:r>
            <a:r>
              <a:rPr lang="en-US" sz="2800" dirty="0">
                <a:latin typeface="Times"/>
                <a:cs typeface="Times"/>
              </a:rPr>
              <a:t>, a practice long since discarded in Egypt and Babylonia, </a:t>
            </a:r>
            <a:r>
              <a:rPr lang="en-US" sz="2800" b="1" u="sng" dirty="0">
                <a:solidFill>
                  <a:srgbClr val="FF0000"/>
                </a:solidFill>
                <a:latin typeface="Times"/>
                <a:cs typeface="Times"/>
              </a:rPr>
              <a:t>sacred prostitution</a:t>
            </a:r>
            <a:r>
              <a:rPr lang="en-US" sz="2800" dirty="0">
                <a:latin typeface="Times"/>
                <a:cs typeface="Times"/>
              </a:rPr>
              <a:t>, and </a:t>
            </a:r>
            <a:r>
              <a:rPr lang="en-US" sz="2800" b="1" u="sng" dirty="0">
                <a:solidFill>
                  <a:srgbClr val="FF0000"/>
                </a:solidFill>
                <a:latin typeface="Times"/>
                <a:cs typeface="Times"/>
              </a:rPr>
              <a:t>snake-worship on a scale un­known among other peoples</a:t>
            </a:r>
            <a:r>
              <a:rPr lang="en-US" sz="2800" b="1" u="sng" dirty="0" smtClean="0">
                <a:solidFill>
                  <a:srgbClr val="FF0000"/>
                </a:solidFill>
                <a:latin typeface="Times"/>
                <a:cs typeface="Times"/>
              </a:rPr>
              <a:t>.</a:t>
            </a:r>
            <a:endParaRPr lang="en-US" sz="2800" b="1" u="sng" dirty="0">
              <a:solidFill>
                <a:srgbClr val="FF0000"/>
              </a:solidFill>
              <a:latin typeface="Times"/>
              <a:cs typeface="Times"/>
            </a:endParaRPr>
          </a:p>
        </p:txBody>
      </p:sp>
    </p:spTree>
    <p:extLst>
      <p:ext uri="{BB962C8B-B14F-4D97-AF65-F5344CB8AC3E}">
        <p14:creationId xmlns:p14="http://schemas.microsoft.com/office/powerpoint/2010/main" val="330041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b="1" dirty="0">
                <a:latin typeface="Times"/>
                <a:cs typeface="Times"/>
              </a:rPr>
              <a:t>Clay Jones, “Why We Don’t Hate Sin so We don’t Understand What Happened to the Canaanites: An Addendum to ‘Divine Genocide’ Arguments,”</a:t>
            </a:r>
            <a:r>
              <a:rPr lang="en-US" sz="1200" b="1" dirty="0">
                <a:latin typeface="Times"/>
                <a:cs typeface="Times"/>
              </a:rPr>
              <a:t> </a:t>
            </a:r>
            <a:r>
              <a:rPr lang="en-US" sz="2000" b="1" i="1" dirty="0" err="1">
                <a:latin typeface="Times"/>
                <a:cs typeface="Times"/>
              </a:rPr>
              <a:t>Philosophia</a:t>
            </a:r>
            <a:r>
              <a:rPr lang="en-US" sz="2000" b="1" i="1" dirty="0">
                <a:latin typeface="Times"/>
                <a:cs typeface="Times"/>
              </a:rPr>
              <a:t> Christi </a:t>
            </a:r>
            <a:r>
              <a:rPr lang="en-US" sz="2000" b="1" dirty="0" err="1">
                <a:latin typeface="Times"/>
                <a:cs typeface="Times"/>
              </a:rPr>
              <a:t>n.s</a:t>
            </a:r>
            <a:r>
              <a:rPr lang="en-US" sz="2000" b="1" dirty="0">
                <a:latin typeface="Times"/>
                <a:cs typeface="Times"/>
              </a:rPr>
              <a:t>. 11 (2009): 61.</a:t>
            </a:r>
          </a:p>
        </p:txBody>
      </p:sp>
      <p:sp>
        <p:nvSpPr>
          <p:cNvPr id="3" name="Content Placeholder 2"/>
          <p:cNvSpPr>
            <a:spLocks noGrp="1"/>
          </p:cNvSpPr>
          <p:nvPr>
            <p:ph idx="1"/>
          </p:nvPr>
        </p:nvSpPr>
        <p:spPr/>
        <p:txBody>
          <a:bodyPr>
            <a:noAutofit/>
          </a:bodyPr>
          <a:lstStyle/>
          <a:p>
            <a:pPr algn="ctr"/>
            <a:r>
              <a:rPr lang="en-US" sz="2800" dirty="0" err="1">
                <a:latin typeface="Times"/>
                <a:cs typeface="Times"/>
              </a:rPr>
              <a:t>Molech</a:t>
            </a:r>
            <a:r>
              <a:rPr lang="en-US" sz="2800" dirty="0">
                <a:latin typeface="Times"/>
                <a:cs typeface="Times"/>
              </a:rPr>
              <a:t> was a Canaanite underworld deity represented as an upright, bull-headed idol with human </a:t>
            </a:r>
            <a:r>
              <a:rPr lang="en-US" sz="2800" b="1" dirty="0">
                <a:solidFill>
                  <a:srgbClr val="00B050"/>
                </a:solidFill>
                <a:latin typeface="Times"/>
                <a:cs typeface="Times"/>
              </a:rPr>
              <a:t>body in whose belly a fire was stoked and in whose outstretched arms a child was placed that would be burned to death</a:t>
            </a:r>
            <a:r>
              <a:rPr lang="en-US" sz="2800" dirty="0">
                <a:latin typeface="Times"/>
                <a:cs typeface="Times"/>
              </a:rPr>
              <a:t>….</a:t>
            </a:r>
            <a:r>
              <a:rPr lang="en-US" sz="2800" b="1" dirty="0">
                <a:solidFill>
                  <a:srgbClr val="FF0000"/>
                </a:solidFill>
                <a:latin typeface="Times"/>
                <a:cs typeface="Times"/>
              </a:rPr>
              <a:t>And it was not just infants; children as old as four were sacrificed</a:t>
            </a:r>
          </a:p>
        </p:txBody>
      </p:sp>
    </p:spTree>
    <p:extLst>
      <p:ext uri="{BB962C8B-B14F-4D97-AF65-F5344CB8AC3E}">
        <p14:creationId xmlns:p14="http://schemas.microsoft.com/office/powerpoint/2010/main" val="364455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sz="2800" b="1" u="sng" dirty="0">
                <a:latin typeface="Times"/>
                <a:cs typeface="Times"/>
              </a:rPr>
              <a:t>2. The Jews usually didn’t fight offensive wars—only defensive</a:t>
            </a:r>
          </a:p>
        </p:txBody>
      </p:sp>
      <p:sp>
        <p:nvSpPr>
          <p:cNvPr id="3" name="Content Placeholder 2"/>
          <p:cNvSpPr>
            <a:spLocks noGrp="1"/>
          </p:cNvSpPr>
          <p:nvPr>
            <p:ph idx="1"/>
          </p:nvPr>
        </p:nvSpPr>
        <p:spPr>
          <a:xfrm>
            <a:off x="284920" y="1732721"/>
            <a:ext cx="8567531" cy="4460781"/>
          </a:xfrm>
        </p:spPr>
        <p:txBody>
          <a:bodyPr>
            <a:noAutofit/>
          </a:bodyPr>
          <a:lstStyle/>
          <a:p>
            <a:pPr algn="ctr"/>
            <a:r>
              <a:rPr lang="en-US" sz="2400" dirty="0">
                <a:latin typeface="Times"/>
                <a:cs typeface="Times"/>
              </a:rPr>
              <a:t>The Jews were not permitted to conquer anyone they wanted. In fact, when they tried to conquer people without divine approval, they were utterly defeated (1 Sam. 4; Num. 14:41-45; Josh. 7). </a:t>
            </a:r>
            <a:r>
              <a:rPr lang="en-US" sz="2400" b="1" dirty="0">
                <a:solidFill>
                  <a:srgbClr val="FF0000"/>
                </a:solidFill>
                <a:latin typeface="Times"/>
                <a:cs typeface="Times"/>
              </a:rPr>
              <a:t>God was clearly calling the shots on the destruction of Canaan—not the Jews. </a:t>
            </a:r>
            <a:r>
              <a:rPr lang="en-US" sz="2400" dirty="0">
                <a:latin typeface="Times"/>
                <a:cs typeface="Times"/>
              </a:rPr>
              <a:t>The king was beneath God—not above him</a:t>
            </a:r>
            <a:r>
              <a:rPr lang="en-US" sz="2400" dirty="0" smtClean="0">
                <a:latin typeface="Times"/>
                <a:cs typeface="Times"/>
              </a:rPr>
              <a:t>. </a:t>
            </a:r>
            <a:r>
              <a:rPr lang="en-US" sz="2400" dirty="0">
                <a:latin typeface="Times"/>
                <a:cs typeface="Times"/>
              </a:rPr>
              <a:t>Moreover, after the war with Canaan, God did not command any other offensive wars in Israel. </a:t>
            </a:r>
            <a:r>
              <a:rPr lang="en-US" sz="2400" b="1" u="sng" dirty="0">
                <a:solidFill>
                  <a:srgbClr val="FF0000"/>
                </a:solidFill>
                <a:latin typeface="Times"/>
                <a:cs typeface="Times"/>
              </a:rPr>
              <a:t>Even during this time, Israel’s wars were usually defensive </a:t>
            </a:r>
            <a:r>
              <a:rPr lang="en-US" sz="2400" dirty="0">
                <a:latin typeface="Times"/>
                <a:cs typeface="Times"/>
              </a:rPr>
              <a:t>(see Ex. 17:8; Num. 21:1; Deut. 3:1; Josh. 10:4; Num. 31:2-3). Copan writes, “All sanctioned Yahweh battles beyond the time of Joshua were defensive ones, including Joshua’s battle to defend Gibeon (Josh. 10-11). Of course, while certain offensive battles took place during the time of the Judges and under David and beyond, these are not commended as ideal or exemplary.</a:t>
            </a:r>
            <a:r>
              <a:rPr lang="en-US" sz="2400" dirty="0" smtClean="0">
                <a:latin typeface="Times"/>
                <a:cs typeface="Times"/>
              </a:rPr>
              <a:t>”</a:t>
            </a:r>
            <a:endParaRPr lang="en-US" sz="2400" dirty="0">
              <a:latin typeface="Times"/>
              <a:cs typeface="Times"/>
            </a:endParaRPr>
          </a:p>
        </p:txBody>
      </p:sp>
    </p:spTree>
    <p:extLst>
      <p:ext uri="{BB962C8B-B14F-4D97-AF65-F5344CB8AC3E}">
        <p14:creationId xmlns:p14="http://schemas.microsoft.com/office/powerpoint/2010/main" val="170854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65" y="342900"/>
            <a:ext cx="6508377" cy="1143000"/>
          </a:xfrm>
        </p:spPr>
        <p:txBody>
          <a:bodyPr/>
          <a:lstStyle/>
          <a:p>
            <a:pPr algn="ctr"/>
            <a:r>
              <a:rPr lang="en-US" dirty="0">
                <a:latin typeface="Times"/>
                <a:cs typeface="Times"/>
              </a:rPr>
              <a:t>3. God wasn’t playing favorites</a:t>
            </a:r>
          </a:p>
        </p:txBody>
      </p:sp>
      <p:sp>
        <p:nvSpPr>
          <p:cNvPr id="3" name="Content Placeholder 2"/>
          <p:cNvSpPr>
            <a:spLocks noGrp="1"/>
          </p:cNvSpPr>
          <p:nvPr>
            <p:ph idx="1"/>
          </p:nvPr>
        </p:nvSpPr>
        <p:spPr>
          <a:xfrm>
            <a:off x="192156" y="1769167"/>
            <a:ext cx="8417129" cy="5075581"/>
          </a:xfrm>
        </p:spPr>
        <p:txBody>
          <a:bodyPr>
            <a:noAutofit/>
          </a:bodyPr>
          <a:lstStyle/>
          <a:p>
            <a:pPr algn="just"/>
            <a:r>
              <a:rPr lang="en-US" sz="2200" dirty="0" smtClean="0">
                <a:latin typeface="Times"/>
                <a:cs typeface="Times"/>
              </a:rPr>
              <a:t>Hear</a:t>
            </a:r>
            <a:r>
              <a:rPr lang="en-US" sz="2200" dirty="0">
                <a:latin typeface="Times"/>
                <a:cs typeface="Times"/>
              </a:rPr>
              <a:t>, O Israel! You are crossing over the Jordan today to go in to dispossess nations greater and mightier than you, great cities fortified to heaven, 2 a people great and tall… 4 “</a:t>
            </a:r>
            <a:r>
              <a:rPr lang="en-US" sz="2200" b="1" dirty="0">
                <a:solidFill>
                  <a:srgbClr val="FF0000"/>
                </a:solidFill>
                <a:latin typeface="Times"/>
                <a:cs typeface="Times"/>
              </a:rPr>
              <a:t>Do not say in your heart when the LORD your God has driven them out before you, ‘Because of my righteousness the LORD has brought me in to possess this land,’ but </a:t>
            </a:r>
            <a:r>
              <a:rPr lang="en-US" sz="2200" b="1" i="1" dirty="0">
                <a:solidFill>
                  <a:srgbClr val="FF0000"/>
                </a:solidFill>
                <a:latin typeface="Times"/>
                <a:cs typeface="Times"/>
              </a:rPr>
              <a:t>it is because of the wickedness of these nations</a:t>
            </a:r>
            <a:r>
              <a:rPr lang="en-US" sz="2200" b="1" dirty="0">
                <a:solidFill>
                  <a:srgbClr val="FF0000"/>
                </a:solidFill>
                <a:latin typeface="Times"/>
                <a:cs typeface="Times"/>
              </a:rPr>
              <a:t> that the LORD is dispossessing them before you</a:t>
            </a:r>
            <a:r>
              <a:rPr lang="en-US" sz="2200" dirty="0">
                <a:latin typeface="Times"/>
                <a:cs typeface="Times"/>
              </a:rPr>
              <a:t>. 5 It is not for your righteousness or for the uprightness of your heart that you are going to possess their land, but </a:t>
            </a:r>
            <a:r>
              <a:rPr lang="en-US" sz="2200" i="1" dirty="0">
                <a:latin typeface="Times"/>
                <a:cs typeface="Times"/>
              </a:rPr>
              <a:t>it is because of the wickedness of these nations</a:t>
            </a:r>
            <a:r>
              <a:rPr lang="en-US" sz="2200" dirty="0">
                <a:latin typeface="Times"/>
                <a:cs typeface="Times"/>
              </a:rPr>
              <a:t> that the LORD your God is driving them out before you, in order to confirm the oath which the LORD swore to your fathers, to Abraham, Isaac and Jacob. 6 “Know, then, it is not because of your righteousness that the LORD your God is giving you this good land to possess, for </a:t>
            </a:r>
            <a:r>
              <a:rPr lang="en-US" sz="2200" i="1" dirty="0">
                <a:latin typeface="Times"/>
                <a:cs typeface="Times"/>
              </a:rPr>
              <a:t>you are a stubborn people</a:t>
            </a:r>
            <a:r>
              <a:rPr lang="en-US" sz="2200" dirty="0">
                <a:latin typeface="Times"/>
                <a:cs typeface="Times"/>
              </a:rPr>
              <a:t>. Deuteronomy 9:1-6</a:t>
            </a:r>
            <a:endParaRPr lang="en-US" sz="2200" dirty="0">
              <a:latin typeface="Times"/>
              <a:cs typeface="Times"/>
            </a:endParaRPr>
          </a:p>
        </p:txBody>
      </p:sp>
    </p:spTree>
    <p:extLst>
      <p:ext uri="{BB962C8B-B14F-4D97-AF65-F5344CB8AC3E}">
        <p14:creationId xmlns:p14="http://schemas.microsoft.com/office/powerpoint/2010/main" val="39713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latin typeface="Times"/>
                <a:cs typeface="Times"/>
              </a:rPr>
              <a:t>4. God gave the Canaanites an opportunity to change</a:t>
            </a:r>
          </a:p>
        </p:txBody>
      </p:sp>
      <p:sp>
        <p:nvSpPr>
          <p:cNvPr id="3" name="Content Placeholder 2"/>
          <p:cNvSpPr>
            <a:spLocks noGrp="1"/>
          </p:cNvSpPr>
          <p:nvPr>
            <p:ph idx="1"/>
          </p:nvPr>
        </p:nvSpPr>
        <p:spPr>
          <a:xfrm>
            <a:off x="457199" y="2209800"/>
            <a:ext cx="7774505" cy="4353685"/>
          </a:xfrm>
        </p:spPr>
        <p:txBody>
          <a:bodyPr>
            <a:noAutofit/>
          </a:bodyPr>
          <a:lstStyle/>
          <a:p>
            <a:pPr algn="ctr"/>
            <a:r>
              <a:rPr lang="en-US" sz="3200" dirty="0">
                <a:latin typeface="Times"/>
                <a:cs typeface="Times"/>
              </a:rPr>
              <a:t>In fact, God allowed the Jews to rot in slavery for 400 years, so that the Canaanites could have an opportunity to change. </a:t>
            </a:r>
            <a:r>
              <a:rPr lang="en-US" sz="3200" b="1" dirty="0">
                <a:solidFill>
                  <a:srgbClr val="FF0000"/>
                </a:solidFill>
                <a:latin typeface="Times"/>
                <a:cs typeface="Times"/>
              </a:rPr>
              <a:t>He didn’t judge them immediately, because the sins of the Canaanites did “not yet warrant their destruction” </a:t>
            </a:r>
            <a:r>
              <a:rPr lang="en-US" sz="3200" dirty="0">
                <a:latin typeface="Times"/>
                <a:cs typeface="Times"/>
              </a:rPr>
              <a:t>(Gen. 15:13; 16 NLT). That is, they were not past the point of no return. </a:t>
            </a:r>
            <a:r>
              <a:rPr lang="en-US" sz="3200" b="1" dirty="0">
                <a:solidFill>
                  <a:srgbClr val="FF0000"/>
                </a:solidFill>
                <a:latin typeface="Times"/>
                <a:cs typeface="Times"/>
              </a:rPr>
              <a:t>However, by the time the Jews came for battle, they were</a:t>
            </a:r>
            <a:r>
              <a:rPr lang="en-US" sz="3200" dirty="0">
                <a:latin typeface="Times"/>
                <a:cs typeface="Times"/>
              </a:rPr>
              <a:t>.</a:t>
            </a:r>
          </a:p>
        </p:txBody>
      </p:sp>
    </p:spTree>
    <p:extLst>
      <p:ext uri="{BB962C8B-B14F-4D97-AF65-F5344CB8AC3E}">
        <p14:creationId xmlns:p14="http://schemas.microsoft.com/office/powerpoint/2010/main" val="1317921794"/>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4750</TotalTime>
  <Words>2283</Words>
  <Application>Microsoft Office PowerPoint</Application>
  <PresentationFormat>On-screen Show (4:3)</PresentationFormat>
  <Paragraphs>41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Plaza</vt:lpstr>
      <vt:lpstr>Wars in the Old Testament (2) Case Study : Canaanite Genocide</vt:lpstr>
      <vt:lpstr>Dawkins, Richard:  The God Delusion. Boston: Houghton Mifflin, 2006. 280.</vt:lpstr>
      <vt:lpstr>Incomplete inequity !!</vt:lpstr>
      <vt:lpstr>1. The Canaanites were sadistic and depraved</vt:lpstr>
      <vt:lpstr>Wright, G. Ernest, and Floyd V. Filson. The Westminster Historical Atlas to the Bible. Philadelphia: Westminster, 1945. 36.</vt:lpstr>
      <vt:lpstr>Clay Jones, “Why We Don’t Hate Sin so We don’t Understand What Happened to the Canaanites: An Addendum to ‘Divine Genocide’ Arguments,” Philosophia Christi n.s. 11 (2009): 61.</vt:lpstr>
      <vt:lpstr>2. The Jews usually didn’t fight offensive wars—only defensive</vt:lpstr>
      <vt:lpstr>3. God wasn’t playing favorites</vt:lpstr>
      <vt:lpstr>4. God gave the Canaanites an opportunity to change</vt:lpstr>
      <vt:lpstr>5. Diplomacy was the usual method</vt:lpstr>
      <vt:lpstr>Special case ..!</vt:lpstr>
      <vt:lpstr>6. Images in Joshua were mild compared to the ancient Near East</vt:lpstr>
      <vt:lpstr>Copan, Paul. Is God a Moral Monster?: Making Sense of the Old Testament God. Grand Rapids, MI: Baker, 2011. 179.</vt:lpstr>
      <vt:lpstr>7. “Utterly destroy” might not be absolute language</vt:lpstr>
      <vt:lpstr>8. What about the women and kids?</vt:lpstr>
      <vt:lpstr>PowerPoint Presentation</vt:lpstr>
      <vt:lpstr>PowerPoint Presentation</vt:lpstr>
      <vt:lpstr>9. God has the right to judge—as the Author and Sustainer of life</vt:lpstr>
      <vt:lpstr>  St John Chrysostom  (Homilies on Hebrews 27.6)</vt:lpstr>
      <vt:lpstr>Origen (Homilies on Joshua 8.7)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 in the Old Testament (2) Case Study : Canaanite Genocide</dc:title>
  <dc:creator>Father Mark Aziz</dc:creator>
  <cp:lastModifiedBy>Fr. Mark Aziz</cp:lastModifiedBy>
  <cp:revision>9</cp:revision>
  <dcterms:created xsi:type="dcterms:W3CDTF">2015-09-25T21:49:11Z</dcterms:created>
  <dcterms:modified xsi:type="dcterms:W3CDTF">2017-11-15T21:51:16Z</dcterms:modified>
</cp:coreProperties>
</file>