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6" r:id="rId6"/>
    <p:sldId id="260" r:id="rId7"/>
    <p:sldId id="261" r:id="rId8"/>
    <p:sldId id="262" r:id="rId9"/>
    <p:sldId id="263" r:id="rId10"/>
    <p:sldId id="285"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481" autoAdjust="0"/>
  </p:normalViewPr>
  <p:slideViewPr>
    <p:cSldViewPr snapToGrid="0">
      <p:cViewPr varScale="1">
        <p:scale>
          <a:sx n="70" d="100"/>
          <a:sy n="70" d="100"/>
        </p:scale>
        <p:origin x="-176" y="-96"/>
      </p:cViewPr>
      <p:guideLst>
        <p:guide orient="horz" pos="2160"/>
        <p:guide pos="3840"/>
      </p:guideLst>
    </p:cSldViewPr>
  </p:slideViewPr>
  <p:outlineViewPr>
    <p:cViewPr>
      <p:scale>
        <a:sx n="33" d="100"/>
        <a:sy n="33" d="100"/>
      </p:scale>
      <p:origin x="0" y="142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721958-1E11-4DA7-982F-B12C34D417B4}" type="datetimeFigureOut">
              <a:rPr lang="en-US" smtClean="0"/>
              <a:t>10/14/17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50C9-1EB4-4FC5-9FD7-BE8D1F351783}" type="slidenum">
              <a:rPr lang="en-US" smtClean="0"/>
              <a:t>‹#›</a:t>
            </a:fld>
            <a:endParaRPr lang="en-US"/>
          </a:p>
        </p:txBody>
      </p:sp>
    </p:spTree>
    <p:extLst>
      <p:ext uri="{BB962C8B-B14F-4D97-AF65-F5344CB8AC3E}">
        <p14:creationId xmlns:p14="http://schemas.microsoft.com/office/powerpoint/2010/main" val="173288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721958-1E11-4DA7-982F-B12C34D417B4}" type="datetimeFigureOut">
              <a:rPr lang="en-US" smtClean="0"/>
              <a:t>10/14/17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50C9-1EB4-4FC5-9FD7-BE8D1F351783}" type="slidenum">
              <a:rPr lang="en-US" smtClean="0"/>
              <a:t>‹#›</a:t>
            </a:fld>
            <a:endParaRPr lang="en-US"/>
          </a:p>
        </p:txBody>
      </p:sp>
    </p:spTree>
    <p:extLst>
      <p:ext uri="{BB962C8B-B14F-4D97-AF65-F5344CB8AC3E}">
        <p14:creationId xmlns:p14="http://schemas.microsoft.com/office/powerpoint/2010/main" val="3216428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721958-1E11-4DA7-982F-B12C34D417B4}" type="datetimeFigureOut">
              <a:rPr lang="en-US" smtClean="0"/>
              <a:t>10/14/17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50C9-1EB4-4FC5-9FD7-BE8D1F351783}" type="slidenum">
              <a:rPr lang="en-US" smtClean="0"/>
              <a:t>‹#›</a:t>
            </a:fld>
            <a:endParaRPr lang="en-US"/>
          </a:p>
        </p:txBody>
      </p:sp>
    </p:spTree>
    <p:extLst>
      <p:ext uri="{BB962C8B-B14F-4D97-AF65-F5344CB8AC3E}">
        <p14:creationId xmlns:p14="http://schemas.microsoft.com/office/powerpoint/2010/main" val="319848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721958-1E11-4DA7-982F-B12C34D417B4}" type="datetimeFigureOut">
              <a:rPr lang="en-US" smtClean="0"/>
              <a:t>10/14/17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50C9-1EB4-4FC5-9FD7-BE8D1F351783}" type="slidenum">
              <a:rPr lang="en-US" smtClean="0"/>
              <a:t>‹#›</a:t>
            </a:fld>
            <a:endParaRPr lang="en-US"/>
          </a:p>
        </p:txBody>
      </p:sp>
    </p:spTree>
    <p:extLst>
      <p:ext uri="{BB962C8B-B14F-4D97-AF65-F5344CB8AC3E}">
        <p14:creationId xmlns:p14="http://schemas.microsoft.com/office/powerpoint/2010/main" val="191065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721958-1E11-4DA7-982F-B12C34D417B4}" type="datetimeFigureOut">
              <a:rPr lang="en-US" smtClean="0"/>
              <a:t>10/14/17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50C9-1EB4-4FC5-9FD7-BE8D1F351783}" type="slidenum">
              <a:rPr lang="en-US" smtClean="0"/>
              <a:t>‹#›</a:t>
            </a:fld>
            <a:endParaRPr lang="en-US"/>
          </a:p>
        </p:txBody>
      </p:sp>
    </p:spTree>
    <p:extLst>
      <p:ext uri="{BB962C8B-B14F-4D97-AF65-F5344CB8AC3E}">
        <p14:creationId xmlns:p14="http://schemas.microsoft.com/office/powerpoint/2010/main" val="347099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721958-1E11-4DA7-982F-B12C34D417B4}" type="datetimeFigureOut">
              <a:rPr lang="en-US" smtClean="0"/>
              <a:t>10/14/17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250C9-1EB4-4FC5-9FD7-BE8D1F351783}" type="slidenum">
              <a:rPr lang="en-US" smtClean="0"/>
              <a:t>‹#›</a:t>
            </a:fld>
            <a:endParaRPr lang="en-US"/>
          </a:p>
        </p:txBody>
      </p:sp>
    </p:spTree>
    <p:extLst>
      <p:ext uri="{BB962C8B-B14F-4D97-AF65-F5344CB8AC3E}">
        <p14:creationId xmlns:p14="http://schemas.microsoft.com/office/powerpoint/2010/main" val="45904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721958-1E11-4DA7-982F-B12C34D417B4}" type="datetimeFigureOut">
              <a:rPr lang="en-US" smtClean="0"/>
              <a:t>10/14/17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3250C9-1EB4-4FC5-9FD7-BE8D1F351783}" type="slidenum">
              <a:rPr lang="en-US" smtClean="0"/>
              <a:t>‹#›</a:t>
            </a:fld>
            <a:endParaRPr lang="en-US"/>
          </a:p>
        </p:txBody>
      </p:sp>
    </p:spTree>
    <p:extLst>
      <p:ext uri="{BB962C8B-B14F-4D97-AF65-F5344CB8AC3E}">
        <p14:creationId xmlns:p14="http://schemas.microsoft.com/office/powerpoint/2010/main" val="425181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721958-1E11-4DA7-982F-B12C34D417B4}" type="datetimeFigureOut">
              <a:rPr lang="en-US" smtClean="0"/>
              <a:t>10/14/17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3250C9-1EB4-4FC5-9FD7-BE8D1F351783}" type="slidenum">
              <a:rPr lang="en-US" smtClean="0"/>
              <a:t>‹#›</a:t>
            </a:fld>
            <a:endParaRPr lang="en-US"/>
          </a:p>
        </p:txBody>
      </p:sp>
    </p:spTree>
    <p:extLst>
      <p:ext uri="{BB962C8B-B14F-4D97-AF65-F5344CB8AC3E}">
        <p14:creationId xmlns:p14="http://schemas.microsoft.com/office/powerpoint/2010/main" val="403085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21958-1E11-4DA7-982F-B12C34D417B4}" type="datetimeFigureOut">
              <a:rPr lang="en-US" smtClean="0"/>
              <a:t>10/14/17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3250C9-1EB4-4FC5-9FD7-BE8D1F351783}" type="slidenum">
              <a:rPr lang="en-US" smtClean="0"/>
              <a:t>‹#›</a:t>
            </a:fld>
            <a:endParaRPr lang="en-US"/>
          </a:p>
        </p:txBody>
      </p:sp>
    </p:spTree>
    <p:extLst>
      <p:ext uri="{BB962C8B-B14F-4D97-AF65-F5344CB8AC3E}">
        <p14:creationId xmlns:p14="http://schemas.microsoft.com/office/powerpoint/2010/main" val="317810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721958-1E11-4DA7-982F-B12C34D417B4}" type="datetimeFigureOut">
              <a:rPr lang="en-US" smtClean="0"/>
              <a:t>10/14/17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250C9-1EB4-4FC5-9FD7-BE8D1F351783}" type="slidenum">
              <a:rPr lang="en-US" smtClean="0"/>
              <a:t>‹#›</a:t>
            </a:fld>
            <a:endParaRPr lang="en-US"/>
          </a:p>
        </p:txBody>
      </p:sp>
    </p:spTree>
    <p:extLst>
      <p:ext uri="{BB962C8B-B14F-4D97-AF65-F5344CB8AC3E}">
        <p14:creationId xmlns:p14="http://schemas.microsoft.com/office/powerpoint/2010/main" val="3664323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721958-1E11-4DA7-982F-B12C34D417B4}" type="datetimeFigureOut">
              <a:rPr lang="en-US" smtClean="0"/>
              <a:t>10/14/17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250C9-1EB4-4FC5-9FD7-BE8D1F351783}" type="slidenum">
              <a:rPr lang="en-US" smtClean="0"/>
              <a:t>‹#›</a:t>
            </a:fld>
            <a:endParaRPr lang="en-US"/>
          </a:p>
        </p:txBody>
      </p:sp>
    </p:spTree>
    <p:extLst>
      <p:ext uri="{BB962C8B-B14F-4D97-AF65-F5344CB8AC3E}">
        <p14:creationId xmlns:p14="http://schemas.microsoft.com/office/powerpoint/2010/main" val="3888915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21958-1E11-4DA7-982F-B12C34D417B4}" type="datetimeFigureOut">
              <a:rPr lang="en-US" smtClean="0"/>
              <a:t>10/14/17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250C9-1EB4-4FC5-9FD7-BE8D1F351783}" type="slidenum">
              <a:rPr lang="en-US" smtClean="0"/>
              <a:t>‹#›</a:t>
            </a:fld>
            <a:endParaRPr lang="en-US"/>
          </a:p>
        </p:txBody>
      </p:sp>
    </p:spTree>
    <p:extLst>
      <p:ext uri="{BB962C8B-B14F-4D97-AF65-F5344CB8AC3E}">
        <p14:creationId xmlns:p14="http://schemas.microsoft.com/office/powerpoint/2010/main" val="3465400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98572" y="235199"/>
            <a:ext cx="9144000" cy="1659734"/>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Ingredients for Growth</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6053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St Cyril of Alexandria </a:t>
            </a:r>
            <a:endParaRPr lang="en-US" dirty="0"/>
          </a:p>
        </p:txBody>
      </p:sp>
      <p:sp>
        <p:nvSpPr>
          <p:cNvPr id="3" name="Content Placeholder 2"/>
          <p:cNvSpPr>
            <a:spLocks noGrp="1"/>
          </p:cNvSpPr>
          <p:nvPr>
            <p:ph idx="1"/>
          </p:nvPr>
        </p:nvSpPr>
        <p:spPr/>
        <p:txBody>
          <a:bodyPr/>
          <a:lstStyle/>
          <a:p>
            <a:pPr marL="0" indent="0">
              <a:buNone/>
            </a:pPr>
            <a:endParaRPr lang="en-US" b="1" i="1" dirty="0" smtClean="0"/>
          </a:p>
          <a:p>
            <a:pPr marL="0" indent="0">
              <a:buNone/>
            </a:pPr>
            <a:r>
              <a:rPr lang="en-US" sz="3600" b="1" i="1" dirty="0" smtClean="0"/>
              <a:t>“The </a:t>
            </a:r>
            <a:r>
              <a:rPr lang="en-US" sz="3600" b="1" i="1" dirty="0"/>
              <a:t>law therefore was condemning the world and showing us subject to punishments, but the Savior rather sets it free for He came not to judge the world but to save the world.</a:t>
            </a:r>
            <a:r>
              <a:rPr lang="en-US" sz="3600" b="1" i="1" dirty="0" smtClean="0"/>
              <a:t>”</a:t>
            </a:r>
            <a:endParaRPr lang="en-US" sz="3600" dirty="0"/>
          </a:p>
        </p:txBody>
      </p:sp>
    </p:spTree>
    <p:extLst>
      <p:ext uri="{BB962C8B-B14F-4D97-AF65-F5344CB8AC3E}">
        <p14:creationId xmlns:p14="http://schemas.microsoft.com/office/powerpoint/2010/main" val="3212317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3:19-20</a:t>
            </a:r>
            <a:endParaRPr lang="en-US" dirty="0"/>
          </a:p>
        </p:txBody>
      </p:sp>
      <p:sp>
        <p:nvSpPr>
          <p:cNvPr id="3" name="Content Placeholder 2"/>
          <p:cNvSpPr>
            <a:spLocks noGrp="1"/>
          </p:cNvSpPr>
          <p:nvPr>
            <p:ph idx="1"/>
          </p:nvPr>
        </p:nvSpPr>
        <p:spPr/>
        <p:txBody>
          <a:bodyPr>
            <a:normAutofit/>
          </a:bodyPr>
          <a:lstStyle/>
          <a:p>
            <a:pPr marL="0" indent="0">
              <a:buNone/>
            </a:pPr>
            <a:endParaRPr lang="en-US" sz="3200" b="1" i="1" dirty="0" smtClean="0"/>
          </a:p>
          <a:p>
            <a:pPr marL="0" indent="0">
              <a:buNone/>
            </a:pPr>
            <a:r>
              <a:rPr lang="en-US" sz="3200" b="1" i="1" dirty="0" smtClean="0"/>
              <a:t>Now </a:t>
            </a:r>
            <a:r>
              <a:rPr lang="en-US" sz="3200" b="1" i="1" dirty="0"/>
              <a:t>we know that whatever the law says, it says to those who are under the law, that every mouth may be stopped, and all the world may become guilty before God. 20 Therefore by the deeds of the law no flesh will be justified in His sight, for by the law is the knowledge of sin.</a:t>
            </a:r>
          </a:p>
        </p:txBody>
      </p:sp>
    </p:spTree>
    <p:extLst>
      <p:ext uri="{BB962C8B-B14F-4D97-AF65-F5344CB8AC3E}">
        <p14:creationId xmlns:p14="http://schemas.microsoft.com/office/powerpoint/2010/main" val="608520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a:t>
            </a:r>
            <a:r>
              <a:rPr lang="en-US" dirty="0" smtClean="0"/>
              <a:t>omans </a:t>
            </a:r>
            <a:r>
              <a:rPr lang="en-US" dirty="0"/>
              <a:t>4:15 </a:t>
            </a:r>
          </a:p>
        </p:txBody>
      </p:sp>
      <p:sp>
        <p:nvSpPr>
          <p:cNvPr id="3" name="Content Placeholder 2"/>
          <p:cNvSpPr>
            <a:spLocks noGrp="1"/>
          </p:cNvSpPr>
          <p:nvPr>
            <p:ph idx="1"/>
          </p:nvPr>
        </p:nvSpPr>
        <p:spPr/>
        <p:txBody>
          <a:bodyPr>
            <a:normAutofit/>
          </a:bodyPr>
          <a:lstStyle/>
          <a:p>
            <a:endParaRPr lang="en-US" sz="4000" b="1" dirty="0" smtClean="0"/>
          </a:p>
          <a:p>
            <a:pPr marL="0" indent="0">
              <a:buNone/>
            </a:pPr>
            <a:r>
              <a:rPr lang="en-US" sz="3600" b="1" i="1" dirty="0" smtClean="0"/>
              <a:t>“because </a:t>
            </a:r>
            <a:r>
              <a:rPr lang="en-US" sz="3600" b="1" i="1" dirty="0"/>
              <a:t>the law brings about wrath; for where there is no law there is no transgression</a:t>
            </a:r>
            <a:r>
              <a:rPr lang="en-US" sz="3600" b="1" i="1" dirty="0" smtClean="0"/>
              <a:t>.”</a:t>
            </a:r>
            <a:endParaRPr lang="en-US" sz="3600" b="1" i="1" dirty="0"/>
          </a:p>
        </p:txBody>
      </p:sp>
    </p:spTree>
    <p:extLst>
      <p:ext uri="{BB962C8B-B14F-4D97-AF65-F5344CB8AC3E}">
        <p14:creationId xmlns:p14="http://schemas.microsoft.com/office/powerpoint/2010/main" val="297977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Truth WITHOUT Grace </a:t>
            </a:r>
            <a:endParaRPr lang="en-US" dirty="0"/>
          </a:p>
        </p:txBody>
      </p:sp>
      <p:sp>
        <p:nvSpPr>
          <p:cNvPr id="3" name="Content Placeholder 2"/>
          <p:cNvSpPr>
            <a:spLocks noGrp="1"/>
          </p:cNvSpPr>
          <p:nvPr>
            <p:ph idx="1"/>
          </p:nvPr>
        </p:nvSpPr>
        <p:spPr/>
        <p:txBody>
          <a:bodyPr/>
          <a:lstStyle/>
          <a:p>
            <a:pPr lvl="0"/>
            <a:endParaRPr lang="en-US" b="1" dirty="0"/>
          </a:p>
          <a:p>
            <a:pPr marL="0" lvl="0" indent="0">
              <a:buNone/>
            </a:pPr>
            <a:r>
              <a:rPr lang="en-US" sz="3600" b="1" dirty="0" smtClean="0"/>
              <a:t>Getting truth </a:t>
            </a:r>
            <a:r>
              <a:rPr lang="en-US" sz="3600" b="1" dirty="0"/>
              <a:t>before relationship, brings </a:t>
            </a:r>
            <a:r>
              <a:rPr lang="en-US" sz="3600" b="1" u="sng" dirty="0"/>
              <a:t>guilt</a:t>
            </a:r>
            <a:r>
              <a:rPr lang="en-US" sz="3600" b="1" dirty="0"/>
              <a:t>, anxiety, anger, </a:t>
            </a:r>
            <a:r>
              <a:rPr lang="en-US" sz="3600" b="1" u="sng" dirty="0"/>
              <a:t>and painful emotions</a:t>
            </a:r>
            <a:endParaRPr lang="en-US" sz="3600" u="sng" dirty="0"/>
          </a:p>
          <a:p>
            <a:endParaRPr lang="en-US" dirty="0"/>
          </a:p>
        </p:txBody>
      </p:sp>
    </p:spTree>
    <p:extLst>
      <p:ext uri="{BB962C8B-B14F-4D97-AF65-F5344CB8AC3E}">
        <p14:creationId xmlns:p14="http://schemas.microsoft.com/office/powerpoint/2010/main" val="1670455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Grace WITHOUT Truth</a:t>
            </a:r>
            <a:r>
              <a:rPr lang="en-US" dirty="0" smtClean="0"/>
              <a:t> </a:t>
            </a:r>
            <a:endParaRPr lang="en-US" dirty="0"/>
          </a:p>
        </p:txBody>
      </p:sp>
      <p:pic>
        <p:nvPicPr>
          <p:cNvPr id="4" name="Content Placeholder 3"/>
          <p:cNvPicPr>
            <a:picLocks noGrp="1" noChangeAspect="1"/>
          </p:cNvPicPr>
          <p:nvPr>
            <p:ph idx="1"/>
          </p:nvPr>
        </p:nvPicPr>
        <p:blipFill rotWithShape="1">
          <a:blip r:embed="rId2"/>
          <a:srcRect l="-160" r="-10"/>
          <a:stretch/>
        </p:blipFill>
        <p:spPr>
          <a:xfrm>
            <a:off x="2132278" y="1646390"/>
            <a:ext cx="7823576" cy="4719653"/>
          </a:xfrm>
        </p:spPr>
      </p:pic>
    </p:spTree>
    <p:extLst>
      <p:ext uri="{BB962C8B-B14F-4D97-AF65-F5344CB8AC3E}">
        <p14:creationId xmlns:p14="http://schemas.microsoft.com/office/powerpoint/2010/main" val="3741390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Grace without truth can be called </a:t>
            </a:r>
            <a:r>
              <a:rPr lang="en-US" b="1" u="sng" dirty="0"/>
              <a:t>License</a:t>
            </a:r>
            <a:r>
              <a:rPr lang="en-US" dirty="0"/>
              <a:t> </a:t>
            </a:r>
          </a:p>
        </p:txBody>
      </p:sp>
      <p:pic>
        <p:nvPicPr>
          <p:cNvPr id="4" name="Content Placeholder 3"/>
          <p:cNvPicPr>
            <a:picLocks noGrp="1" noChangeAspect="1"/>
          </p:cNvPicPr>
          <p:nvPr>
            <p:ph idx="1"/>
          </p:nvPr>
        </p:nvPicPr>
        <p:blipFill rotWithShape="1">
          <a:blip r:embed="rId2"/>
          <a:srcRect l="56" t="5229" r="-315" b="5744"/>
          <a:stretch/>
        </p:blipFill>
        <p:spPr>
          <a:xfrm>
            <a:off x="3198416" y="2054068"/>
            <a:ext cx="5816726" cy="3888618"/>
          </a:xfrm>
        </p:spPr>
      </p:pic>
    </p:spTree>
    <p:extLst>
      <p:ext uri="{BB962C8B-B14F-4D97-AF65-F5344CB8AC3E}">
        <p14:creationId xmlns:p14="http://schemas.microsoft.com/office/powerpoint/2010/main" val="484124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6:15-16</a:t>
            </a:r>
            <a:endParaRPr lang="en-US" dirty="0"/>
          </a:p>
        </p:txBody>
      </p:sp>
      <p:sp>
        <p:nvSpPr>
          <p:cNvPr id="3" name="Content Placeholder 2"/>
          <p:cNvSpPr>
            <a:spLocks noGrp="1"/>
          </p:cNvSpPr>
          <p:nvPr>
            <p:ph idx="1"/>
          </p:nvPr>
        </p:nvSpPr>
        <p:spPr/>
        <p:txBody>
          <a:bodyPr>
            <a:normAutofit/>
          </a:bodyPr>
          <a:lstStyle/>
          <a:p>
            <a:pPr marL="0" indent="0">
              <a:buNone/>
            </a:pPr>
            <a:endParaRPr lang="en-US" sz="3200" b="1" i="1" dirty="0" smtClean="0"/>
          </a:p>
          <a:p>
            <a:pPr marL="0" indent="0">
              <a:buNone/>
            </a:pPr>
            <a:r>
              <a:rPr lang="en-US" sz="3200" b="1" i="1" dirty="0" smtClean="0"/>
              <a:t>What </a:t>
            </a:r>
            <a:r>
              <a:rPr lang="en-US" sz="3200" b="1" i="1" dirty="0"/>
              <a:t>then? Shall we sin because we are not under law but under grace? Certainly not! 16 Do you not know that to whom you present yourselves slaves to obey, you are that one’s slaves whom you obey, whether of sin leading to death, or of obedience leading to righteousness?</a:t>
            </a:r>
          </a:p>
        </p:txBody>
      </p:sp>
    </p:spTree>
    <p:extLst>
      <p:ext uri="{BB962C8B-B14F-4D97-AF65-F5344CB8AC3E}">
        <p14:creationId xmlns:p14="http://schemas.microsoft.com/office/powerpoint/2010/main" val="3264500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about mixing Grace and Truth together? </a:t>
            </a:r>
          </a:p>
        </p:txBody>
      </p:sp>
      <p:sp>
        <p:nvSpPr>
          <p:cNvPr id="3" name="Content Placeholder 2"/>
          <p:cNvSpPr>
            <a:spLocks noGrp="1"/>
          </p:cNvSpPr>
          <p:nvPr>
            <p:ph idx="1"/>
          </p:nvPr>
        </p:nvSpPr>
        <p:spPr/>
        <p:txBody>
          <a:bodyPr>
            <a:normAutofit/>
          </a:bodyPr>
          <a:lstStyle/>
          <a:p>
            <a:pPr marL="0" indent="0">
              <a:buNone/>
            </a:pPr>
            <a:r>
              <a:rPr lang="en-US" sz="3600" i="1" dirty="0"/>
              <a:t>“The Word became flesh and made his dwelling among us. We have seen his glory, the glory of the One and Only, who came from the Father, full of grace and truth. From the fullness of his grace we have all received one blessing after another. For the law was given through Moses; grace and truth came through Jesus Christ” (John 1: 14,16-</a:t>
            </a:r>
            <a:r>
              <a:rPr lang="en-US" sz="3600" i="1" dirty="0" smtClean="0"/>
              <a:t>17) </a:t>
            </a:r>
            <a:endParaRPr lang="en-US" sz="3600" i="1" dirty="0"/>
          </a:p>
        </p:txBody>
      </p:sp>
    </p:spTree>
    <p:extLst>
      <p:ext uri="{BB962C8B-B14F-4D97-AF65-F5344CB8AC3E}">
        <p14:creationId xmlns:p14="http://schemas.microsoft.com/office/powerpoint/2010/main" val="329443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3600" b="1" u="sng" dirty="0" smtClean="0"/>
          </a:p>
          <a:p>
            <a:pPr marL="0" indent="0" algn="ctr">
              <a:buNone/>
            </a:pPr>
            <a:r>
              <a:rPr lang="en-US" sz="3600" b="1" u="sng" dirty="0" smtClean="0"/>
              <a:t>Failure</a:t>
            </a:r>
            <a:r>
              <a:rPr lang="en-US" sz="3600" b="1" dirty="0" smtClean="0"/>
              <a:t> </a:t>
            </a:r>
            <a:r>
              <a:rPr lang="en-US" sz="3600" b="1" dirty="0"/>
              <a:t>comes through the law, and r</a:t>
            </a:r>
            <a:r>
              <a:rPr lang="en-US" sz="3600" b="1" u="sng" dirty="0"/>
              <a:t>edemption</a:t>
            </a:r>
            <a:r>
              <a:rPr lang="en-US" sz="3600" b="1" dirty="0"/>
              <a:t> through Jesus</a:t>
            </a:r>
            <a:r>
              <a:rPr lang="en-US" sz="3600" dirty="0"/>
              <a:t> </a:t>
            </a:r>
          </a:p>
        </p:txBody>
      </p:sp>
    </p:spTree>
    <p:extLst>
      <p:ext uri="{BB962C8B-B14F-4D97-AF65-F5344CB8AC3E}">
        <p14:creationId xmlns:p14="http://schemas.microsoft.com/office/powerpoint/2010/main" val="2842297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sz="4000" dirty="0" smtClean="0"/>
          </a:p>
          <a:p>
            <a:pPr marL="0" indent="0">
              <a:buNone/>
            </a:pPr>
            <a:r>
              <a:rPr lang="en-US" sz="4000" dirty="0" smtClean="0"/>
              <a:t>Grace</a:t>
            </a:r>
            <a:r>
              <a:rPr lang="en-US" sz="4000" dirty="0"/>
              <a:t>, when it is combined with truth, invites the </a:t>
            </a:r>
            <a:r>
              <a:rPr lang="en-US" sz="4000" u="sng" dirty="0"/>
              <a:t>true self</a:t>
            </a:r>
            <a:r>
              <a:rPr lang="en-US" sz="4000" dirty="0"/>
              <a:t>, the “me” as I really am, </a:t>
            </a:r>
            <a:r>
              <a:rPr lang="en-US" sz="4000" dirty="0" smtClean="0"/>
              <a:t>into </a:t>
            </a:r>
            <a:r>
              <a:rPr lang="en-US" sz="4000" u="sng" dirty="0"/>
              <a:t>relationship</a:t>
            </a:r>
            <a:r>
              <a:rPr lang="en-US" sz="4000" dirty="0"/>
              <a:t> </a:t>
            </a:r>
          </a:p>
        </p:txBody>
      </p:sp>
    </p:spTree>
    <p:extLst>
      <p:ext uri="{BB962C8B-B14F-4D97-AF65-F5344CB8AC3E}">
        <p14:creationId xmlns:p14="http://schemas.microsoft.com/office/powerpoint/2010/main" val="3003888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endParaRPr lang="en-US" b="1" dirty="0" smtClean="0"/>
          </a:p>
          <a:p>
            <a:pPr algn="ctr"/>
            <a:endParaRPr lang="en-US" b="1" dirty="0"/>
          </a:p>
          <a:p>
            <a:pPr marL="0" indent="0" algn="ctr">
              <a:buNone/>
            </a:pPr>
            <a:r>
              <a:rPr lang="en-US" sz="4000" b="1" dirty="0" smtClean="0"/>
              <a:t>What are Grace and Truth and why are they so important</a:t>
            </a:r>
            <a:r>
              <a:rPr lang="en-US" sz="4000" dirty="0"/>
              <a:t>?</a:t>
            </a:r>
          </a:p>
        </p:txBody>
      </p:sp>
    </p:spTree>
    <p:extLst>
      <p:ext uri="{BB962C8B-B14F-4D97-AF65-F5344CB8AC3E}">
        <p14:creationId xmlns:p14="http://schemas.microsoft.com/office/powerpoint/2010/main" val="1218609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lvl="0" indent="0" algn="ctr">
              <a:buNone/>
            </a:pPr>
            <a:endParaRPr lang="en-US" sz="4400" dirty="0" smtClean="0"/>
          </a:p>
          <a:p>
            <a:pPr marL="0" lvl="0" indent="0" algn="ctr">
              <a:buNone/>
            </a:pPr>
            <a:r>
              <a:rPr lang="en-US" sz="4400" dirty="0" smtClean="0"/>
              <a:t>Real </a:t>
            </a:r>
            <a:r>
              <a:rPr lang="en-US" sz="4400" u="sng" dirty="0"/>
              <a:t>intimacy</a:t>
            </a:r>
            <a:r>
              <a:rPr lang="en-US" sz="4400" dirty="0"/>
              <a:t> always comes in the </a:t>
            </a:r>
            <a:r>
              <a:rPr lang="en-US" sz="4400" dirty="0" smtClean="0"/>
              <a:t>company </a:t>
            </a:r>
            <a:r>
              <a:rPr lang="en-US" sz="4400" dirty="0"/>
              <a:t>of truth.</a:t>
            </a:r>
          </a:p>
          <a:p>
            <a:endParaRPr lang="en-US" dirty="0"/>
          </a:p>
        </p:txBody>
      </p:sp>
    </p:spTree>
    <p:extLst>
      <p:ext uri="{BB962C8B-B14F-4D97-AF65-F5344CB8AC3E}">
        <p14:creationId xmlns:p14="http://schemas.microsoft.com/office/powerpoint/2010/main" val="1415392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REAL SELF VS THE FALSE SELF </a:t>
            </a:r>
          </a:p>
        </p:txBody>
      </p:sp>
      <p:pic>
        <p:nvPicPr>
          <p:cNvPr id="4" name="Content Placeholder 3"/>
          <p:cNvPicPr>
            <a:picLocks noGrp="1" noChangeAspect="1"/>
          </p:cNvPicPr>
          <p:nvPr>
            <p:ph idx="1"/>
          </p:nvPr>
        </p:nvPicPr>
        <p:blipFill rotWithShape="1">
          <a:blip r:embed="rId2"/>
          <a:srcRect l="256" r="-431"/>
          <a:stretch/>
        </p:blipFill>
        <p:spPr>
          <a:xfrm>
            <a:off x="2445847" y="1778585"/>
            <a:ext cx="7212113" cy="4351338"/>
          </a:xfrm>
        </p:spPr>
      </p:pic>
    </p:spTree>
    <p:extLst>
      <p:ext uri="{BB962C8B-B14F-4D97-AF65-F5344CB8AC3E}">
        <p14:creationId xmlns:p14="http://schemas.microsoft.com/office/powerpoint/2010/main" val="267556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819" y="365125"/>
            <a:ext cx="10927920" cy="1325563"/>
          </a:xfrm>
        </p:spPr>
        <p:txBody>
          <a:bodyPr>
            <a:normAutofit/>
          </a:bodyPr>
          <a:lstStyle/>
          <a:p>
            <a:pPr algn="ctr"/>
            <a:r>
              <a:rPr lang="en-US" sz="4200" b="1" dirty="0"/>
              <a:t>If the true self is in </a:t>
            </a:r>
            <a:r>
              <a:rPr lang="en-US" sz="4200" b="1" u="sng" dirty="0"/>
              <a:t>hiding</a:t>
            </a:r>
            <a:r>
              <a:rPr lang="en-US" sz="4200" b="1" dirty="0"/>
              <a:t>, the </a:t>
            </a:r>
            <a:r>
              <a:rPr lang="en-US" sz="4200" b="1" u="sng" dirty="0"/>
              <a:t>false self </a:t>
            </a:r>
            <a:r>
              <a:rPr lang="en-US" sz="4200" b="1" dirty="0"/>
              <a:t>takes over </a:t>
            </a:r>
          </a:p>
        </p:txBody>
      </p:sp>
      <p:pic>
        <p:nvPicPr>
          <p:cNvPr id="4" name="Content Placeholder 3"/>
          <p:cNvPicPr>
            <a:picLocks noGrp="1" noChangeAspect="1"/>
          </p:cNvPicPr>
          <p:nvPr>
            <p:ph idx="1"/>
          </p:nvPr>
        </p:nvPicPr>
        <p:blipFill rotWithShape="1">
          <a:blip r:embed="rId2"/>
          <a:srcRect l="558" r="-225"/>
          <a:stretch/>
        </p:blipFill>
        <p:spPr>
          <a:xfrm>
            <a:off x="3543344" y="1825625"/>
            <a:ext cx="5236622" cy="4571778"/>
          </a:xfrm>
        </p:spPr>
      </p:pic>
    </p:spTree>
    <p:extLst>
      <p:ext uri="{BB962C8B-B14F-4D97-AF65-F5344CB8AC3E}">
        <p14:creationId xmlns:p14="http://schemas.microsoft.com/office/powerpoint/2010/main" val="1299386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a:t>
            </a:r>
            <a:r>
              <a:rPr lang="en-US" b="1" dirty="0" smtClean="0"/>
              <a:t>False Self </a:t>
            </a:r>
            <a:endParaRPr lang="en-US" b="1" dirty="0"/>
          </a:p>
        </p:txBody>
      </p:sp>
      <p:sp>
        <p:nvSpPr>
          <p:cNvPr id="3" name="Content Placeholder 2"/>
          <p:cNvSpPr>
            <a:spLocks noGrp="1"/>
          </p:cNvSpPr>
          <p:nvPr>
            <p:ph idx="1"/>
          </p:nvPr>
        </p:nvSpPr>
        <p:spPr/>
        <p:txBody>
          <a:bodyPr/>
          <a:lstStyle/>
          <a:p>
            <a:pPr marL="0" lvl="0" indent="0">
              <a:buNone/>
            </a:pPr>
            <a:endParaRPr lang="en-US" sz="4000" dirty="0" smtClean="0"/>
          </a:p>
          <a:p>
            <a:pPr marL="0" lvl="0" indent="0">
              <a:buNone/>
            </a:pPr>
            <a:r>
              <a:rPr lang="en-US" sz="4000" dirty="0" smtClean="0"/>
              <a:t>is </a:t>
            </a:r>
            <a:r>
              <a:rPr lang="en-US" sz="4000" dirty="0"/>
              <a:t>the self we present to others, the false front, if you will, that we put up for others to see.  </a:t>
            </a:r>
          </a:p>
          <a:p>
            <a:endParaRPr lang="en-US" dirty="0"/>
          </a:p>
        </p:txBody>
      </p:sp>
    </p:spTree>
    <p:extLst>
      <p:ext uri="{BB962C8B-B14F-4D97-AF65-F5344CB8AC3E}">
        <p14:creationId xmlns:p14="http://schemas.microsoft.com/office/powerpoint/2010/main" val="1199945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Barrier of Guilt</a:t>
            </a:r>
            <a:r>
              <a:rPr lang="en-US" dirty="0"/>
              <a:t> </a:t>
            </a:r>
          </a:p>
        </p:txBody>
      </p:sp>
      <p:sp>
        <p:nvSpPr>
          <p:cNvPr id="3" name="Content Placeholder 2"/>
          <p:cNvSpPr>
            <a:spLocks noGrp="1"/>
          </p:cNvSpPr>
          <p:nvPr>
            <p:ph idx="1"/>
          </p:nvPr>
        </p:nvSpPr>
        <p:spPr/>
        <p:txBody>
          <a:bodyPr>
            <a:normAutofit/>
          </a:bodyPr>
          <a:lstStyle/>
          <a:p>
            <a:pPr marL="0" indent="0" algn="ctr">
              <a:buNone/>
            </a:pPr>
            <a:r>
              <a:rPr lang="en-US" sz="4000" u="sng" dirty="0"/>
              <a:t>Guilt </a:t>
            </a:r>
            <a:r>
              <a:rPr lang="en-US" sz="4000" dirty="0"/>
              <a:t>and </a:t>
            </a:r>
            <a:r>
              <a:rPr lang="en-US" sz="4000" u="sng" dirty="0"/>
              <a:t>shame</a:t>
            </a:r>
            <a:r>
              <a:rPr lang="en-US" sz="4000" dirty="0"/>
              <a:t> </a:t>
            </a:r>
            <a:r>
              <a:rPr lang="en-US" sz="4000" dirty="0" smtClean="0"/>
              <a:t>often </a:t>
            </a:r>
            <a:r>
              <a:rPr lang="en-US" sz="4000" dirty="0"/>
              <a:t>sends us into </a:t>
            </a:r>
            <a:r>
              <a:rPr lang="en-US" sz="4000" u="sng" dirty="0"/>
              <a:t>hiding</a:t>
            </a:r>
            <a:r>
              <a:rPr lang="en-US" sz="4000" dirty="0"/>
              <a:t> </a:t>
            </a:r>
            <a:endParaRPr lang="en-US" sz="4000" dirty="0" smtClean="0"/>
          </a:p>
          <a:p>
            <a:pPr marL="0" indent="0" algn="ctr">
              <a:buNone/>
            </a:pPr>
            <a:endParaRPr lang="en-US" sz="4000" dirty="0"/>
          </a:p>
        </p:txBody>
      </p:sp>
      <p:pic>
        <p:nvPicPr>
          <p:cNvPr id="4" name="Picture 3"/>
          <p:cNvPicPr>
            <a:picLocks noChangeAspect="1"/>
          </p:cNvPicPr>
          <p:nvPr/>
        </p:nvPicPr>
        <p:blipFill rotWithShape="1">
          <a:blip r:embed="rId2"/>
          <a:srcRect t="-7763" b="7763"/>
          <a:stretch/>
        </p:blipFill>
        <p:spPr>
          <a:xfrm>
            <a:off x="2477204" y="2468879"/>
            <a:ext cx="7290508" cy="3818763"/>
          </a:xfrm>
          <a:prstGeom prst="rect">
            <a:avLst/>
          </a:prstGeom>
        </p:spPr>
      </p:pic>
    </p:spTree>
    <p:extLst>
      <p:ext uri="{BB962C8B-B14F-4D97-AF65-F5344CB8AC3E}">
        <p14:creationId xmlns:p14="http://schemas.microsoft.com/office/powerpoint/2010/main" val="1947632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Final Ingredient for Growth</a:t>
            </a:r>
            <a:endParaRPr lang="en-US" dirty="0"/>
          </a:p>
        </p:txBody>
      </p:sp>
      <p:sp>
        <p:nvSpPr>
          <p:cNvPr id="3" name="Content Placeholder 2"/>
          <p:cNvSpPr>
            <a:spLocks noGrp="1"/>
          </p:cNvSpPr>
          <p:nvPr>
            <p:ph sz="half" idx="1"/>
          </p:nvPr>
        </p:nvSpPr>
        <p:spPr>
          <a:xfrm>
            <a:off x="838200" y="1825625"/>
            <a:ext cx="4633599" cy="4351338"/>
          </a:xfrm>
        </p:spPr>
        <p:txBody>
          <a:bodyPr>
            <a:normAutofit/>
          </a:bodyPr>
          <a:lstStyle/>
          <a:p>
            <a:pPr marL="0" indent="0" algn="ctr">
              <a:buNone/>
            </a:pPr>
            <a:r>
              <a:rPr lang="en-US" sz="4400" dirty="0" smtClean="0"/>
              <a:t>In order for grace and truth to produce fruit, we need </a:t>
            </a:r>
            <a:r>
              <a:rPr lang="en-US" sz="4400" b="1" u="sng" dirty="0" smtClean="0"/>
              <a:t>time</a:t>
            </a:r>
          </a:p>
          <a:p>
            <a:pPr marL="0" indent="0" algn="ctr">
              <a:buNone/>
            </a:pPr>
            <a:endParaRPr lang="en-US" sz="4400" b="1" u="sng" dirty="0"/>
          </a:p>
        </p:txBody>
      </p:sp>
      <p:sp>
        <p:nvSpPr>
          <p:cNvPr id="6" name="Content Placeholder 5"/>
          <p:cNvSpPr>
            <a:spLocks noGrp="1"/>
          </p:cNvSpPr>
          <p:nvPr>
            <p:ph sz="half" idx="2"/>
          </p:nvPr>
        </p:nvSpPr>
        <p:spPr/>
        <p:txBody>
          <a:bodyPr/>
          <a:lstStyle/>
          <a:p>
            <a:endParaRPr lang="en-US"/>
          </a:p>
        </p:txBody>
      </p:sp>
      <p:pic>
        <p:nvPicPr>
          <p:cNvPr id="4" name="Picture 3"/>
          <p:cNvPicPr>
            <a:picLocks noChangeAspect="1"/>
          </p:cNvPicPr>
          <p:nvPr/>
        </p:nvPicPr>
        <p:blipFill>
          <a:blip r:embed="rId2"/>
          <a:stretch>
            <a:fillRect/>
          </a:stretch>
        </p:blipFill>
        <p:spPr>
          <a:xfrm>
            <a:off x="6193011" y="1822201"/>
            <a:ext cx="5189586" cy="4800600"/>
          </a:xfrm>
          <a:prstGeom prst="rect">
            <a:avLst/>
          </a:prstGeom>
        </p:spPr>
      </p:pic>
    </p:spTree>
    <p:extLst>
      <p:ext uri="{BB962C8B-B14F-4D97-AF65-F5344CB8AC3E}">
        <p14:creationId xmlns:p14="http://schemas.microsoft.com/office/powerpoint/2010/main" val="919043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1 </a:t>
            </a:r>
            <a:r>
              <a:rPr lang="en-US" b="1" dirty="0" smtClean="0"/>
              <a:t>Corinthians </a:t>
            </a:r>
            <a:r>
              <a:rPr lang="en-US" b="1" dirty="0"/>
              <a:t>3</a:t>
            </a:r>
            <a:r>
              <a:rPr lang="en-US" b="1" dirty="0" smtClean="0"/>
              <a:t>:1</a:t>
            </a:r>
            <a:r>
              <a:rPr lang="en-US" b="1" dirty="0"/>
              <a:t>– 2</a:t>
            </a:r>
            <a:endParaRPr lang="en-US" dirty="0"/>
          </a:p>
        </p:txBody>
      </p:sp>
      <p:sp>
        <p:nvSpPr>
          <p:cNvPr id="3" name="Content Placeholder 2"/>
          <p:cNvSpPr>
            <a:spLocks noGrp="1"/>
          </p:cNvSpPr>
          <p:nvPr>
            <p:ph idx="1"/>
          </p:nvPr>
        </p:nvSpPr>
        <p:spPr/>
        <p:txBody>
          <a:bodyPr>
            <a:normAutofit/>
          </a:bodyPr>
          <a:lstStyle/>
          <a:p>
            <a:pPr marL="0" indent="0">
              <a:buNone/>
            </a:pPr>
            <a:endParaRPr lang="en-US" sz="3600" b="1" i="1" dirty="0" smtClean="0"/>
          </a:p>
          <a:p>
            <a:pPr marL="0" indent="0">
              <a:buNone/>
            </a:pPr>
            <a:r>
              <a:rPr lang="en-US" sz="3600" b="1" i="1" dirty="0" smtClean="0"/>
              <a:t>“</a:t>
            </a:r>
            <a:r>
              <a:rPr lang="en-US" sz="3600" b="1" i="1" dirty="0"/>
              <a:t>Brothers, I could not address you as spiritual but as worldly— mere infants in Christ. I gave you milk, not solid food, for you were not yet ready for it. Indeed, you are still not ready” </a:t>
            </a:r>
            <a:endParaRPr lang="en-US" sz="3600" dirty="0"/>
          </a:p>
        </p:txBody>
      </p:sp>
    </p:spTree>
    <p:extLst>
      <p:ext uri="{BB962C8B-B14F-4D97-AF65-F5344CB8AC3E}">
        <p14:creationId xmlns:p14="http://schemas.microsoft.com/office/powerpoint/2010/main" val="38294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199" y="1825625"/>
            <a:ext cx="10716861" cy="4351338"/>
          </a:xfrm>
        </p:spPr>
        <p:txBody>
          <a:bodyPr>
            <a:normAutofit/>
          </a:bodyPr>
          <a:lstStyle/>
          <a:p>
            <a:pPr marL="0" indent="0" algn="ctr">
              <a:buNone/>
            </a:pPr>
            <a:r>
              <a:rPr lang="en-US" sz="4000" u="sng" dirty="0"/>
              <a:t>Quick</a:t>
            </a:r>
            <a:r>
              <a:rPr lang="en-US" sz="4000" dirty="0"/>
              <a:t> growth with no firm root will always be </a:t>
            </a:r>
            <a:r>
              <a:rPr lang="en-US" sz="4000" u="sng" dirty="0"/>
              <a:t>superficial</a:t>
            </a:r>
            <a:r>
              <a:rPr lang="en-US" sz="4000" dirty="0"/>
              <a:t> and short-lived. </a:t>
            </a:r>
            <a:endParaRPr lang="en-US" sz="4000" dirty="0" smtClean="0"/>
          </a:p>
          <a:p>
            <a:pPr marL="0" indent="0" algn="ctr">
              <a:buNone/>
            </a:pPr>
            <a:endParaRPr lang="en-US" sz="4000" dirty="0" smtClean="0"/>
          </a:p>
          <a:p>
            <a:pPr marL="0" indent="0" algn="ctr">
              <a:buNone/>
            </a:pPr>
            <a:r>
              <a:rPr lang="en-US" sz="4000" dirty="0" smtClean="0"/>
              <a:t>Deep </a:t>
            </a:r>
            <a:r>
              <a:rPr lang="en-US" sz="4000" u="sng" dirty="0"/>
              <a:t>growth</a:t>
            </a:r>
            <a:r>
              <a:rPr lang="en-US" sz="4000" dirty="0"/>
              <a:t> is always </a:t>
            </a:r>
            <a:r>
              <a:rPr lang="en-US" sz="4000" u="sng" dirty="0"/>
              <a:t>slower.</a:t>
            </a:r>
            <a:r>
              <a:rPr lang="en-US" sz="4000" dirty="0"/>
              <a:t> </a:t>
            </a:r>
          </a:p>
        </p:txBody>
      </p:sp>
    </p:spTree>
    <p:extLst>
      <p:ext uri="{BB962C8B-B14F-4D97-AF65-F5344CB8AC3E}">
        <p14:creationId xmlns:p14="http://schemas.microsoft.com/office/powerpoint/2010/main" val="3016503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b="1" dirty="0" smtClean="0"/>
              <a:t>Guaranteed Failure</a:t>
            </a:r>
            <a:r>
              <a:rPr lang="en-US" b="1" dirty="0"/>
              <a:t>: </a:t>
            </a:r>
            <a:r>
              <a:rPr lang="en-US" b="1" dirty="0" smtClean="0"/>
              <a:t>Growth </a:t>
            </a:r>
            <a:r>
              <a:rPr lang="en-US" b="1" dirty="0"/>
              <a:t>without </a:t>
            </a:r>
            <a:r>
              <a:rPr lang="en-US" b="1" dirty="0" smtClean="0"/>
              <a:t>Time</a:t>
            </a:r>
            <a:r>
              <a:rPr lang="en-US" dirty="0" smtClean="0"/>
              <a:t> </a:t>
            </a:r>
            <a:r>
              <a:rPr lang="en-US" dirty="0"/>
              <a:t/>
            </a:r>
            <a:br>
              <a:rPr lang="en-US" dirty="0"/>
            </a:br>
            <a:endParaRPr lang="en-US" dirty="0"/>
          </a:p>
        </p:txBody>
      </p:sp>
      <p:pic>
        <p:nvPicPr>
          <p:cNvPr id="4" name="Content Placeholder 3"/>
          <p:cNvPicPr>
            <a:picLocks noGrp="1" noChangeAspect="1"/>
          </p:cNvPicPr>
          <p:nvPr>
            <p:ph idx="1"/>
          </p:nvPr>
        </p:nvPicPr>
        <p:blipFill>
          <a:blip r:embed="rId2"/>
          <a:srcRect l="-93441" r="-93441"/>
          <a:stretch>
            <a:fillRect/>
          </a:stretch>
        </p:blipFill>
        <p:spPr/>
      </p:pic>
    </p:spTree>
    <p:extLst>
      <p:ext uri="{BB962C8B-B14F-4D97-AF65-F5344CB8AC3E}">
        <p14:creationId xmlns:p14="http://schemas.microsoft.com/office/powerpoint/2010/main" val="3871579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Good Time </a:t>
            </a:r>
            <a:r>
              <a:rPr lang="en-US" dirty="0" err="1" smtClean="0"/>
              <a:t>vs</a:t>
            </a:r>
            <a:r>
              <a:rPr lang="en-US" dirty="0" smtClean="0"/>
              <a:t> Bad Time</a:t>
            </a:r>
            <a:endParaRPr lang="en-US" dirty="0"/>
          </a:p>
        </p:txBody>
      </p:sp>
      <p:sp>
        <p:nvSpPr>
          <p:cNvPr id="3" name="Content Placeholder 2"/>
          <p:cNvSpPr>
            <a:spLocks noGrp="1"/>
          </p:cNvSpPr>
          <p:nvPr>
            <p:ph idx="1"/>
          </p:nvPr>
        </p:nvSpPr>
        <p:spPr/>
        <p:txBody>
          <a:bodyPr>
            <a:normAutofit/>
          </a:bodyPr>
          <a:lstStyle/>
          <a:p>
            <a:pPr marL="0" indent="0">
              <a:buNone/>
            </a:pPr>
            <a:r>
              <a:rPr lang="en-US" sz="3600" u="sng" dirty="0"/>
              <a:t>Good time </a:t>
            </a:r>
            <a:r>
              <a:rPr lang="en-US" sz="3600" u="sng" dirty="0" smtClean="0"/>
              <a:t>:</a:t>
            </a:r>
            <a:r>
              <a:rPr lang="en-US" sz="3600" dirty="0"/>
              <a:t> </a:t>
            </a:r>
            <a:r>
              <a:rPr lang="en-US" sz="3600" dirty="0" smtClean="0"/>
              <a:t>time </a:t>
            </a:r>
            <a:r>
              <a:rPr lang="en-US" sz="3600" dirty="0"/>
              <a:t>in which </a:t>
            </a:r>
            <a:r>
              <a:rPr lang="en-US" sz="3600" u="sng" dirty="0" smtClean="0"/>
              <a:t>we and our experiences </a:t>
            </a:r>
            <a:r>
              <a:rPr lang="en-US" sz="3600" dirty="0" smtClean="0"/>
              <a:t>can </a:t>
            </a:r>
            <a:r>
              <a:rPr lang="en-US" sz="3600" dirty="0"/>
              <a:t>be affected by grace and truth. </a:t>
            </a:r>
            <a:endParaRPr lang="en-US" sz="3600" dirty="0" smtClean="0"/>
          </a:p>
          <a:p>
            <a:pPr marL="0" indent="0">
              <a:buNone/>
            </a:pPr>
            <a:endParaRPr lang="en-US" sz="3600" dirty="0"/>
          </a:p>
          <a:p>
            <a:pPr marL="0" indent="0">
              <a:buNone/>
            </a:pPr>
            <a:r>
              <a:rPr lang="en-US" sz="3600" dirty="0" smtClean="0"/>
              <a:t>If </a:t>
            </a:r>
            <a:r>
              <a:rPr lang="en-US" sz="3600" dirty="0"/>
              <a:t>we have removed some aspect of ourselves from time, grace and truth cannot transform it </a:t>
            </a:r>
          </a:p>
        </p:txBody>
      </p:sp>
    </p:spTree>
    <p:extLst>
      <p:ext uri="{BB962C8B-B14F-4D97-AF65-F5344CB8AC3E}">
        <p14:creationId xmlns:p14="http://schemas.microsoft.com/office/powerpoint/2010/main" val="1839855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7667"/>
          </a:xfrm>
        </p:spPr>
        <p:txBody>
          <a:bodyPr/>
          <a:lstStyle/>
          <a:p>
            <a:pPr algn="ctr"/>
            <a:r>
              <a:rPr lang="en-US" b="1" dirty="0" smtClean="0"/>
              <a:t>Grace</a:t>
            </a:r>
            <a:endParaRPr lang="en-US" b="1" dirty="0"/>
          </a:p>
        </p:txBody>
      </p:sp>
      <p:sp>
        <p:nvSpPr>
          <p:cNvPr id="3" name="Content Placeholder 2"/>
          <p:cNvSpPr>
            <a:spLocks noGrp="1"/>
          </p:cNvSpPr>
          <p:nvPr>
            <p:ph idx="1"/>
          </p:nvPr>
        </p:nvSpPr>
        <p:spPr>
          <a:xfrm>
            <a:off x="838200" y="1285753"/>
            <a:ext cx="10515600" cy="4891210"/>
          </a:xfrm>
        </p:spPr>
        <p:txBody>
          <a:bodyPr/>
          <a:lstStyle/>
          <a:p>
            <a:pPr algn="ctr"/>
            <a:r>
              <a:rPr lang="en-US" sz="3600" dirty="0" smtClean="0"/>
              <a:t>is </a:t>
            </a:r>
            <a:r>
              <a:rPr lang="en-US" sz="3600" dirty="0"/>
              <a:t>the </a:t>
            </a:r>
            <a:r>
              <a:rPr lang="en-US" sz="3600" u="sng" dirty="0"/>
              <a:t>unmerited favor </a:t>
            </a:r>
            <a:r>
              <a:rPr lang="en-US" sz="3600" dirty="0"/>
              <a:t>of God toward </a:t>
            </a:r>
            <a:r>
              <a:rPr lang="en-US" sz="3600" dirty="0" smtClean="0"/>
              <a:t>people</a:t>
            </a:r>
          </a:p>
          <a:p>
            <a:endParaRPr lang="en-US" dirty="0"/>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1572607" y="2116787"/>
            <a:ext cx="8877300" cy="4568733"/>
          </a:xfrm>
          <a:prstGeom prst="rect">
            <a:avLst/>
          </a:prstGeom>
        </p:spPr>
      </p:pic>
    </p:spTree>
    <p:extLst>
      <p:ext uri="{BB962C8B-B14F-4D97-AF65-F5344CB8AC3E}">
        <p14:creationId xmlns:p14="http://schemas.microsoft.com/office/powerpoint/2010/main" val="3921382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GRACE, TRUTH, AND TIME TOGETHER </a:t>
            </a:r>
            <a:endParaRPr lang="en-US" dirty="0"/>
          </a:p>
        </p:txBody>
      </p:sp>
      <p:sp>
        <p:nvSpPr>
          <p:cNvPr id="3" name="Content Placeholder 2"/>
          <p:cNvSpPr>
            <a:spLocks noGrp="1"/>
          </p:cNvSpPr>
          <p:nvPr>
            <p:ph idx="1"/>
          </p:nvPr>
        </p:nvSpPr>
        <p:spPr/>
        <p:txBody>
          <a:bodyPr>
            <a:normAutofit/>
          </a:bodyPr>
          <a:lstStyle/>
          <a:p>
            <a:pPr marL="0" indent="0">
              <a:buNone/>
            </a:pPr>
            <a:r>
              <a:rPr lang="en-US" sz="3600" b="1" i="1" dirty="0"/>
              <a:t>“My brothers and sisters, whenever you face trials of any kind, consider it nothing but joy, because you know that the testing of your faith produces endurance; and let endurance have its full effect, so that you may be mature and complete, lacking in nothing” </a:t>
            </a:r>
            <a:r>
              <a:rPr lang="en-US" sz="3600" b="1" i="1" dirty="0" smtClean="0"/>
              <a:t>						</a:t>
            </a:r>
          </a:p>
          <a:p>
            <a:pPr marL="0" indent="0">
              <a:buNone/>
            </a:pPr>
            <a:r>
              <a:rPr lang="en-US" sz="3600" b="1" i="1" dirty="0"/>
              <a:t>	</a:t>
            </a:r>
            <a:r>
              <a:rPr lang="en-US" sz="3600" b="1" i="1" dirty="0" smtClean="0"/>
              <a:t>						James </a:t>
            </a:r>
            <a:r>
              <a:rPr lang="en-US" sz="3600" b="1" i="1" dirty="0"/>
              <a:t>1: 2– 4 </a:t>
            </a:r>
            <a:endParaRPr lang="en-US" sz="3600" dirty="0"/>
          </a:p>
        </p:txBody>
      </p:sp>
    </p:spTree>
    <p:extLst>
      <p:ext uri="{BB962C8B-B14F-4D97-AF65-F5344CB8AC3E}">
        <p14:creationId xmlns:p14="http://schemas.microsoft.com/office/powerpoint/2010/main" val="2116961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4000" b="1" dirty="0" smtClean="0"/>
          </a:p>
          <a:p>
            <a:pPr marL="0" indent="0" algn="ctr">
              <a:buNone/>
            </a:pPr>
            <a:r>
              <a:rPr lang="en-US" sz="4000" b="1" dirty="0" smtClean="0"/>
              <a:t>We </a:t>
            </a:r>
            <a:r>
              <a:rPr lang="en-US" sz="4000" b="1" dirty="0"/>
              <a:t>have a foundation </a:t>
            </a:r>
            <a:r>
              <a:rPr lang="en-US" sz="4000" b="1" dirty="0" smtClean="0"/>
              <a:t>of </a:t>
            </a:r>
            <a:r>
              <a:rPr lang="en-US" sz="4000" b="1" u="sng" dirty="0" smtClean="0"/>
              <a:t>grace</a:t>
            </a:r>
            <a:r>
              <a:rPr lang="en-US" sz="4000" b="1" dirty="0" smtClean="0"/>
              <a:t> </a:t>
            </a:r>
            <a:r>
              <a:rPr lang="en-US" sz="4000" b="1" dirty="0"/>
              <a:t>that gives us </a:t>
            </a:r>
            <a:r>
              <a:rPr lang="en-US" sz="4000" b="1" u="sng" dirty="0"/>
              <a:t>freedom</a:t>
            </a:r>
            <a:r>
              <a:rPr lang="en-US" sz="4000" b="1" dirty="0"/>
              <a:t> to achieve truth over </a:t>
            </a:r>
            <a:r>
              <a:rPr lang="en-US" sz="4000" b="1" u="sng" dirty="0"/>
              <a:t>time</a:t>
            </a:r>
            <a:r>
              <a:rPr lang="en-US" sz="4000" dirty="0"/>
              <a:t> </a:t>
            </a:r>
          </a:p>
        </p:txBody>
      </p:sp>
    </p:spTree>
    <p:extLst>
      <p:ext uri="{BB962C8B-B14F-4D97-AF65-F5344CB8AC3E}">
        <p14:creationId xmlns:p14="http://schemas.microsoft.com/office/powerpoint/2010/main" val="3490725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sz="4000" b="1" u="sng" dirty="0" smtClean="0"/>
          </a:p>
          <a:p>
            <a:r>
              <a:rPr lang="en-US" sz="4000" b="1" u="sng" dirty="0" smtClean="0"/>
              <a:t>Grace</a:t>
            </a:r>
            <a:r>
              <a:rPr lang="en-US" sz="4000" b="1" dirty="0" smtClean="0"/>
              <a:t> </a:t>
            </a:r>
            <a:r>
              <a:rPr lang="en-US" sz="4000" b="1" dirty="0"/>
              <a:t>is the first component for </a:t>
            </a:r>
            <a:r>
              <a:rPr lang="en-US" sz="4000" b="1" u="sng" dirty="0"/>
              <a:t>growing</a:t>
            </a:r>
            <a:r>
              <a:rPr lang="en-US" sz="4000" b="1" dirty="0"/>
              <a:t> up in the </a:t>
            </a:r>
            <a:r>
              <a:rPr lang="en-US" sz="4000" b="1" u="sng" dirty="0"/>
              <a:t>image</a:t>
            </a:r>
            <a:r>
              <a:rPr lang="en-US" sz="4000" b="1" dirty="0"/>
              <a:t> of God</a:t>
            </a:r>
            <a:endParaRPr lang="en-US" sz="4000" dirty="0"/>
          </a:p>
          <a:p>
            <a:endParaRPr lang="en-US" dirty="0"/>
          </a:p>
        </p:txBody>
      </p:sp>
    </p:spTree>
    <p:extLst>
      <p:ext uri="{BB962C8B-B14F-4D97-AF65-F5344CB8AC3E}">
        <p14:creationId xmlns:p14="http://schemas.microsoft.com/office/powerpoint/2010/main" val="2162481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 Augustine</a:t>
            </a:r>
            <a:endParaRPr lang="en-US" dirty="0"/>
          </a:p>
        </p:txBody>
      </p:sp>
      <p:sp>
        <p:nvSpPr>
          <p:cNvPr id="3" name="Content Placeholder 2"/>
          <p:cNvSpPr>
            <a:spLocks noGrp="1"/>
          </p:cNvSpPr>
          <p:nvPr>
            <p:ph idx="1"/>
          </p:nvPr>
        </p:nvSpPr>
        <p:spPr/>
        <p:txBody>
          <a:bodyPr>
            <a:normAutofit/>
          </a:bodyPr>
          <a:lstStyle/>
          <a:p>
            <a:pPr marL="0" indent="0">
              <a:buNone/>
            </a:pPr>
            <a:r>
              <a:rPr lang="en-US" sz="3200" i="1" dirty="0" smtClean="0"/>
              <a:t>It is not that the law is evil but that makes those underwritten guilty by giving commands without providing help to fulfill them. In fact, Grace helps one to become a doer of the law, for without such grace one living under the law will be no more than a hear of the law.</a:t>
            </a:r>
            <a:endParaRPr lang="en-US" sz="3200" i="1" dirty="0"/>
          </a:p>
        </p:txBody>
      </p:sp>
    </p:spTree>
    <p:extLst>
      <p:ext uri="{BB962C8B-B14F-4D97-AF65-F5344CB8AC3E}">
        <p14:creationId xmlns:p14="http://schemas.microsoft.com/office/powerpoint/2010/main" val="683262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Grace is the </a:t>
            </a:r>
            <a:r>
              <a:rPr lang="en-US" b="1" u="sng" dirty="0"/>
              <a:t>relationship</a:t>
            </a:r>
            <a:r>
              <a:rPr lang="en-US" b="1" dirty="0"/>
              <a:t> aspect of God's character</a:t>
            </a:r>
            <a:r>
              <a:rPr lang="en-US" dirty="0"/>
              <a:t> </a:t>
            </a:r>
          </a:p>
        </p:txBody>
      </p:sp>
      <p:pic>
        <p:nvPicPr>
          <p:cNvPr id="4" name="Content Placeholder 3"/>
          <p:cNvPicPr>
            <a:picLocks noGrp="1" noChangeAspect="1"/>
          </p:cNvPicPr>
          <p:nvPr>
            <p:ph idx="1"/>
          </p:nvPr>
        </p:nvPicPr>
        <p:blipFill rotWithShape="1">
          <a:blip r:embed="rId2"/>
          <a:srcRect l="-613" t="-1081" r="-435" b="1081"/>
          <a:stretch/>
        </p:blipFill>
        <p:spPr>
          <a:xfrm>
            <a:off x="2430169" y="1778585"/>
            <a:ext cx="7212114" cy="4618818"/>
          </a:xfrm>
        </p:spPr>
      </p:pic>
    </p:spTree>
    <p:extLst>
      <p:ext uri="{BB962C8B-B14F-4D97-AF65-F5344CB8AC3E}">
        <p14:creationId xmlns:p14="http://schemas.microsoft.com/office/powerpoint/2010/main" val="571564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b="1" dirty="0">
              <a:solidFill>
                <a:srgbClr val="000000"/>
              </a:solidFill>
            </a:endParaRPr>
          </a:p>
        </p:txBody>
      </p:sp>
      <p:pic>
        <p:nvPicPr>
          <p:cNvPr id="4" name="Content Placeholder 3"/>
          <p:cNvPicPr>
            <a:picLocks noGrp="1" noChangeAspect="1"/>
          </p:cNvPicPr>
          <p:nvPr>
            <p:ph idx="1"/>
          </p:nvPr>
        </p:nvPicPr>
        <p:blipFill>
          <a:blip r:embed="rId2"/>
          <a:srcRect t="10985" b="10985"/>
          <a:stretch>
            <a:fillRect/>
          </a:stretch>
        </p:blipFill>
        <p:spPr>
          <a:xfrm>
            <a:off x="838200" y="972154"/>
            <a:ext cx="10515600" cy="5204809"/>
          </a:xfrm>
        </p:spPr>
      </p:pic>
    </p:spTree>
    <p:extLst>
      <p:ext uri="{BB962C8B-B14F-4D97-AF65-F5344CB8AC3E}">
        <p14:creationId xmlns:p14="http://schemas.microsoft.com/office/powerpoint/2010/main" val="3382621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sz="4000" u="sng" dirty="0" smtClean="0"/>
          </a:p>
          <a:p>
            <a:endParaRPr lang="en-US" sz="4000" u="sng" dirty="0"/>
          </a:p>
          <a:p>
            <a:r>
              <a:rPr lang="en-US" sz="4000" u="sng" dirty="0" smtClean="0"/>
              <a:t>Truth</a:t>
            </a:r>
            <a:r>
              <a:rPr lang="en-US" sz="4000" dirty="0" smtClean="0"/>
              <a:t> </a:t>
            </a:r>
            <a:r>
              <a:rPr lang="en-US" sz="4000" dirty="0"/>
              <a:t>is the </a:t>
            </a:r>
            <a:r>
              <a:rPr lang="en-US" sz="4000" u="sng" dirty="0"/>
              <a:t>structural</a:t>
            </a:r>
            <a:r>
              <a:rPr lang="en-US" sz="4000" dirty="0"/>
              <a:t> aspect of God's character</a:t>
            </a:r>
          </a:p>
          <a:p>
            <a:endParaRPr lang="en-US" dirty="0"/>
          </a:p>
        </p:txBody>
      </p:sp>
    </p:spTree>
    <p:extLst>
      <p:ext uri="{BB962C8B-B14F-4D97-AF65-F5344CB8AC3E}">
        <p14:creationId xmlns:p14="http://schemas.microsoft.com/office/powerpoint/2010/main" val="3151172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b="1" dirty="0" smtClean="0"/>
              <a:t>TRUTH </a:t>
            </a:r>
            <a:r>
              <a:rPr lang="en-US" b="1" dirty="0"/>
              <a:t>WITHOUT </a:t>
            </a:r>
            <a:r>
              <a:rPr lang="en-US" b="1" dirty="0" smtClean="0"/>
              <a:t>GRACE = </a:t>
            </a:r>
            <a:r>
              <a:rPr lang="en-US" b="1" u="sng" dirty="0" smtClean="0"/>
              <a:t>JUDGEMENT</a:t>
            </a:r>
            <a:r>
              <a:rPr lang="en-US" dirty="0"/>
              <a:t/>
            </a:r>
            <a:br>
              <a:rPr lang="en-US" dirty="0"/>
            </a:br>
            <a:endParaRPr lang="en-US" dirty="0"/>
          </a:p>
        </p:txBody>
      </p:sp>
      <p:pic>
        <p:nvPicPr>
          <p:cNvPr id="4" name="Content Placeholder 3"/>
          <p:cNvPicPr>
            <a:picLocks noGrp="1" noChangeAspect="1"/>
          </p:cNvPicPr>
          <p:nvPr>
            <p:ph idx="1"/>
          </p:nvPr>
        </p:nvPicPr>
        <p:blipFill>
          <a:blip r:embed="rId2"/>
          <a:srcRect t="22413" b="22413"/>
          <a:stretch>
            <a:fillRect/>
          </a:stretch>
        </p:blipFill>
        <p:spPr/>
      </p:pic>
    </p:spTree>
    <p:extLst>
      <p:ext uri="{BB962C8B-B14F-4D97-AF65-F5344CB8AC3E}">
        <p14:creationId xmlns:p14="http://schemas.microsoft.com/office/powerpoint/2010/main" val="1588190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TotalTime>
  <Words>733</Words>
  <Application>Microsoft Macintosh PowerPoint</Application>
  <PresentationFormat>Custom</PresentationFormat>
  <Paragraphs>66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Ingredients for Growth</vt:lpstr>
      <vt:lpstr>PowerPoint Presentation</vt:lpstr>
      <vt:lpstr>Grace</vt:lpstr>
      <vt:lpstr>PowerPoint Presentation</vt:lpstr>
      <vt:lpstr>St Augustine</vt:lpstr>
      <vt:lpstr>Grace is the relationship aspect of God's character </vt:lpstr>
      <vt:lpstr>PowerPoint Presentation</vt:lpstr>
      <vt:lpstr>PowerPoint Presentation</vt:lpstr>
      <vt:lpstr> TRUTH WITHOUT GRACE = JUDGEMENT </vt:lpstr>
      <vt:lpstr>St Cyril of Alexandria </vt:lpstr>
      <vt:lpstr>ROMANS 3:19-20</vt:lpstr>
      <vt:lpstr>Romans 4:15 </vt:lpstr>
      <vt:lpstr>Truth WITHOUT Grace </vt:lpstr>
      <vt:lpstr>Grace WITHOUT Truth </vt:lpstr>
      <vt:lpstr>Grace without truth can be called License </vt:lpstr>
      <vt:lpstr>Romans 6:15-16</vt:lpstr>
      <vt:lpstr>How about mixing Grace and Truth together? </vt:lpstr>
      <vt:lpstr>PowerPoint Presentation</vt:lpstr>
      <vt:lpstr>PowerPoint Presentation</vt:lpstr>
      <vt:lpstr>PowerPoint Presentation</vt:lpstr>
      <vt:lpstr>THE REAL SELF VS THE FALSE SELF </vt:lpstr>
      <vt:lpstr>If the true self is in hiding, the false self takes over </vt:lpstr>
      <vt:lpstr>The False Self </vt:lpstr>
      <vt:lpstr>The Barrier of Guilt </vt:lpstr>
      <vt:lpstr>Final Ingredient for Growth</vt:lpstr>
      <vt:lpstr>1 Corinthians 3:1– 2</vt:lpstr>
      <vt:lpstr>PowerPoint Presentation</vt:lpstr>
      <vt:lpstr> Guaranteed Failure: Growth without Time  </vt:lpstr>
      <vt:lpstr>Good Time vs Bad Time</vt:lpstr>
      <vt:lpstr>GRACE, TRUTH, AND TIME TOGETHER </vt:lpstr>
      <vt:lpstr>PowerPoint Presentation</vt:lpstr>
    </vt:vector>
  </TitlesOfParts>
  <Company>USDA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Bishara, George - RD, Washington, DC</dc:creator>
  <cp:lastModifiedBy>Apple User</cp:lastModifiedBy>
  <cp:revision>16</cp:revision>
  <dcterms:created xsi:type="dcterms:W3CDTF">2017-10-13T19:27:24Z</dcterms:created>
  <dcterms:modified xsi:type="dcterms:W3CDTF">2017-10-14T23:08:19Z</dcterms:modified>
</cp:coreProperties>
</file>