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69" r:id="rId3"/>
    <p:sldId id="257" r:id="rId4"/>
    <p:sldId id="273" r:id="rId5"/>
    <p:sldId id="270" r:id="rId6"/>
    <p:sldId id="271" r:id="rId7"/>
    <p:sldId id="261" r:id="rId8"/>
    <p:sldId id="259" r:id="rId9"/>
    <p:sldId id="263" r:id="rId10"/>
    <p:sldId id="264" r:id="rId11"/>
    <p:sldId id="282" r:id="rId12"/>
    <p:sldId id="280" r:id="rId13"/>
    <p:sldId id="281" r:id="rId14"/>
    <p:sldId id="283" r:id="rId15"/>
    <p:sldId id="262" r:id="rId16"/>
    <p:sldId id="265" r:id="rId17"/>
    <p:sldId id="266" r:id="rId18"/>
    <p:sldId id="284" r:id="rId19"/>
    <p:sldId id="267" r:id="rId20"/>
    <p:sldId id="275" r:id="rId21"/>
    <p:sldId id="276" r:id="rId22"/>
    <p:sldId id="272" r:id="rId23"/>
    <p:sldId id="278" r:id="rId24"/>
    <p:sldId id="285" r:id="rId25"/>
    <p:sldId id="286" r:id="rId26"/>
    <p:sldId id="288" r:id="rId27"/>
    <p:sldId id="287" r:id="rId28"/>
    <p:sldId id="268"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88" d="100"/>
          <a:sy n="88" d="100"/>
        </p:scale>
        <p:origin x="523"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8104D-4175-D049-BC8D-271503E90DD2}"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E3AF7003-E47F-B249-A442-C93FA2676B69}">
      <dgm:prSet phldrT="[Text]" custT="1"/>
      <dgm:spPr/>
      <dgm:t>
        <a:bodyPr/>
        <a:lstStyle/>
        <a:p>
          <a:r>
            <a:rPr lang="en-US" sz="4000" dirty="0" smtClean="0"/>
            <a:t>Orthodox Life</a:t>
          </a:r>
          <a:endParaRPr lang="en-US" sz="4000" dirty="0"/>
        </a:p>
      </dgm:t>
    </dgm:pt>
    <dgm:pt modelId="{9FCE5A1F-2D14-EF4C-9992-EEAFB9136AA3}" type="parTrans" cxnId="{54389663-E585-584B-858E-1C24A728E766}">
      <dgm:prSet/>
      <dgm:spPr/>
      <dgm:t>
        <a:bodyPr/>
        <a:lstStyle/>
        <a:p>
          <a:endParaRPr lang="en-US"/>
        </a:p>
      </dgm:t>
    </dgm:pt>
    <dgm:pt modelId="{09C80316-8221-E54F-891B-EC8FA15FE45E}" type="sibTrans" cxnId="{54389663-E585-584B-858E-1C24A728E766}">
      <dgm:prSet/>
      <dgm:spPr/>
      <dgm:t>
        <a:bodyPr/>
        <a:lstStyle/>
        <a:p>
          <a:endParaRPr lang="en-US"/>
        </a:p>
      </dgm:t>
    </dgm:pt>
    <dgm:pt modelId="{B6063A70-3089-244E-8CDE-8CC5D0C9A1B3}">
      <dgm:prSet phldrT="[Text]" custT="1"/>
      <dgm:spPr/>
      <dgm:t>
        <a:bodyPr/>
        <a:lstStyle/>
        <a:p>
          <a:r>
            <a:rPr lang="en-US" sz="2000" dirty="0" err="1" smtClean="0"/>
            <a:t>Liturgia</a:t>
          </a:r>
          <a:r>
            <a:rPr lang="en-US" sz="2000" dirty="0" smtClean="0"/>
            <a:t> (Liturgy)</a:t>
          </a:r>
          <a:endParaRPr lang="en-US" sz="2000" dirty="0"/>
        </a:p>
      </dgm:t>
    </dgm:pt>
    <dgm:pt modelId="{F2ED1E68-7484-3841-A2F8-E8DDFDE4E72D}" type="parTrans" cxnId="{39A0F9D3-9A6F-B54F-8983-0C0CC8F7C6B9}">
      <dgm:prSet/>
      <dgm:spPr/>
      <dgm:t>
        <a:bodyPr/>
        <a:lstStyle/>
        <a:p>
          <a:endParaRPr lang="en-US"/>
        </a:p>
      </dgm:t>
    </dgm:pt>
    <dgm:pt modelId="{DEB40925-C3F5-E64D-B2A2-B22AA4139E09}" type="sibTrans" cxnId="{39A0F9D3-9A6F-B54F-8983-0C0CC8F7C6B9}">
      <dgm:prSet/>
      <dgm:spPr/>
      <dgm:t>
        <a:bodyPr/>
        <a:lstStyle/>
        <a:p>
          <a:endParaRPr lang="en-US"/>
        </a:p>
      </dgm:t>
    </dgm:pt>
    <dgm:pt modelId="{2785D6CC-96A3-0A46-9E0B-D99D15DF9DB2}">
      <dgm:prSet phldrT="[Text]" custT="1"/>
      <dgm:spPr/>
      <dgm:t>
        <a:bodyPr/>
        <a:lstStyle/>
        <a:p>
          <a:r>
            <a:rPr lang="en-US" sz="2000" dirty="0" err="1" smtClean="0"/>
            <a:t>Martyria</a:t>
          </a:r>
          <a:r>
            <a:rPr lang="en-US" sz="2000" dirty="0" smtClean="0"/>
            <a:t> (Witness)</a:t>
          </a:r>
          <a:endParaRPr lang="en-US" sz="2000" dirty="0"/>
        </a:p>
      </dgm:t>
    </dgm:pt>
    <dgm:pt modelId="{8C4E7E59-5698-5742-BD33-D0C2D3A7225C}" type="parTrans" cxnId="{5E0E936F-B176-E549-8FAD-DE31D1B63321}">
      <dgm:prSet/>
      <dgm:spPr/>
      <dgm:t>
        <a:bodyPr/>
        <a:lstStyle/>
        <a:p>
          <a:endParaRPr lang="en-US"/>
        </a:p>
      </dgm:t>
    </dgm:pt>
    <dgm:pt modelId="{1274A76E-4F52-3444-BAAD-A8A35754EE91}" type="sibTrans" cxnId="{5E0E936F-B176-E549-8FAD-DE31D1B63321}">
      <dgm:prSet/>
      <dgm:spPr/>
      <dgm:t>
        <a:bodyPr/>
        <a:lstStyle/>
        <a:p>
          <a:endParaRPr lang="en-US"/>
        </a:p>
      </dgm:t>
    </dgm:pt>
    <dgm:pt modelId="{19671013-B066-2E44-9C29-B5E261CDC2A3}">
      <dgm:prSet phldrT="[Text]" custT="1"/>
      <dgm:spPr/>
      <dgm:t>
        <a:bodyPr/>
        <a:lstStyle/>
        <a:p>
          <a:r>
            <a:rPr lang="en-US" sz="2000" dirty="0" err="1" smtClean="0"/>
            <a:t>Diakonia</a:t>
          </a:r>
          <a:r>
            <a:rPr lang="en-US" sz="2000" dirty="0" smtClean="0"/>
            <a:t> (Service)</a:t>
          </a:r>
          <a:endParaRPr lang="en-US" sz="2000" dirty="0"/>
        </a:p>
      </dgm:t>
    </dgm:pt>
    <dgm:pt modelId="{DFF4D9AF-DFBE-D746-A3BF-0111B358D513}" type="parTrans" cxnId="{F876DEF2-CF7A-5448-B19D-1665BF65B803}">
      <dgm:prSet/>
      <dgm:spPr/>
      <dgm:t>
        <a:bodyPr/>
        <a:lstStyle/>
        <a:p>
          <a:endParaRPr lang="en-US"/>
        </a:p>
      </dgm:t>
    </dgm:pt>
    <dgm:pt modelId="{B49CB0C4-9BBE-9E4B-971A-4A63ADAACB7B}" type="sibTrans" cxnId="{F876DEF2-CF7A-5448-B19D-1665BF65B803}">
      <dgm:prSet/>
      <dgm:spPr/>
      <dgm:t>
        <a:bodyPr/>
        <a:lstStyle/>
        <a:p>
          <a:endParaRPr lang="en-US"/>
        </a:p>
      </dgm:t>
    </dgm:pt>
    <dgm:pt modelId="{178CB4B0-5194-9E49-A4BE-85239C1BBCF9}">
      <dgm:prSet phldrT="[Text]" custT="1"/>
      <dgm:spPr/>
      <dgm:t>
        <a:bodyPr/>
        <a:lstStyle/>
        <a:p>
          <a:r>
            <a:rPr lang="en-US" sz="2000" dirty="0" err="1" smtClean="0"/>
            <a:t>Koinonia</a:t>
          </a:r>
          <a:r>
            <a:rPr lang="en-US" sz="2000" dirty="0" smtClean="0"/>
            <a:t> (Fellowship)</a:t>
          </a:r>
          <a:endParaRPr lang="en-US" sz="2000" dirty="0"/>
        </a:p>
      </dgm:t>
    </dgm:pt>
    <dgm:pt modelId="{B30EF85F-1D32-BA49-9459-EE3259722E51}" type="parTrans" cxnId="{4388DD23-06B0-404E-B365-EDD98C419869}">
      <dgm:prSet/>
      <dgm:spPr/>
      <dgm:t>
        <a:bodyPr/>
        <a:lstStyle/>
        <a:p>
          <a:endParaRPr lang="en-US"/>
        </a:p>
      </dgm:t>
    </dgm:pt>
    <dgm:pt modelId="{67F371CD-B2C9-8D4E-9362-3E723FDD2188}" type="sibTrans" cxnId="{4388DD23-06B0-404E-B365-EDD98C419869}">
      <dgm:prSet/>
      <dgm:spPr/>
      <dgm:t>
        <a:bodyPr/>
        <a:lstStyle/>
        <a:p>
          <a:pPr rtl="0"/>
          <a:endParaRPr lang="en-US"/>
        </a:p>
      </dgm:t>
    </dgm:pt>
    <dgm:pt modelId="{F057637C-95D2-E84F-9AE0-D72FDD000691}" type="pres">
      <dgm:prSet presAssocID="{4988104D-4175-D049-BC8D-271503E90DD2}" presName="composite" presStyleCnt="0">
        <dgm:presLayoutVars>
          <dgm:chMax val="1"/>
          <dgm:dir/>
          <dgm:resizeHandles val="exact"/>
        </dgm:presLayoutVars>
      </dgm:prSet>
      <dgm:spPr/>
      <dgm:t>
        <a:bodyPr/>
        <a:lstStyle/>
        <a:p>
          <a:endParaRPr lang="en-US"/>
        </a:p>
      </dgm:t>
    </dgm:pt>
    <dgm:pt modelId="{665B1A94-6775-AD43-8E4B-47FE464AEE33}" type="pres">
      <dgm:prSet presAssocID="{4988104D-4175-D049-BC8D-271503E90DD2}" presName="radial" presStyleCnt="0">
        <dgm:presLayoutVars>
          <dgm:animLvl val="ctr"/>
        </dgm:presLayoutVars>
      </dgm:prSet>
      <dgm:spPr/>
    </dgm:pt>
    <dgm:pt modelId="{54F2DB8D-8938-2548-A027-99E1ABC0FC39}" type="pres">
      <dgm:prSet presAssocID="{E3AF7003-E47F-B249-A442-C93FA2676B69}" presName="centerShape" presStyleLbl="vennNode1" presStyleIdx="0" presStyleCnt="5" custScaleX="125595" custScaleY="132128"/>
      <dgm:spPr/>
      <dgm:t>
        <a:bodyPr/>
        <a:lstStyle/>
        <a:p>
          <a:endParaRPr lang="en-US"/>
        </a:p>
      </dgm:t>
    </dgm:pt>
    <dgm:pt modelId="{E317F310-8CB4-A944-B9AE-41CD7A36C73F}" type="pres">
      <dgm:prSet presAssocID="{B6063A70-3089-244E-8CDE-8CC5D0C9A1B3}" presName="node" presStyleLbl="vennNode1" presStyleIdx="1" presStyleCnt="5" custScaleX="161383">
        <dgm:presLayoutVars>
          <dgm:bulletEnabled val="1"/>
        </dgm:presLayoutVars>
      </dgm:prSet>
      <dgm:spPr/>
      <dgm:t>
        <a:bodyPr/>
        <a:lstStyle/>
        <a:p>
          <a:endParaRPr lang="en-US"/>
        </a:p>
      </dgm:t>
    </dgm:pt>
    <dgm:pt modelId="{A7ECF6DE-9919-B149-91BB-C5F29DD39016}" type="pres">
      <dgm:prSet presAssocID="{2785D6CC-96A3-0A46-9E0B-D99D15DF9DB2}" presName="node" presStyleLbl="vennNode1" presStyleIdx="2" presStyleCnt="5" custScaleX="154762">
        <dgm:presLayoutVars>
          <dgm:bulletEnabled val="1"/>
        </dgm:presLayoutVars>
      </dgm:prSet>
      <dgm:spPr/>
      <dgm:t>
        <a:bodyPr/>
        <a:lstStyle/>
        <a:p>
          <a:endParaRPr lang="en-US"/>
        </a:p>
      </dgm:t>
    </dgm:pt>
    <dgm:pt modelId="{771451FC-74D7-C648-8F7B-4EF5F0198D75}" type="pres">
      <dgm:prSet presAssocID="{19671013-B066-2E44-9C29-B5E261CDC2A3}" presName="node" presStyleLbl="vennNode1" presStyleIdx="3" presStyleCnt="5" custScaleX="156236">
        <dgm:presLayoutVars>
          <dgm:bulletEnabled val="1"/>
        </dgm:presLayoutVars>
      </dgm:prSet>
      <dgm:spPr/>
      <dgm:t>
        <a:bodyPr/>
        <a:lstStyle/>
        <a:p>
          <a:endParaRPr lang="en-US"/>
        </a:p>
      </dgm:t>
    </dgm:pt>
    <dgm:pt modelId="{FC063C85-A90B-ED49-BAB9-4016DB682CD9}" type="pres">
      <dgm:prSet presAssocID="{178CB4B0-5194-9E49-A4BE-85239C1BBCF9}" presName="node" presStyleLbl="vennNode1" presStyleIdx="4" presStyleCnt="5" custScaleX="159371">
        <dgm:presLayoutVars>
          <dgm:bulletEnabled val="1"/>
        </dgm:presLayoutVars>
      </dgm:prSet>
      <dgm:spPr/>
      <dgm:t>
        <a:bodyPr/>
        <a:lstStyle/>
        <a:p>
          <a:endParaRPr lang="en-US"/>
        </a:p>
      </dgm:t>
    </dgm:pt>
  </dgm:ptLst>
  <dgm:cxnLst>
    <dgm:cxn modelId="{E8B69208-CE08-9D46-8521-56BE912248B1}" type="presOf" srcId="{4988104D-4175-D049-BC8D-271503E90DD2}" destId="{F057637C-95D2-E84F-9AE0-D72FDD000691}" srcOrd="0" destOrd="0" presId="urn:microsoft.com/office/officeart/2005/8/layout/radial3"/>
    <dgm:cxn modelId="{E4A354C4-A529-0449-91F1-C554FD814877}" type="presOf" srcId="{B6063A70-3089-244E-8CDE-8CC5D0C9A1B3}" destId="{E317F310-8CB4-A944-B9AE-41CD7A36C73F}" srcOrd="0" destOrd="0" presId="urn:microsoft.com/office/officeart/2005/8/layout/radial3"/>
    <dgm:cxn modelId="{5FBE5BBA-CF18-1F45-816C-CB19F2D0F900}" type="presOf" srcId="{19671013-B066-2E44-9C29-B5E261CDC2A3}" destId="{771451FC-74D7-C648-8F7B-4EF5F0198D75}" srcOrd="0" destOrd="0" presId="urn:microsoft.com/office/officeart/2005/8/layout/radial3"/>
    <dgm:cxn modelId="{FCBADD5B-5B8E-D443-824F-E822CA804CAD}" type="presOf" srcId="{E3AF7003-E47F-B249-A442-C93FA2676B69}" destId="{54F2DB8D-8938-2548-A027-99E1ABC0FC39}" srcOrd="0" destOrd="0" presId="urn:microsoft.com/office/officeart/2005/8/layout/radial3"/>
    <dgm:cxn modelId="{5E0E936F-B176-E549-8FAD-DE31D1B63321}" srcId="{E3AF7003-E47F-B249-A442-C93FA2676B69}" destId="{2785D6CC-96A3-0A46-9E0B-D99D15DF9DB2}" srcOrd="1" destOrd="0" parTransId="{8C4E7E59-5698-5742-BD33-D0C2D3A7225C}" sibTransId="{1274A76E-4F52-3444-BAAD-A8A35754EE91}"/>
    <dgm:cxn modelId="{E370D24B-00F4-2548-B5A7-87FC9D577E79}" type="presOf" srcId="{2785D6CC-96A3-0A46-9E0B-D99D15DF9DB2}" destId="{A7ECF6DE-9919-B149-91BB-C5F29DD39016}" srcOrd="0" destOrd="0" presId="urn:microsoft.com/office/officeart/2005/8/layout/radial3"/>
    <dgm:cxn modelId="{4388DD23-06B0-404E-B365-EDD98C419869}" srcId="{E3AF7003-E47F-B249-A442-C93FA2676B69}" destId="{178CB4B0-5194-9E49-A4BE-85239C1BBCF9}" srcOrd="3" destOrd="0" parTransId="{B30EF85F-1D32-BA49-9459-EE3259722E51}" sibTransId="{67F371CD-B2C9-8D4E-9362-3E723FDD2188}"/>
    <dgm:cxn modelId="{39A0F9D3-9A6F-B54F-8983-0C0CC8F7C6B9}" srcId="{E3AF7003-E47F-B249-A442-C93FA2676B69}" destId="{B6063A70-3089-244E-8CDE-8CC5D0C9A1B3}" srcOrd="0" destOrd="0" parTransId="{F2ED1E68-7484-3841-A2F8-E8DDFDE4E72D}" sibTransId="{DEB40925-C3F5-E64D-B2A2-B22AA4139E09}"/>
    <dgm:cxn modelId="{C3C272F9-EC3B-9048-86A9-4D21756E090B}" type="presOf" srcId="{178CB4B0-5194-9E49-A4BE-85239C1BBCF9}" destId="{FC063C85-A90B-ED49-BAB9-4016DB682CD9}" srcOrd="0" destOrd="0" presId="urn:microsoft.com/office/officeart/2005/8/layout/radial3"/>
    <dgm:cxn modelId="{54389663-E585-584B-858E-1C24A728E766}" srcId="{4988104D-4175-D049-BC8D-271503E90DD2}" destId="{E3AF7003-E47F-B249-A442-C93FA2676B69}" srcOrd="0" destOrd="0" parTransId="{9FCE5A1F-2D14-EF4C-9992-EEAFB9136AA3}" sibTransId="{09C80316-8221-E54F-891B-EC8FA15FE45E}"/>
    <dgm:cxn modelId="{F876DEF2-CF7A-5448-B19D-1665BF65B803}" srcId="{E3AF7003-E47F-B249-A442-C93FA2676B69}" destId="{19671013-B066-2E44-9C29-B5E261CDC2A3}" srcOrd="2" destOrd="0" parTransId="{DFF4D9AF-DFBE-D746-A3BF-0111B358D513}" sibTransId="{B49CB0C4-9BBE-9E4B-971A-4A63ADAACB7B}"/>
    <dgm:cxn modelId="{82A933BD-F6E3-AA48-87A6-D68522140A33}" type="presParOf" srcId="{F057637C-95D2-E84F-9AE0-D72FDD000691}" destId="{665B1A94-6775-AD43-8E4B-47FE464AEE33}" srcOrd="0" destOrd="0" presId="urn:microsoft.com/office/officeart/2005/8/layout/radial3"/>
    <dgm:cxn modelId="{E32C8A87-FBAB-7141-AEC6-872184509FB1}" type="presParOf" srcId="{665B1A94-6775-AD43-8E4B-47FE464AEE33}" destId="{54F2DB8D-8938-2548-A027-99E1ABC0FC39}" srcOrd="0" destOrd="0" presId="urn:microsoft.com/office/officeart/2005/8/layout/radial3"/>
    <dgm:cxn modelId="{9725B71E-D642-DA4D-81F4-44C56178036B}" type="presParOf" srcId="{665B1A94-6775-AD43-8E4B-47FE464AEE33}" destId="{E317F310-8CB4-A944-B9AE-41CD7A36C73F}" srcOrd="1" destOrd="0" presId="urn:microsoft.com/office/officeart/2005/8/layout/radial3"/>
    <dgm:cxn modelId="{6FDC9B0E-5342-5446-8A52-9124A94AF0DA}" type="presParOf" srcId="{665B1A94-6775-AD43-8E4B-47FE464AEE33}" destId="{A7ECF6DE-9919-B149-91BB-C5F29DD39016}" srcOrd="2" destOrd="0" presId="urn:microsoft.com/office/officeart/2005/8/layout/radial3"/>
    <dgm:cxn modelId="{26F56D0E-AA34-594D-ADD9-D483CEE679AA}" type="presParOf" srcId="{665B1A94-6775-AD43-8E4B-47FE464AEE33}" destId="{771451FC-74D7-C648-8F7B-4EF5F0198D75}" srcOrd="3" destOrd="0" presId="urn:microsoft.com/office/officeart/2005/8/layout/radial3"/>
    <dgm:cxn modelId="{3608E8EA-4BBC-0744-A33F-A04055CA8C0D}" type="presParOf" srcId="{665B1A94-6775-AD43-8E4B-47FE464AEE33}" destId="{FC063C85-A90B-ED49-BAB9-4016DB682CD9}"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2DB8D-8938-2548-A027-99E1ABC0FC39}">
      <dsp:nvSpPr>
        <dsp:cNvPr id="0" name=""/>
        <dsp:cNvSpPr/>
      </dsp:nvSpPr>
      <dsp:spPr>
        <a:xfrm>
          <a:off x="2690355" y="669475"/>
          <a:ext cx="3492266" cy="3673921"/>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Orthodox Life</a:t>
          </a:r>
          <a:endParaRPr lang="en-US" sz="4000" kern="1200" dirty="0"/>
        </a:p>
      </dsp:txBody>
      <dsp:txXfrm>
        <a:off x="3201786" y="1207508"/>
        <a:ext cx="2469404" cy="2597855"/>
      </dsp:txXfrm>
    </dsp:sp>
    <dsp:sp modelId="{E317F310-8CB4-A944-B9AE-41CD7A36C73F}">
      <dsp:nvSpPr>
        <dsp:cNvPr id="0" name=""/>
        <dsp:cNvSpPr/>
      </dsp:nvSpPr>
      <dsp:spPr>
        <a:xfrm>
          <a:off x="3314643" y="496"/>
          <a:ext cx="2243689" cy="1390288"/>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Liturgia</a:t>
          </a:r>
          <a:r>
            <a:rPr lang="en-US" sz="2000" kern="1200" dirty="0" smtClean="0"/>
            <a:t> (Liturgy)</a:t>
          </a:r>
          <a:endParaRPr lang="en-US" sz="2000" kern="1200" dirty="0"/>
        </a:p>
      </dsp:txBody>
      <dsp:txXfrm>
        <a:off x="3643224" y="204099"/>
        <a:ext cx="1586527" cy="983082"/>
      </dsp:txXfrm>
    </dsp:sp>
    <dsp:sp modelId="{A7ECF6DE-9919-B149-91BB-C5F29DD39016}">
      <dsp:nvSpPr>
        <dsp:cNvPr id="0" name=""/>
        <dsp:cNvSpPr/>
      </dsp:nvSpPr>
      <dsp:spPr>
        <a:xfrm>
          <a:off x="5171464" y="1811291"/>
          <a:ext cx="2151638" cy="1390288"/>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Martyria</a:t>
          </a:r>
          <a:r>
            <a:rPr lang="en-US" sz="2000" kern="1200" dirty="0" smtClean="0"/>
            <a:t> (Witness)</a:t>
          </a:r>
          <a:endParaRPr lang="en-US" sz="2000" kern="1200" dirty="0"/>
        </a:p>
      </dsp:txBody>
      <dsp:txXfrm>
        <a:off x="5486564" y="2014894"/>
        <a:ext cx="1521438" cy="983082"/>
      </dsp:txXfrm>
    </dsp:sp>
    <dsp:sp modelId="{771451FC-74D7-C648-8F7B-4EF5F0198D75}">
      <dsp:nvSpPr>
        <dsp:cNvPr id="0" name=""/>
        <dsp:cNvSpPr/>
      </dsp:nvSpPr>
      <dsp:spPr>
        <a:xfrm>
          <a:off x="3350422" y="3622086"/>
          <a:ext cx="2172131" cy="1390288"/>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Diakonia</a:t>
          </a:r>
          <a:r>
            <a:rPr lang="en-US" sz="2000" kern="1200" dirty="0" smtClean="0"/>
            <a:t> (Service)</a:t>
          </a:r>
          <a:endParaRPr lang="en-US" sz="2000" kern="1200" dirty="0"/>
        </a:p>
      </dsp:txBody>
      <dsp:txXfrm>
        <a:off x="3668523" y="3825689"/>
        <a:ext cx="1535929" cy="983082"/>
      </dsp:txXfrm>
    </dsp:sp>
    <dsp:sp modelId="{FC063C85-A90B-ED49-BAB9-4016DB682CD9}">
      <dsp:nvSpPr>
        <dsp:cNvPr id="0" name=""/>
        <dsp:cNvSpPr/>
      </dsp:nvSpPr>
      <dsp:spPr>
        <a:xfrm>
          <a:off x="1517834" y="1811291"/>
          <a:ext cx="2215717" cy="1390288"/>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Koinonia</a:t>
          </a:r>
          <a:r>
            <a:rPr lang="en-US" sz="2000" kern="1200" dirty="0" smtClean="0"/>
            <a:t> (Fellowship)</a:t>
          </a:r>
          <a:endParaRPr lang="en-US" sz="2000" kern="1200" dirty="0"/>
        </a:p>
      </dsp:txBody>
      <dsp:txXfrm>
        <a:off x="1842318" y="2014894"/>
        <a:ext cx="1566749" cy="98308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92C9F54-FC2F-4FC0-9C0C-BB6AE06E85D8}" type="datetimeFigureOut">
              <a:rPr lang="en-US" smtClean="0"/>
              <a:t>5/28/2017</a:t>
            </a:fld>
            <a:endParaRPr lang="en-US"/>
          </a:p>
        </p:txBody>
      </p:sp>
      <p:sp>
        <p:nvSpPr>
          <p:cNvPr id="8" name="Slide Number Placeholder 7"/>
          <p:cNvSpPr>
            <a:spLocks noGrp="1"/>
          </p:cNvSpPr>
          <p:nvPr>
            <p:ph type="sldNum" sz="quarter" idx="11"/>
          </p:nvPr>
        </p:nvSpPr>
        <p:spPr/>
        <p:txBody>
          <a:bodyPr/>
          <a:lstStyle/>
          <a:p>
            <a:fld id="{7AB699AA-9702-4C3C-886E-0C646E628EB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C9F54-FC2F-4FC0-9C0C-BB6AE06E85D8}"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699AA-9702-4C3C-886E-0C646E628E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C9F54-FC2F-4FC0-9C0C-BB6AE06E85D8}"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699AA-9702-4C3C-886E-0C646E628E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92C9F54-FC2F-4FC0-9C0C-BB6AE06E85D8}"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699AA-9702-4C3C-886E-0C646E628E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C9F54-FC2F-4FC0-9C0C-BB6AE06E85D8}" type="datetimeFigureOut">
              <a:rPr lang="en-US" smtClean="0"/>
              <a:t>5/28/2017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B699AA-9702-4C3C-886E-0C646E628EB9}" type="slidenum">
              <a:rPr lang="en-US" smtClean="0"/>
              <a:t>‹#›</a:t>
            </a:fld>
            <a:endParaRPr lang="en-US"/>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92C9F54-FC2F-4FC0-9C0C-BB6AE06E85D8}"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699AA-9702-4C3C-886E-0C646E628EB9}" type="slidenum">
              <a:rPr lang="en-US" smtClean="0"/>
              <a:t>‹#›</a:t>
            </a:fld>
            <a:endParaRPr lang="en-US"/>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92C9F54-FC2F-4FC0-9C0C-BB6AE06E85D8}" type="datetimeFigureOut">
              <a:rPr lang="en-US" smtClean="0"/>
              <a:t>5/28/2017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B699AA-9702-4C3C-886E-0C646E628EB9}" type="slidenum">
              <a:rPr lang="en-US" smtClean="0"/>
              <a:t>‹#›</a:t>
            </a:fld>
            <a:endParaRPr lang="en-US"/>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2C9F54-FC2F-4FC0-9C0C-BB6AE06E85D8}" type="datetimeFigureOut">
              <a:rPr lang="en-US" smtClean="0"/>
              <a:t>5/28/2017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B699AA-9702-4C3C-886E-0C646E628E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C9F54-FC2F-4FC0-9C0C-BB6AE06E85D8}" type="datetimeFigureOut">
              <a:rPr lang="en-US" smtClean="0"/>
              <a:t>5/28/2017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B699AA-9702-4C3C-886E-0C646E628E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C9F54-FC2F-4FC0-9C0C-BB6AE06E85D8}"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699AA-9702-4C3C-886E-0C646E628E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C9F54-FC2F-4FC0-9C0C-BB6AE06E85D8}" type="datetimeFigureOut">
              <a:rPr lang="en-US" smtClean="0"/>
              <a:t>5/28/2017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B699AA-9702-4C3C-886E-0C646E628E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92C9F54-FC2F-4FC0-9C0C-BB6AE06E85D8}" type="datetimeFigureOut">
              <a:rPr lang="en-US" smtClean="0"/>
              <a:t>5/28/2017</a:t>
            </a:fld>
            <a:endParaRPr lang="en-US"/>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AB699AA-9702-4C3C-886E-0C646E628EB9}" type="slidenum">
              <a:rPr lang="en-US" smtClean="0"/>
              <a:t>‹#›</a:t>
            </a:fld>
            <a:endParaRPr lang="en-US"/>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Preserving </a:t>
            </a:r>
            <a:r>
              <a:rPr lang="en-US" smtClean="0"/>
              <a:t>the Faith</a:t>
            </a:r>
            <a:endParaRPr lang="en-US" dirty="0"/>
          </a:p>
        </p:txBody>
      </p:sp>
      <p:sp>
        <p:nvSpPr>
          <p:cNvPr id="3" name="Subtitle 2"/>
          <p:cNvSpPr>
            <a:spLocks noGrp="1"/>
          </p:cNvSpPr>
          <p:nvPr>
            <p:ph type="subTitle" idx="1"/>
          </p:nvPr>
        </p:nvSpPr>
        <p:spPr/>
        <p:txBody>
          <a:bodyPr/>
          <a:lstStyle/>
          <a:p>
            <a:r>
              <a:rPr lang="en-US" dirty="0" smtClean="0"/>
              <a:t>Light &amp; Life</a:t>
            </a:r>
          </a:p>
          <a:p>
            <a:r>
              <a:rPr lang="en-US" dirty="0" smtClean="0"/>
              <a:t>May 28, 2017</a:t>
            </a:r>
            <a:endParaRPr lang="en-US" dirty="0"/>
          </a:p>
        </p:txBody>
      </p:sp>
      <p:pic>
        <p:nvPicPr>
          <p:cNvPr id="5" name="Picture 4"/>
          <p:cNvPicPr>
            <a:picLocks noChangeAspect="1"/>
          </p:cNvPicPr>
          <p:nvPr/>
        </p:nvPicPr>
        <p:blipFill>
          <a:blip r:embed="rId2"/>
          <a:stretch>
            <a:fillRect/>
          </a:stretch>
        </p:blipFill>
        <p:spPr>
          <a:xfrm>
            <a:off x="2380705" y="251460"/>
            <a:ext cx="7239000" cy="3429000"/>
          </a:xfrm>
          <a:prstGeom prst="rect">
            <a:avLst/>
          </a:prstGeom>
        </p:spPr>
      </p:pic>
    </p:spTree>
    <p:extLst>
      <p:ext uri="{BB962C8B-B14F-4D97-AF65-F5344CB8AC3E}">
        <p14:creationId xmlns:p14="http://schemas.microsoft.com/office/powerpoint/2010/main" val="166273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33" y="339881"/>
            <a:ext cx="10972800" cy="991991"/>
          </a:xfrm>
        </p:spPr>
        <p:txBody>
          <a:bodyPr/>
          <a:lstStyle/>
          <a:p>
            <a:pPr algn="l"/>
            <a:r>
              <a:rPr lang="en-US" b="1" dirty="0" smtClean="0"/>
              <a:t>The Measuring Stick</a:t>
            </a:r>
            <a:endParaRPr lang="en-US" b="1" dirty="0"/>
          </a:p>
        </p:txBody>
      </p:sp>
      <p:sp>
        <p:nvSpPr>
          <p:cNvPr id="3" name="Content Placeholder 2"/>
          <p:cNvSpPr>
            <a:spLocks noGrp="1"/>
          </p:cNvSpPr>
          <p:nvPr>
            <p:ph idx="1"/>
          </p:nvPr>
        </p:nvSpPr>
        <p:spPr>
          <a:xfrm>
            <a:off x="232527" y="1600201"/>
            <a:ext cx="11697880" cy="4525963"/>
          </a:xfrm>
        </p:spPr>
        <p:txBody>
          <a:bodyPr>
            <a:noAutofit/>
          </a:bodyPr>
          <a:lstStyle/>
          <a:p>
            <a:pPr marL="0" indent="0">
              <a:buNone/>
            </a:pPr>
            <a:r>
              <a:rPr lang="en-US" sz="3200" b="1" dirty="0"/>
              <a:t>"Hold fast that faith which has been believed everywhere, always and by all.” </a:t>
            </a:r>
            <a:r>
              <a:rPr lang="en-US" sz="3200" dirty="0"/>
              <a:t>St. Vincent of </a:t>
            </a:r>
            <a:r>
              <a:rPr lang="en-US" sz="3200" dirty="0" err="1" smtClean="0"/>
              <a:t>Lerins</a:t>
            </a:r>
            <a:endParaRPr lang="en-US" sz="3200" dirty="0" smtClean="0"/>
          </a:p>
          <a:p>
            <a:endParaRPr lang="en-US" sz="3200" dirty="0"/>
          </a:p>
          <a:p>
            <a:r>
              <a:rPr lang="en-US" sz="3200" i="1" dirty="0" smtClean="0"/>
              <a:t>Everywhere</a:t>
            </a:r>
          </a:p>
          <a:p>
            <a:endParaRPr lang="en-US" sz="3200" dirty="0"/>
          </a:p>
          <a:p>
            <a:r>
              <a:rPr lang="en-US" sz="3200" i="1" dirty="0" smtClean="0"/>
              <a:t>Always</a:t>
            </a:r>
          </a:p>
          <a:p>
            <a:endParaRPr lang="en-US" sz="3200" dirty="0"/>
          </a:p>
          <a:p>
            <a:r>
              <a:rPr lang="en-US" sz="3200" i="1" dirty="0" smtClean="0"/>
              <a:t>By all</a:t>
            </a:r>
            <a:endParaRPr lang="en-US" sz="3200" dirty="0"/>
          </a:p>
        </p:txBody>
      </p:sp>
      <p:pic>
        <p:nvPicPr>
          <p:cNvPr id="4" name="Picture 3"/>
          <p:cNvPicPr>
            <a:picLocks noChangeAspect="1"/>
          </p:cNvPicPr>
          <p:nvPr/>
        </p:nvPicPr>
        <p:blipFill>
          <a:blip r:embed="rId2"/>
          <a:stretch>
            <a:fillRect/>
          </a:stretch>
        </p:blipFill>
        <p:spPr>
          <a:xfrm>
            <a:off x="4911754" y="3005266"/>
            <a:ext cx="5145386" cy="3432937"/>
          </a:xfrm>
          <a:prstGeom prst="rect">
            <a:avLst/>
          </a:prstGeom>
        </p:spPr>
      </p:pic>
    </p:spTree>
    <p:extLst>
      <p:ext uri="{BB962C8B-B14F-4D97-AF65-F5344CB8AC3E}">
        <p14:creationId xmlns:p14="http://schemas.microsoft.com/office/powerpoint/2010/main" val="3771841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53" y="143104"/>
            <a:ext cx="10972800" cy="1081434"/>
          </a:xfrm>
        </p:spPr>
        <p:txBody>
          <a:bodyPr/>
          <a:lstStyle/>
          <a:p>
            <a:pPr algn="l"/>
            <a:r>
              <a:rPr lang="en-US" b="1" dirty="0" smtClean="0"/>
              <a:t>The</a:t>
            </a:r>
            <a:r>
              <a:rPr lang="en-US" dirty="0" smtClean="0"/>
              <a:t> </a:t>
            </a:r>
            <a:r>
              <a:rPr lang="en-US" b="1" dirty="0" smtClean="0"/>
              <a:t>Way</a:t>
            </a:r>
            <a:endParaRPr lang="en-US" b="1" dirty="0"/>
          </a:p>
        </p:txBody>
      </p:sp>
      <p:sp>
        <p:nvSpPr>
          <p:cNvPr id="3" name="Content Placeholder 2"/>
          <p:cNvSpPr>
            <a:spLocks noGrp="1"/>
          </p:cNvSpPr>
          <p:nvPr>
            <p:ph idx="1"/>
          </p:nvPr>
        </p:nvSpPr>
        <p:spPr>
          <a:xfrm>
            <a:off x="6296107" y="1582379"/>
            <a:ext cx="5895893" cy="4827134"/>
          </a:xfrm>
        </p:spPr>
        <p:txBody>
          <a:bodyPr>
            <a:normAutofit/>
          </a:bodyPr>
          <a:lstStyle/>
          <a:p>
            <a:r>
              <a:rPr lang="en-US" sz="3600" b="1" dirty="0" smtClean="0"/>
              <a:t>“Train </a:t>
            </a:r>
            <a:r>
              <a:rPr lang="en-US" sz="3600" b="1" dirty="0"/>
              <a:t>up a child in the </a:t>
            </a:r>
            <a:r>
              <a:rPr lang="en-US" sz="3600" b="1" u="sng" dirty="0"/>
              <a:t>way</a:t>
            </a:r>
            <a:r>
              <a:rPr lang="en-US" sz="3600" b="1" dirty="0"/>
              <a:t> he should go, and when he is old he will not depart from it</a:t>
            </a:r>
            <a:r>
              <a:rPr lang="en-US" sz="3600" b="1" dirty="0" smtClean="0"/>
              <a:t>.” </a:t>
            </a:r>
            <a:r>
              <a:rPr lang="en-US" sz="3600" dirty="0" smtClean="0"/>
              <a:t>(Proverbs 22:6)</a:t>
            </a:r>
            <a:endParaRPr lang="en-US" sz="3600" dirty="0"/>
          </a:p>
          <a:p>
            <a:endParaRPr lang="en-US" sz="3600" dirty="0"/>
          </a:p>
        </p:txBody>
      </p:sp>
      <p:pic>
        <p:nvPicPr>
          <p:cNvPr id="4" name="Picture 3"/>
          <p:cNvPicPr>
            <a:picLocks noChangeAspect="1"/>
          </p:cNvPicPr>
          <p:nvPr/>
        </p:nvPicPr>
        <p:blipFill rotWithShape="1">
          <a:blip r:embed="rId2"/>
          <a:srcRect r="30899"/>
          <a:stretch/>
        </p:blipFill>
        <p:spPr>
          <a:xfrm>
            <a:off x="592727" y="1544003"/>
            <a:ext cx="5607775" cy="4572000"/>
          </a:xfrm>
          <a:prstGeom prst="rect">
            <a:avLst/>
          </a:prstGeom>
        </p:spPr>
      </p:pic>
    </p:spTree>
    <p:extLst>
      <p:ext uri="{BB962C8B-B14F-4D97-AF65-F5344CB8AC3E}">
        <p14:creationId xmlns:p14="http://schemas.microsoft.com/office/powerpoint/2010/main" val="356434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94" y="214662"/>
            <a:ext cx="10972800" cy="1009880"/>
          </a:xfrm>
        </p:spPr>
        <p:txBody>
          <a:bodyPr/>
          <a:lstStyle/>
          <a:p>
            <a:pPr algn="l"/>
            <a:r>
              <a:rPr lang="en-US" b="1" dirty="0" smtClean="0"/>
              <a:t>United with the Savior</a:t>
            </a:r>
            <a:endParaRPr lang="en-US" b="1" dirty="0"/>
          </a:p>
        </p:txBody>
      </p:sp>
      <p:sp>
        <p:nvSpPr>
          <p:cNvPr id="3" name="Content Placeholder 2"/>
          <p:cNvSpPr>
            <a:spLocks noGrp="1"/>
          </p:cNvSpPr>
          <p:nvPr>
            <p:ph idx="1"/>
          </p:nvPr>
        </p:nvSpPr>
        <p:spPr>
          <a:xfrm>
            <a:off x="462579" y="1323749"/>
            <a:ext cx="7693742" cy="4293238"/>
          </a:xfrm>
        </p:spPr>
        <p:txBody>
          <a:bodyPr>
            <a:noAutofit/>
          </a:bodyPr>
          <a:lstStyle/>
          <a:p>
            <a:pPr>
              <a:spcBef>
                <a:spcPts val="0"/>
              </a:spcBef>
            </a:pPr>
            <a:r>
              <a:rPr lang="en-US" sz="4400" b="1" baseline="30000" dirty="0" smtClean="0"/>
              <a:t>“Husbands, love your wives, just as Christ also loved the church and gave Himself for her, that He might sanctify and cleanse her with the washing of water by the word, that He might present her to Himself a glorious church, not having spot or wrinkle or any such thing, but that she should be holy and without blemish. So husbands ought to love their own wives as their own bodies; he who loves his wife loves himself. </a:t>
            </a:r>
            <a:endParaRPr lang="en-US" sz="4400" dirty="0"/>
          </a:p>
        </p:txBody>
      </p:sp>
      <p:pic>
        <p:nvPicPr>
          <p:cNvPr id="4" name="Picture 3"/>
          <p:cNvPicPr>
            <a:picLocks noChangeAspect="1"/>
          </p:cNvPicPr>
          <p:nvPr/>
        </p:nvPicPr>
        <p:blipFill>
          <a:blip r:embed="rId2"/>
          <a:stretch>
            <a:fillRect/>
          </a:stretch>
        </p:blipFill>
        <p:spPr>
          <a:xfrm>
            <a:off x="8334454" y="1189809"/>
            <a:ext cx="3689624" cy="4928053"/>
          </a:xfrm>
          <a:prstGeom prst="rect">
            <a:avLst/>
          </a:prstGeom>
        </p:spPr>
      </p:pic>
    </p:spTree>
    <p:extLst>
      <p:ext uri="{BB962C8B-B14F-4D97-AF65-F5344CB8AC3E}">
        <p14:creationId xmlns:p14="http://schemas.microsoft.com/office/powerpoint/2010/main" val="1625515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7278421" cy="4553440"/>
          </a:xfrm>
        </p:spPr>
        <p:txBody>
          <a:bodyPr>
            <a:noAutofit/>
          </a:bodyPr>
          <a:lstStyle/>
          <a:p>
            <a:pPr marL="0" indent="0">
              <a:spcBef>
                <a:spcPts val="0"/>
              </a:spcBef>
              <a:buNone/>
            </a:pPr>
            <a:r>
              <a:rPr lang="en-US" sz="4400" b="1" baseline="30000" dirty="0" smtClean="0"/>
              <a:t>For </a:t>
            </a:r>
            <a:r>
              <a:rPr lang="en-US" sz="4400" b="1" baseline="30000" dirty="0"/>
              <a:t>no one ever hated his own flesh, but nourishes and cherishes it, just as the Lord does the church. </a:t>
            </a:r>
            <a:r>
              <a:rPr lang="en-US" sz="4400" b="1" baseline="30000" dirty="0" smtClean="0"/>
              <a:t>For </a:t>
            </a:r>
            <a:r>
              <a:rPr lang="en-US" sz="4400" b="1" baseline="30000" dirty="0"/>
              <a:t>we are members of His body, of His flesh and of His bones. </a:t>
            </a:r>
            <a:r>
              <a:rPr lang="en-US" sz="4400" b="1" baseline="30000" dirty="0" smtClean="0"/>
              <a:t>‘For </a:t>
            </a:r>
            <a:r>
              <a:rPr lang="en-US" sz="4400" b="1" baseline="30000" dirty="0"/>
              <a:t>this reason a man shall leave his father and mother and be joined to his wife, and the two shall become one flesh</a:t>
            </a:r>
            <a:r>
              <a:rPr lang="en-US" sz="4400" b="1" baseline="30000" dirty="0" smtClean="0"/>
              <a:t>.’ This </a:t>
            </a:r>
            <a:r>
              <a:rPr lang="en-US" sz="4400" b="1" baseline="30000" dirty="0"/>
              <a:t>is a great mystery, but I speak concerning Christ and the church</a:t>
            </a:r>
            <a:r>
              <a:rPr lang="en-US" sz="4400" b="1" baseline="30000" dirty="0" smtClean="0"/>
              <a:t>.” </a:t>
            </a:r>
            <a:r>
              <a:rPr lang="en-US" sz="4400" baseline="30000" dirty="0"/>
              <a:t>Ephesians 5:25-32</a:t>
            </a:r>
          </a:p>
          <a:p>
            <a:pPr marL="0" indent="0">
              <a:buNone/>
            </a:pPr>
            <a:endParaRPr lang="en-US" sz="4400" dirty="0"/>
          </a:p>
        </p:txBody>
      </p:sp>
      <p:sp>
        <p:nvSpPr>
          <p:cNvPr id="4" name="Title 1"/>
          <p:cNvSpPr>
            <a:spLocks noGrp="1"/>
          </p:cNvSpPr>
          <p:nvPr>
            <p:ph type="title"/>
          </p:nvPr>
        </p:nvSpPr>
        <p:spPr>
          <a:xfrm>
            <a:off x="216094" y="214662"/>
            <a:ext cx="10972800" cy="1009880"/>
          </a:xfrm>
        </p:spPr>
        <p:txBody>
          <a:bodyPr/>
          <a:lstStyle/>
          <a:p>
            <a:pPr algn="l"/>
            <a:r>
              <a:rPr lang="en-US" b="1" dirty="0" smtClean="0"/>
              <a:t>United with the Savior</a:t>
            </a:r>
            <a:endParaRPr lang="en-US" b="1" dirty="0"/>
          </a:p>
        </p:txBody>
      </p:sp>
      <p:pic>
        <p:nvPicPr>
          <p:cNvPr id="5" name="Picture 4"/>
          <p:cNvPicPr>
            <a:picLocks noChangeAspect="1"/>
          </p:cNvPicPr>
          <p:nvPr/>
        </p:nvPicPr>
        <p:blipFill>
          <a:blip r:embed="rId2"/>
          <a:stretch>
            <a:fillRect/>
          </a:stretch>
        </p:blipFill>
        <p:spPr>
          <a:xfrm>
            <a:off x="8334454" y="1189809"/>
            <a:ext cx="3689624" cy="4928053"/>
          </a:xfrm>
          <a:prstGeom prst="rect">
            <a:avLst/>
          </a:prstGeom>
        </p:spPr>
      </p:pic>
    </p:spTree>
    <p:extLst>
      <p:ext uri="{BB962C8B-B14F-4D97-AF65-F5344CB8AC3E}">
        <p14:creationId xmlns:p14="http://schemas.microsoft.com/office/powerpoint/2010/main" val="2499842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6617" y="646281"/>
            <a:ext cx="10099766" cy="566199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7907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93" y="393546"/>
            <a:ext cx="11385647" cy="920437"/>
          </a:xfrm>
        </p:spPr>
        <p:txBody>
          <a:bodyPr/>
          <a:lstStyle/>
          <a:p>
            <a:pPr algn="l"/>
            <a:r>
              <a:rPr lang="en-US" b="1" dirty="0" smtClean="0"/>
              <a:t>How can I know something is true?</a:t>
            </a:r>
            <a:endParaRPr lang="en-US" b="1" dirty="0"/>
          </a:p>
        </p:txBody>
      </p:sp>
      <p:sp>
        <p:nvSpPr>
          <p:cNvPr id="3" name="Content Placeholder 2"/>
          <p:cNvSpPr>
            <a:spLocks noGrp="1"/>
          </p:cNvSpPr>
          <p:nvPr>
            <p:ph idx="1"/>
          </p:nvPr>
        </p:nvSpPr>
        <p:spPr>
          <a:xfrm>
            <a:off x="232527" y="1600201"/>
            <a:ext cx="5705847" cy="4893321"/>
          </a:xfrm>
        </p:spPr>
        <p:txBody>
          <a:bodyPr>
            <a:normAutofit/>
          </a:bodyPr>
          <a:lstStyle/>
          <a:p>
            <a:r>
              <a:rPr lang="en-US" sz="3200" b="1" dirty="0" smtClean="0"/>
              <a:t>“But </a:t>
            </a:r>
            <a:r>
              <a:rPr lang="en-US" sz="3200" b="1" dirty="0"/>
              <a:t>if I am delayed, </a:t>
            </a:r>
            <a:r>
              <a:rPr lang="en-US" sz="3200" b="1" i="1" dirty="0"/>
              <a:t>I write</a:t>
            </a:r>
            <a:r>
              <a:rPr lang="en-US" sz="3200" b="1" dirty="0"/>
              <a:t> so that you may know how you ought to conduct yourself in the house of God, which is the </a:t>
            </a:r>
            <a:r>
              <a:rPr lang="en-US" sz="3200" b="1" u="sng" dirty="0"/>
              <a:t>church of the living God</a:t>
            </a:r>
            <a:r>
              <a:rPr lang="en-US" sz="3200" b="1" dirty="0"/>
              <a:t>, the pillar and ground of the </a:t>
            </a:r>
            <a:r>
              <a:rPr lang="en-US" sz="3200" b="1" u="sng" dirty="0"/>
              <a:t>truth</a:t>
            </a:r>
            <a:r>
              <a:rPr lang="en-US" sz="3200" b="1" dirty="0" smtClean="0"/>
              <a:t>.” </a:t>
            </a:r>
            <a:r>
              <a:rPr lang="en-US" sz="3200" dirty="0" smtClean="0"/>
              <a:t>(</a:t>
            </a:r>
            <a:r>
              <a:rPr lang="en-US" sz="3200" dirty="0"/>
              <a:t>1 Timothy 3:15)</a:t>
            </a:r>
          </a:p>
          <a:p>
            <a:endParaRPr lang="en-US" sz="3200" dirty="0" smtClean="0"/>
          </a:p>
          <a:p>
            <a:endParaRPr lang="en-US" sz="3200" dirty="0"/>
          </a:p>
        </p:txBody>
      </p:sp>
      <p:pic>
        <p:nvPicPr>
          <p:cNvPr id="4" name="Picture 3"/>
          <p:cNvPicPr>
            <a:picLocks noChangeAspect="1"/>
          </p:cNvPicPr>
          <p:nvPr/>
        </p:nvPicPr>
        <p:blipFill>
          <a:blip r:embed="rId2"/>
          <a:stretch>
            <a:fillRect/>
          </a:stretch>
        </p:blipFill>
        <p:spPr>
          <a:xfrm>
            <a:off x="6057666" y="1870372"/>
            <a:ext cx="5615620" cy="4211715"/>
          </a:xfrm>
          <a:prstGeom prst="rect">
            <a:avLst/>
          </a:prstGeom>
        </p:spPr>
      </p:pic>
    </p:spTree>
    <p:extLst>
      <p:ext uri="{BB962C8B-B14F-4D97-AF65-F5344CB8AC3E}">
        <p14:creationId xmlns:p14="http://schemas.microsoft.com/office/powerpoint/2010/main" val="3346420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20" y="393547"/>
            <a:ext cx="10972800" cy="858648"/>
          </a:xfrm>
        </p:spPr>
        <p:txBody>
          <a:bodyPr/>
          <a:lstStyle/>
          <a:p>
            <a:pPr algn="l"/>
            <a:r>
              <a:rPr lang="en-US" b="1" dirty="0" smtClean="0"/>
              <a:t>The Truth</a:t>
            </a:r>
            <a:endParaRPr lang="en-US" b="1" dirty="0"/>
          </a:p>
        </p:txBody>
      </p:sp>
      <p:sp>
        <p:nvSpPr>
          <p:cNvPr id="3" name="Content Placeholder 2"/>
          <p:cNvSpPr>
            <a:spLocks noGrp="1"/>
          </p:cNvSpPr>
          <p:nvPr>
            <p:ph idx="1"/>
          </p:nvPr>
        </p:nvSpPr>
        <p:spPr>
          <a:xfrm>
            <a:off x="144547" y="1331874"/>
            <a:ext cx="7546721" cy="4875433"/>
          </a:xfrm>
        </p:spPr>
        <p:txBody>
          <a:bodyPr>
            <a:noAutofit/>
          </a:bodyPr>
          <a:lstStyle/>
          <a:p>
            <a:r>
              <a:rPr lang="en-US" sz="3200" b="1" dirty="0" smtClean="0"/>
              <a:t>“Then Saul, still breathing threats and murder against the disciples of the Lord, went to the high priest and asked letters from him to the synagogues of Damascus, so that if he found any who were of the Way, whether men or women, he might bring them bound to Jerusalem….“Saul, Saul, why are you persecuting Me?” </a:t>
            </a:r>
            <a:r>
              <a:rPr lang="en-US" sz="3200" dirty="0" smtClean="0"/>
              <a:t>Acts 9:1-4</a:t>
            </a:r>
          </a:p>
          <a:p>
            <a:endParaRPr lang="en-US" sz="3200" dirty="0"/>
          </a:p>
        </p:txBody>
      </p:sp>
      <p:pic>
        <p:nvPicPr>
          <p:cNvPr id="4" name="Picture 3"/>
          <p:cNvPicPr>
            <a:picLocks noChangeAspect="1"/>
          </p:cNvPicPr>
          <p:nvPr/>
        </p:nvPicPr>
        <p:blipFill>
          <a:blip r:embed="rId2"/>
          <a:stretch>
            <a:fillRect/>
          </a:stretch>
        </p:blipFill>
        <p:spPr>
          <a:xfrm>
            <a:off x="7870134" y="1824626"/>
            <a:ext cx="4321866" cy="4321866"/>
          </a:xfrm>
          <a:prstGeom prst="rect">
            <a:avLst/>
          </a:prstGeom>
        </p:spPr>
      </p:pic>
    </p:spTree>
    <p:extLst>
      <p:ext uri="{BB962C8B-B14F-4D97-AF65-F5344CB8AC3E}">
        <p14:creationId xmlns:p14="http://schemas.microsoft.com/office/powerpoint/2010/main" val="1471951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394" y="1439194"/>
            <a:ext cx="10563206" cy="4360716"/>
          </a:xfrm>
        </p:spPr>
        <p:txBody>
          <a:bodyPr>
            <a:normAutofit/>
          </a:bodyPr>
          <a:lstStyle/>
          <a:p>
            <a:pPr marL="0" indent="0">
              <a:buNone/>
            </a:pPr>
            <a:r>
              <a:rPr lang="en-US" sz="4400" b="1" dirty="0" smtClean="0"/>
              <a:t>“Whether or not I like it is irrelevant. If I love it but its false, I’ll leave. And if I hate it but its </a:t>
            </a:r>
            <a:r>
              <a:rPr lang="en-US" sz="4400" b="1" u="sng" dirty="0" smtClean="0"/>
              <a:t>true</a:t>
            </a:r>
            <a:r>
              <a:rPr lang="en-US" sz="4400" b="1" dirty="0" smtClean="0"/>
              <a:t>, I must conform.” </a:t>
            </a:r>
            <a:endParaRPr lang="en-US" sz="4400" dirty="0" smtClean="0"/>
          </a:p>
          <a:p>
            <a:endParaRPr lang="en-US" dirty="0" smtClean="0"/>
          </a:p>
          <a:p>
            <a:endParaRPr lang="en-US" dirty="0"/>
          </a:p>
        </p:txBody>
      </p:sp>
      <p:sp>
        <p:nvSpPr>
          <p:cNvPr id="5" name="Title 1"/>
          <p:cNvSpPr>
            <a:spLocks noGrp="1"/>
          </p:cNvSpPr>
          <p:nvPr>
            <p:ph type="title"/>
          </p:nvPr>
        </p:nvSpPr>
        <p:spPr>
          <a:xfrm>
            <a:off x="180320" y="393547"/>
            <a:ext cx="10972800" cy="858648"/>
          </a:xfrm>
        </p:spPr>
        <p:txBody>
          <a:bodyPr/>
          <a:lstStyle/>
          <a:p>
            <a:pPr algn="l"/>
            <a:r>
              <a:rPr lang="en-US" b="1" dirty="0" smtClean="0"/>
              <a:t>The Truth</a:t>
            </a:r>
            <a:endParaRPr lang="en-US" b="1" dirty="0"/>
          </a:p>
        </p:txBody>
      </p:sp>
    </p:spTree>
    <p:extLst>
      <p:ext uri="{BB962C8B-B14F-4D97-AF65-F5344CB8AC3E}">
        <p14:creationId xmlns:p14="http://schemas.microsoft.com/office/powerpoint/2010/main" val="2372780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394" y="1439194"/>
            <a:ext cx="10563206" cy="4360716"/>
          </a:xfrm>
        </p:spPr>
        <p:txBody>
          <a:bodyPr>
            <a:normAutofit/>
          </a:bodyPr>
          <a:lstStyle/>
          <a:p>
            <a:pPr marL="0" indent="0">
              <a:buNone/>
            </a:pPr>
            <a:r>
              <a:rPr lang="en-US" sz="4400" b="1" dirty="0" smtClean="0"/>
              <a:t>“The creed does not belong to you unless you have </a:t>
            </a:r>
            <a:r>
              <a:rPr lang="en-US" sz="4400" b="1" u="sng" dirty="0" smtClean="0"/>
              <a:t>lived it</a:t>
            </a:r>
            <a:r>
              <a:rPr lang="en-US" sz="4400" b="1" dirty="0" smtClean="0"/>
              <a:t>.” </a:t>
            </a:r>
            <a:r>
              <a:rPr lang="en-US" sz="4400" dirty="0" smtClean="0"/>
              <a:t>St. </a:t>
            </a:r>
            <a:r>
              <a:rPr lang="en-US" sz="4400" dirty="0" err="1" smtClean="0"/>
              <a:t>Philaret</a:t>
            </a:r>
            <a:r>
              <a:rPr lang="en-US" sz="4400" dirty="0" smtClean="0"/>
              <a:t> of Moscow</a:t>
            </a:r>
            <a:endParaRPr lang="en-US" sz="4400" dirty="0" smtClean="0"/>
          </a:p>
          <a:p>
            <a:endParaRPr lang="en-US" dirty="0" smtClean="0"/>
          </a:p>
          <a:p>
            <a:endParaRPr lang="en-US" dirty="0"/>
          </a:p>
        </p:txBody>
      </p:sp>
      <p:sp>
        <p:nvSpPr>
          <p:cNvPr id="5" name="Title 1"/>
          <p:cNvSpPr>
            <a:spLocks noGrp="1"/>
          </p:cNvSpPr>
          <p:nvPr>
            <p:ph type="title"/>
          </p:nvPr>
        </p:nvSpPr>
        <p:spPr>
          <a:xfrm>
            <a:off x="180320" y="393547"/>
            <a:ext cx="10972800" cy="858648"/>
          </a:xfrm>
        </p:spPr>
        <p:txBody>
          <a:bodyPr/>
          <a:lstStyle/>
          <a:p>
            <a:pPr algn="l"/>
            <a:r>
              <a:rPr lang="en-US" b="1" dirty="0" smtClean="0"/>
              <a:t>The Truth</a:t>
            </a:r>
            <a:endParaRPr lang="en-US" b="1" dirty="0"/>
          </a:p>
        </p:txBody>
      </p:sp>
    </p:spTree>
    <p:extLst>
      <p:ext uri="{BB962C8B-B14F-4D97-AF65-F5344CB8AC3E}">
        <p14:creationId xmlns:p14="http://schemas.microsoft.com/office/powerpoint/2010/main" val="3331238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54" y="321993"/>
            <a:ext cx="10337040" cy="965978"/>
          </a:xfrm>
        </p:spPr>
        <p:txBody>
          <a:bodyPr/>
          <a:lstStyle/>
          <a:p>
            <a:pPr algn="l"/>
            <a:r>
              <a:rPr lang="en-US" b="1" dirty="0" smtClean="0"/>
              <a:t>The Life</a:t>
            </a:r>
            <a:endParaRPr lang="en-US" b="1" dirty="0"/>
          </a:p>
        </p:txBody>
      </p:sp>
      <p:sp>
        <p:nvSpPr>
          <p:cNvPr id="3" name="Content Placeholder 2"/>
          <p:cNvSpPr>
            <a:spLocks noGrp="1"/>
          </p:cNvSpPr>
          <p:nvPr>
            <p:ph idx="1"/>
          </p:nvPr>
        </p:nvSpPr>
        <p:spPr>
          <a:xfrm>
            <a:off x="4484914" y="1457093"/>
            <a:ext cx="7025940" cy="4525963"/>
          </a:xfrm>
        </p:spPr>
        <p:txBody>
          <a:bodyPr>
            <a:noAutofit/>
          </a:bodyPr>
          <a:lstStyle/>
          <a:p>
            <a:r>
              <a:rPr lang="en-US" sz="3600" b="1" dirty="0" smtClean="0"/>
              <a:t>“the life was manifested, and we have seen, and bear witness, and declare to you that eternal life which was with the Father and was manifested to us” </a:t>
            </a:r>
            <a:r>
              <a:rPr lang="en-US" sz="3600" dirty="0" smtClean="0"/>
              <a:t>(1 John 1:2)</a:t>
            </a:r>
          </a:p>
          <a:p>
            <a:endParaRPr lang="en-US" sz="3600" dirty="0" smtClean="0"/>
          </a:p>
          <a:p>
            <a:endParaRPr lang="en-US" sz="3600" dirty="0"/>
          </a:p>
        </p:txBody>
      </p:sp>
      <p:pic>
        <p:nvPicPr>
          <p:cNvPr id="4" name="Picture 3"/>
          <p:cNvPicPr>
            <a:picLocks noChangeAspect="1"/>
          </p:cNvPicPr>
          <p:nvPr/>
        </p:nvPicPr>
        <p:blipFill>
          <a:blip r:embed="rId2"/>
          <a:stretch>
            <a:fillRect/>
          </a:stretch>
        </p:blipFill>
        <p:spPr>
          <a:xfrm>
            <a:off x="480605" y="1457093"/>
            <a:ext cx="3712108" cy="4867275"/>
          </a:xfrm>
          <a:prstGeom prst="rect">
            <a:avLst/>
          </a:prstGeom>
        </p:spPr>
      </p:pic>
    </p:spTree>
    <p:extLst>
      <p:ext uri="{BB962C8B-B14F-4D97-AF65-F5344CB8AC3E}">
        <p14:creationId xmlns:p14="http://schemas.microsoft.com/office/powerpoint/2010/main" val="3493807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64633"/>
            <a:ext cx="5418897" cy="4351338"/>
          </a:xfrm>
        </p:spPr>
        <p:txBody>
          <a:bodyPr>
            <a:normAutofit lnSpcReduction="10000"/>
          </a:bodyPr>
          <a:lstStyle/>
          <a:p>
            <a:r>
              <a:rPr lang="en-US" sz="3600" dirty="0" smtClean="0"/>
              <a:t>“I believe, I believe, I believe and </a:t>
            </a:r>
            <a:r>
              <a:rPr lang="en-US" sz="3600" u="sng" dirty="0" smtClean="0"/>
              <a:t>confess to the last breath</a:t>
            </a:r>
            <a:r>
              <a:rPr lang="en-US" sz="3600" dirty="0" smtClean="0"/>
              <a:t>, that this is the life-giving body of your only-begotten Son, our Lord, God and Savior Jesus Christ…”</a:t>
            </a:r>
            <a:endParaRPr lang="en-US" sz="3600" dirty="0"/>
          </a:p>
        </p:txBody>
      </p:sp>
      <p:pic>
        <p:nvPicPr>
          <p:cNvPr id="4" name="Picture 3"/>
          <p:cNvPicPr>
            <a:picLocks noChangeAspect="1"/>
          </p:cNvPicPr>
          <p:nvPr/>
        </p:nvPicPr>
        <p:blipFill>
          <a:blip r:embed="rId2"/>
          <a:stretch>
            <a:fillRect/>
          </a:stretch>
        </p:blipFill>
        <p:spPr>
          <a:xfrm>
            <a:off x="6346815" y="2434839"/>
            <a:ext cx="5006985" cy="2816429"/>
          </a:xfrm>
          <a:prstGeom prst="rect">
            <a:avLst/>
          </a:prstGeom>
        </p:spPr>
      </p:pic>
      <p:sp>
        <p:nvSpPr>
          <p:cNvPr id="5" name="Title 1"/>
          <p:cNvSpPr>
            <a:spLocks noGrp="1"/>
          </p:cNvSpPr>
          <p:nvPr>
            <p:ph type="title"/>
          </p:nvPr>
        </p:nvSpPr>
        <p:spPr>
          <a:xfrm>
            <a:off x="196753" y="0"/>
            <a:ext cx="10972800" cy="1081434"/>
          </a:xfrm>
        </p:spPr>
        <p:txBody>
          <a:bodyPr/>
          <a:lstStyle/>
          <a:p>
            <a:pPr algn="l"/>
            <a:r>
              <a:rPr lang="en-US" b="1" dirty="0" smtClean="0"/>
              <a:t>Until the last breath</a:t>
            </a:r>
            <a:r>
              <a:rPr lang="is-IS" b="1" dirty="0" smtClean="0"/>
              <a:t>…</a:t>
            </a:r>
            <a:endParaRPr lang="en-US" b="1" dirty="0"/>
          </a:p>
        </p:txBody>
      </p:sp>
    </p:spTree>
    <p:extLst>
      <p:ext uri="{BB962C8B-B14F-4D97-AF65-F5344CB8AC3E}">
        <p14:creationId xmlns:p14="http://schemas.microsoft.com/office/powerpoint/2010/main" val="1898330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54" y="321993"/>
            <a:ext cx="10337040" cy="965978"/>
          </a:xfrm>
        </p:spPr>
        <p:txBody>
          <a:bodyPr/>
          <a:lstStyle/>
          <a:p>
            <a:pPr algn="l"/>
            <a:r>
              <a:rPr lang="en-US" b="1" dirty="0" smtClean="0"/>
              <a:t>The Life</a:t>
            </a:r>
            <a:endParaRPr lang="en-US" b="1" dirty="0"/>
          </a:p>
        </p:txBody>
      </p:sp>
      <p:sp>
        <p:nvSpPr>
          <p:cNvPr id="3" name="Content Placeholder 2"/>
          <p:cNvSpPr>
            <a:spLocks noGrp="1"/>
          </p:cNvSpPr>
          <p:nvPr>
            <p:ph idx="1"/>
          </p:nvPr>
        </p:nvSpPr>
        <p:spPr>
          <a:xfrm>
            <a:off x="538054" y="1457093"/>
            <a:ext cx="10972800" cy="4525963"/>
          </a:xfrm>
        </p:spPr>
        <p:txBody>
          <a:bodyPr>
            <a:noAutofit/>
          </a:bodyPr>
          <a:lstStyle/>
          <a:p>
            <a:pPr marL="0" indent="0">
              <a:buNone/>
            </a:pPr>
            <a:r>
              <a:rPr lang="en-US" sz="3600" b="1" dirty="0" smtClean="0"/>
              <a:t>"A true theologian is one who prays. And one who prays is a true theologian." </a:t>
            </a:r>
            <a:r>
              <a:rPr lang="en-US" sz="3600" dirty="0" err="1" smtClean="0"/>
              <a:t>Evagrius</a:t>
            </a:r>
            <a:r>
              <a:rPr lang="en-US" sz="3600" dirty="0" smtClean="0"/>
              <a:t> of Pontus, 4th century.</a:t>
            </a:r>
          </a:p>
          <a:p>
            <a:endParaRPr lang="en-US" sz="3600" dirty="0"/>
          </a:p>
        </p:txBody>
      </p:sp>
      <p:pic>
        <p:nvPicPr>
          <p:cNvPr id="4" name="Picture 3"/>
          <p:cNvPicPr>
            <a:picLocks noChangeAspect="1"/>
          </p:cNvPicPr>
          <p:nvPr/>
        </p:nvPicPr>
        <p:blipFill rotWithShape="1">
          <a:blip r:embed="rId2"/>
          <a:srcRect l="20733"/>
          <a:stretch/>
        </p:blipFill>
        <p:spPr>
          <a:xfrm>
            <a:off x="6045692" y="2864162"/>
            <a:ext cx="4577971" cy="3593582"/>
          </a:xfrm>
          <a:prstGeom prst="rect">
            <a:avLst/>
          </a:prstGeom>
        </p:spPr>
      </p:pic>
    </p:spTree>
    <p:extLst>
      <p:ext uri="{BB962C8B-B14F-4D97-AF65-F5344CB8AC3E}">
        <p14:creationId xmlns:p14="http://schemas.microsoft.com/office/powerpoint/2010/main" val="527808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54" y="321993"/>
            <a:ext cx="10337040" cy="965978"/>
          </a:xfrm>
        </p:spPr>
        <p:txBody>
          <a:bodyPr/>
          <a:lstStyle/>
          <a:p>
            <a:pPr algn="l"/>
            <a:r>
              <a:rPr lang="en-US" b="1" dirty="0" smtClean="0"/>
              <a:t>The Life</a:t>
            </a:r>
            <a:endParaRPr lang="en-US" b="1" dirty="0"/>
          </a:p>
        </p:txBody>
      </p:sp>
      <p:sp>
        <p:nvSpPr>
          <p:cNvPr id="3" name="Content Placeholder 2"/>
          <p:cNvSpPr>
            <a:spLocks noGrp="1"/>
          </p:cNvSpPr>
          <p:nvPr>
            <p:ph idx="1"/>
          </p:nvPr>
        </p:nvSpPr>
        <p:spPr>
          <a:xfrm>
            <a:off x="538054" y="1457093"/>
            <a:ext cx="6044240" cy="4525963"/>
          </a:xfrm>
        </p:spPr>
        <p:txBody>
          <a:bodyPr>
            <a:noAutofit/>
          </a:bodyPr>
          <a:lstStyle/>
          <a:p>
            <a:pPr marL="0" indent="0">
              <a:buNone/>
            </a:pPr>
            <a:r>
              <a:rPr lang="en-US" sz="3600" b="1" dirty="0"/>
              <a:t>“Our life and our death is with our neighbor.  If we gain our brother, we have gained God, but if we scandalize our brother, we have sinned against Christ.</a:t>
            </a:r>
            <a:r>
              <a:rPr lang="en-US" sz="3600" b="1" dirty="0" smtClean="0"/>
              <a:t>” </a:t>
            </a:r>
            <a:r>
              <a:rPr lang="en-US" sz="3600" dirty="0"/>
              <a:t>St. </a:t>
            </a:r>
            <a:r>
              <a:rPr lang="en-US" sz="3600" dirty="0" smtClean="0"/>
              <a:t>Antony the Great</a:t>
            </a:r>
            <a:r>
              <a:rPr lang="en-US" sz="3600" b="1" dirty="0" smtClean="0"/>
              <a:t> </a:t>
            </a:r>
            <a:endParaRPr lang="en-US" sz="3600" dirty="0"/>
          </a:p>
          <a:p>
            <a:pPr marL="0" indent="0">
              <a:buNone/>
            </a:pPr>
            <a:endParaRPr lang="en-US" sz="3600" dirty="0"/>
          </a:p>
        </p:txBody>
      </p:sp>
      <p:pic>
        <p:nvPicPr>
          <p:cNvPr id="4" name="Picture 3"/>
          <p:cNvPicPr>
            <a:picLocks noChangeAspect="1"/>
          </p:cNvPicPr>
          <p:nvPr/>
        </p:nvPicPr>
        <p:blipFill>
          <a:blip r:embed="rId2"/>
          <a:stretch>
            <a:fillRect/>
          </a:stretch>
        </p:blipFill>
        <p:spPr>
          <a:xfrm>
            <a:off x="6882047" y="2075830"/>
            <a:ext cx="4527328" cy="3344381"/>
          </a:xfrm>
          <a:prstGeom prst="rect">
            <a:avLst/>
          </a:prstGeom>
        </p:spPr>
      </p:pic>
    </p:spTree>
    <p:extLst>
      <p:ext uri="{BB962C8B-B14F-4D97-AF65-F5344CB8AC3E}">
        <p14:creationId xmlns:p14="http://schemas.microsoft.com/office/powerpoint/2010/main" val="2636488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1061049"/>
              </p:ext>
            </p:extLst>
          </p:nvPr>
        </p:nvGraphicFramePr>
        <p:xfrm>
          <a:off x="1453244" y="1310873"/>
          <a:ext cx="8840938" cy="5012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233981" y="536656"/>
            <a:ext cx="10972800" cy="956214"/>
          </a:xfrm>
        </p:spPr>
        <p:txBody>
          <a:bodyPr/>
          <a:lstStyle/>
          <a:p>
            <a:pPr algn="l"/>
            <a:r>
              <a:rPr lang="en-US" b="1" dirty="0" smtClean="0"/>
              <a:t>Orthodox Life</a:t>
            </a:r>
            <a:endParaRPr lang="en-US" b="1" dirty="0"/>
          </a:p>
        </p:txBody>
      </p:sp>
    </p:spTree>
    <p:extLst>
      <p:ext uri="{BB962C8B-B14F-4D97-AF65-F5344CB8AC3E}">
        <p14:creationId xmlns:p14="http://schemas.microsoft.com/office/powerpoint/2010/main" val="1397554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54" y="321993"/>
            <a:ext cx="10337040" cy="965978"/>
          </a:xfrm>
        </p:spPr>
        <p:txBody>
          <a:bodyPr/>
          <a:lstStyle/>
          <a:p>
            <a:pPr algn="l"/>
            <a:r>
              <a:rPr lang="en-US" b="1" dirty="0" smtClean="0"/>
              <a:t>The Link</a:t>
            </a:r>
            <a:endParaRPr lang="en-US" b="1" dirty="0"/>
          </a:p>
        </p:txBody>
      </p:sp>
      <p:sp>
        <p:nvSpPr>
          <p:cNvPr id="3" name="Content Placeholder 2"/>
          <p:cNvSpPr>
            <a:spLocks noGrp="1"/>
          </p:cNvSpPr>
          <p:nvPr>
            <p:ph idx="1"/>
          </p:nvPr>
        </p:nvSpPr>
        <p:spPr>
          <a:xfrm>
            <a:off x="873148" y="1962190"/>
            <a:ext cx="5919033" cy="4525963"/>
          </a:xfrm>
        </p:spPr>
        <p:txBody>
          <a:bodyPr>
            <a:noAutofit/>
          </a:bodyPr>
          <a:lstStyle/>
          <a:p>
            <a:pPr marL="0" indent="0">
              <a:buNone/>
            </a:pPr>
            <a:r>
              <a:rPr lang="en-US" sz="4800" b="1" dirty="0" smtClean="0"/>
              <a:t>“</a:t>
            </a:r>
            <a:r>
              <a:rPr lang="en-US" sz="4800" b="1" dirty="0" smtClean="0"/>
              <a:t>I </a:t>
            </a:r>
            <a:r>
              <a:rPr lang="en-US" sz="4800" b="1" dirty="0" smtClean="0"/>
              <a:t>am the way, the truth and the life." </a:t>
            </a:r>
            <a:r>
              <a:rPr lang="en-US" sz="4800" dirty="0" smtClean="0"/>
              <a:t>John 14:6</a:t>
            </a:r>
          </a:p>
          <a:p>
            <a:endParaRPr lang="en-US" sz="3600" dirty="0"/>
          </a:p>
        </p:txBody>
      </p:sp>
      <p:pic>
        <p:nvPicPr>
          <p:cNvPr id="5" name="Picture 4"/>
          <p:cNvPicPr>
            <a:picLocks noChangeAspect="1"/>
          </p:cNvPicPr>
          <p:nvPr/>
        </p:nvPicPr>
        <p:blipFill>
          <a:blip r:embed="rId2"/>
          <a:stretch>
            <a:fillRect/>
          </a:stretch>
        </p:blipFill>
        <p:spPr>
          <a:xfrm>
            <a:off x="7395574" y="1165593"/>
            <a:ext cx="3307260" cy="5515691"/>
          </a:xfrm>
          <a:prstGeom prst="rect">
            <a:avLst/>
          </a:prstGeom>
        </p:spPr>
      </p:pic>
    </p:spTree>
    <p:extLst>
      <p:ext uri="{BB962C8B-B14F-4D97-AF65-F5344CB8AC3E}">
        <p14:creationId xmlns:p14="http://schemas.microsoft.com/office/powerpoint/2010/main" val="2924076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54" y="321993"/>
            <a:ext cx="11007846" cy="965978"/>
          </a:xfrm>
        </p:spPr>
        <p:txBody>
          <a:bodyPr/>
          <a:lstStyle/>
          <a:p>
            <a:pPr algn="l"/>
            <a:r>
              <a:rPr lang="en-US" b="1" dirty="0" smtClean="0"/>
              <a:t>How can I understand the Faith?</a:t>
            </a:r>
            <a:endParaRPr lang="en-US" b="1" dirty="0"/>
          </a:p>
        </p:txBody>
      </p:sp>
      <p:sp>
        <p:nvSpPr>
          <p:cNvPr id="3" name="Content Placeholder 2"/>
          <p:cNvSpPr>
            <a:spLocks noGrp="1"/>
          </p:cNvSpPr>
          <p:nvPr>
            <p:ph idx="1"/>
          </p:nvPr>
        </p:nvSpPr>
        <p:spPr>
          <a:xfrm>
            <a:off x="873148" y="1962190"/>
            <a:ext cx="5919033" cy="4525963"/>
          </a:xfrm>
        </p:spPr>
        <p:txBody>
          <a:bodyPr>
            <a:noAutofit/>
          </a:bodyPr>
          <a:lstStyle/>
          <a:p>
            <a:endParaRPr lang="en-US" sz="3600" dirty="0"/>
          </a:p>
        </p:txBody>
      </p:sp>
    </p:spTree>
    <p:extLst>
      <p:ext uri="{BB962C8B-B14F-4D97-AF65-F5344CB8AC3E}">
        <p14:creationId xmlns:p14="http://schemas.microsoft.com/office/powerpoint/2010/main" val="1879470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54" y="321993"/>
            <a:ext cx="11007846" cy="965978"/>
          </a:xfrm>
        </p:spPr>
        <p:txBody>
          <a:bodyPr/>
          <a:lstStyle/>
          <a:p>
            <a:pPr algn="l"/>
            <a:r>
              <a:rPr lang="en-US" b="1" dirty="0" smtClean="0"/>
              <a:t>How can I understand the Faith?</a:t>
            </a:r>
            <a:endParaRPr lang="en-US" b="1" dirty="0"/>
          </a:p>
        </p:txBody>
      </p:sp>
      <p:sp>
        <p:nvSpPr>
          <p:cNvPr id="3" name="Content Placeholder 2"/>
          <p:cNvSpPr>
            <a:spLocks noGrp="1"/>
          </p:cNvSpPr>
          <p:nvPr>
            <p:ph idx="1"/>
          </p:nvPr>
        </p:nvSpPr>
        <p:spPr>
          <a:xfrm>
            <a:off x="873148" y="1962190"/>
            <a:ext cx="10047401" cy="4525963"/>
          </a:xfrm>
        </p:spPr>
        <p:txBody>
          <a:bodyPr>
            <a:noAutofit/>
          </a:bodyPr>
          <a:lstStyle/>
          <a:p>
            <a:pPr marL="0" indent="0">
              <a:buNone/>
            </a:pPr>
            <a:r>
              <a:rPr lang="en-US" sz="4800" b="1" dirty="0" smtClean="0"/>
              <a:t>Through the life of the </a:t>
            </a:r>
            <a:r>
              <a:rPr lang="en-US" sz="4800" b="1" u="sng" dirty="0" smtClean="0"/>
              <a:t>Church</a:t>
            </a:r>
            <a:r>
              <a:rPr lang="en-US" sz="4800" b="1" dirty="0" smtClean="0"/>
              <a:t>. </a:t>
            </a:r>
            <a:endParaRPr lang="en-US" sz="4800" dirty="0" smtClean="0"/>
          </a:p>
          <a:p>
            <a:endParaRPr lang="en-US" sz="3600" dirty="0"/>
          </a:p>
        </p:txBody>
      </p:sp>
      <p:pic>
        <p:nvPicPr>
          <p:cNvPr id="4" name="Picture 3"/>
          <p:cNvPicPr>
            <a:picLocks noChangeAspect="1"/>
          </p:cNvPicPr>
          <p:nvPr/>
        </p:nvPicPr>
        <p:blipFill>
          <a:blip r:embed="rId2"/>
          <a:stretch>
            <a:fillRect/>
          </a:stretch>
        </p:blipFill>
        <p:spPr>
          <a:xfrm>
            <a:off x="2785655" y="3315923"/>
            <a:ext cx="5715000" cy="2333625"/>
          </a:xfrm>
          <a:prstGeom prst="rect">
            <a:avLst/>
          </a:prstGeom>
        </p:spPr>
      </p:pic>
    </p:spTree>
    <p:extLst>
      <p:ext uri="{BB962C8B-B14F-4D97-AF65-F5344CB8AC3E}">
        <p14:creationId xmlns:p14="http://schemas.microsoft.com/office/powerpoint/2010/main" val="2968127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54" y="321993"/>
            <a:ext cx="11007846" cy="965978"/>
          </a:xfrm>
        </p:spPr>
        <p:txBody>
          <a:bodyPr/>
          <a:lstStyle/>
          <a:p>
            <a:pPr algn="l"/>
            <a:r>
              <a:rPr lang="en-US" b="1" dirty="0" smtClean="0"/>
              <a:t>How can I preserve the Faith?</a:t>
            </a:r>
            <a:endParaRPr lang="en-US" b="1" dirty="0"/>
          </a:p>
        </p:txBody>
      </p:sp>
      <p:sp>
        <p:nvSpPr>
          <p:cNvPr id="3" name="Content Placeholder 2"/>
          <p:cNvSpPr>
            <a:spLocks noGrp="1"/>
          </p:cNvSpPr>
          <p:nvPr>
            <p:ph idx="1"/>
          </p:nvPr>
        </p:nvSpPr>
        <p:spPr>
          <a:xfrm>
            <a:off x="881856" y="1979607"/>
            <a:ext cx="10047401" cy="4525963"/>
          </a:xfrm>
        </p:spPr>
        <p:txBody>
          <a:bodyPr>
            <a:noAutofit/>
          </a:bodyPr>
          <a:lstStyle/>
          <a:p>
            <a:pPr marL="914400" indent="-914400">
              <a:buAutoNum type="arabicPeriod"/>
            </a:pPr>
            <a:r>
              <a:rPr lang="en-US" sz="4800" b="1" dirty="0" smtClean="0"/>
              <a:t>Use it</a:t>
            </a:r>
          </a:p>
          <a:p>
            <a:endParaRPr lang="en-US" sz="3600" dirty="0"/>
          </a:p>
        </p:txBody>
      </p:sp>
    </p:spTree>
    <p:extLst>
      <p:ext uri="{BB962C8B-B14F-4D97-AF65-F5344CB8AC3E}">
        <p14:creationId xmlns:p14="http://schemas.microsoft.com/office/powerpoint/2010/main" val="471814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54" y="321993"/>
            <a:ext cx="11007846" cy="965978"/>
          </a:xfrm>
        </p:spPr>
        <p:txBody>
          <a:bodyPr/>
          <a:lstStyle/>
          <a:p>
            <a:pPr algn="l"/>
            <a:r>
              <a:rPr lang="en-US" b="1" dirty="0" smtClean="0"/>
              <a:t>How can I preserve the Faith?</a:t>
            </a:r>
            <a:endParaRPr lang="en-US" b="1" dirty="0"/>
          </a:p>
        </p:txBody>
      </p:sp>
      <p:sp>
        <p:nvSpPr>
          <p:cNvPr id="3" name="Content Placeholder 2"/>
          <p:cNvSpPr>
            <a:spLocks noGrp="1"/>
          </p:cNvSpPr>
          <p:nvPr>
            <p:ph idx="1"/>
          </p:nvPr>
        </p:nvSpPr>
        <p:spPr>
          <a:xfrm>
            <a:off x="881856" y="1979607"/>
            <a:ext cx="10047401" cy="4525963"/>
          </a:xfrm>
        </p:spPr>
        <p:txBody>
          <a:bodyPr>
            <a:noAutofit/>
          </a:bodyPr>
          <a:lstStyle/>
          <a:p>
            <a:pPr marL="914400" indent="-914400">
              <a:buAutoNum type="arabicPeriod"/>
            </a:pPr>
            <a:r>
              <a:rPr lang="en-US" sz="4800" b="1" dirty="0" smtClean="0"/>
              <a:t>Use it</a:t>
            </a:r>
          </a:p>
          <a:p>
            <a:pPr marL="914400" indent="-914400">
              <a:buAutoNum type="arabicPeriod"/>
            </a:pPr>
            <a:r>
              <a:rPr lang="en-US" sz="4800" b="1" dirty="0" smtClean="0"/>
              <a:t>Pass it down as I received it</a:t>
            </a:r>
            <a:endParaRPr lang="en-US" sz="4800" dirty="0" smtClean="0"/>
          </a:p>
          <a:p>
            <a:endParaRPr lang="en-US" sz="3600" dirty="0"/>
          </a:p>
        </p:txBody>
      </p:sp>
    </p:spTree>
    <p:extLst>
      <p:ext uri="{BB962C8B-B14F-4D97-AF65-F5344CB8AC3E}">
        <p14:creationId xmlns:p14="http://schemas.microsoft.com/office/powerpoint/2010/main" val="2692873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81" y="536656"/>
            <a:ext cx="10972800" cy="956214"/>
          </a:xfrm>
        </p:spPr>
        <p:txBody>
          <a:bodyPr/>
          <a:lstStyle/>
          <a:p>
            <a:pPr algn="l"/>
            <a:r>
              <a:rPr lang="en-US" b="1" dirty="0" smtClean="0"/>
              <a:t>Struggle</a:t>
            </a:r>
            <a:endParaRPr lang="en-US" b="1" dirty="0"/>
          </a:p>
        </p:txBody>
      </p:sp>
      <p:sp>
        <p:nvSpPr>
          <p:cNvPr id="3" name="Content Placeholder 2"/>
          <p:cNvSpPr>
            <a:spLocks noGrp="1"/>
          </p:cNvSpPr>
          <p:nvPr>
            <p:ph idx="1"/>
          </p:nvPr>
        </p:nvSpPr>
        <p:spPr/>
        <p:txBody>
          <a:bodyPr>
            <a:normAutofit/>
          </a:bodyPr>
          <a:lstStyle/>
          <a:p>
            <a:r>
              <a:rPr lang="en-US" sz="3200" b="1" dirty="0" smtClean="0"/>
              <a:t>“Yes</a:t>
            </a:r>
            <a:r>
              <a:rPr lang="en-US" sz="3200" b="1" dirty="0"/>
              <a:t>, and all who desire to live godly in Christ Jesus will suffer persecution</a:t>
            </a:r>
            <a:r>
              <a:rPr lang="en-US" sz="3200" b="1" dirty="0" smtClean="0"/>
              <a:t>.” </a:t>
            </a:r>
            <a:r>
              <a:rPr lang="en-US" sz="3200" dirty="0"/>
              <a:t>2 Timothy 3:12</a:t>
            </a:r>
          </a:p>
          <a:p>
            <a:endParaRPr lang="en-US" sz="3200" dirty="0"/>
          </a:p>
        </p:txBody>
      </p:sp>
      <p:pic>
        <p:nvPicPr>
          <p:cNvPr id="4" name="Picture 3"/>
          <p:cNvPicPr>
            <a:picLocks noChangeAspect="1"/>
          </p:cNvPicPr>
          <p:nvPr/>
        </p:nvPicPr>
        <p:blipFill>
          <a:blip r:embed="rId2"/>
          <a:stretch>
            <a:fillRect/>
          </a:stretch>
        </p:blipFill>
        <p:spPr>
          <a:xfrm>
            <a:off x="1543680" y="2857041"/>
            <a:ext cx="8890000" cy="3492500"/>
          </a:xfrm>
          <a:prstGeom prst="rect">
            <a:avLst/>
          </a:prstGeom>
        </p:spPr>
      </p:pic>
    </p:spTree>
    <p:extLst>
      <p:ext uri="{BB962C8B-B14F-4D97-AF65-F5344CB8AC3E}">
        <p14:creationId xmlns:p14="http://schemas.microsoft.com/office/powerpoint/2010/main" val="273601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81" y="536656"/>
            <a:ext cx="10972800" cy="956214"/>
          </a:xfrm>
        </p:spPr>
        <p:txBody>
          <a:bodyPr/>
          <a:lstStyle/>
          <a:p>
            <a:pPr algn="l"/>
            <a:r>
              <a:rPr lang="en-US" b="1" dirty="0" smtClean="0"/>
              <a:t>A Grain of Wheat</a:t>
            </a:r>
            <a:r>
              <a:rPr lang="is-IS" b="1" dirty="0" smtClean="0"/>
              <a:t>…</a:t>
            </a:r>
            <a:endParaRPr lang="en-US" b="1" dirty="0"/>
          </a:p>
        </p:txBody>
      </p:sp>
      <p:sp>
        <p:nvSpPr>
          <p:cNvPr id="3" name="Content Placeholder 2"/>
          <p:cNvSpPr>
            <a:spLocks noGrp="1"/>
          </p:cNvSpPr>
          <p:nvPr>
            <p:ph idx="1"/>
          </p:nvPr>
        </p:nvSpPr>
        <p:spPr>
          <a:xfrm>
            <a:off x="465054" y="1671755"/>
            <a:ext cx="5429386" cy="4525963"/>
          </a:xfrm>
        </p:spPr>
        <p:txBody>
          <a:bodyPr>
            <a:normAutofit/>
          </a:bodyPr>
          <a:lstStyle/>
          <a:p>
            <a:r>
              <a:rPr lang="en-US" sz="3200" b="1" dirty="0" smtClean="0"/>
              <a:t>“</a:t>
            </a:r>
            <a:r>
              <a:rPr lang="en-US" sz="3200" b="1" dirty="0"/>
              <a:t>Most assuredly, I say to you, unless a grain of wheat falls into the ground and dies, it remains alone; but if it dies, it produces much grain</a:t>
            </a:r>
            <a:r>
              <a:rPr lang="en-US" sz="3200" b="1" dirty="0" smtClean="0"/>
              <a:t>.” </a:t>
            </a:r>
            <a:r>
              <a:rPr lang="en-US" sz="3200" dirty="0" smtClean="0"/>
              <a:t>John 12:24</a:t>
            </a:r>
            <a:endParaRPr lang="en-US" sz="3200" dirty="0"/>
          </a:p>
          <a:p>
            <a:endParaRPr lang="en-US" sz="3200" dirty="0"/>
          </a:p>
        </p:txBody>
      </p:sp>
      <p:pic>
        <p:nvPicPr>
          <p:cNvPr id="5" name="Picture 4"/>
          <p:cNvPicPr>
            <a:picLocks noChangeAspect="1"/>
          </p:cNvPicPr>
          <p:nvPr/>
        </p:nvPicPr>
        <p:blipFill>
          <a:blip r:embed="rId2"/>
          <a:stretch>
            <a:fillRect/>
          </a:stretch>
        </p:blipFill>
        <p:spPr>
          <a:xfrm>
            <a:off x="5965319" y="1998393"/>
            <a:ext cx="5842000" cy="3505200"/>
          </a:xfrm>
          <a:prstGeom prst="rect">
            <a:avLst/>
          </a:prstGeom>
        </p:spPr>
      </p:pic>
    </p:spTree>
    <p:extLst>
      <p:ext uri="{BB962C8B-B14F-4D97-AF65-F5344CB8AC3E}">
        <p14:creationId xmlns:p14="http://schemas.microsoft.com/office/powerpoint/2010/main" val="4286038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6600" y="4253465"/>
            <a:ext cx="10910867" cy="2164083"/>
          </a:xfrm>
        </p:spPr>
        <p:txBody>
          <a:bodyPr>
            <a:noAutofit/>
          </a:bodyPr>
          <a:lstStyle/>
          <a:p>
            <a:r>
              <a:rPr lang="en-US" sz="3600" b="1" dirty="0"/>
              <a:t>"If the martyrs of the whole world were put on one arm of the balance and the martyrs of Egypt on the other, the balance would tilt in favor of the Egyptians." </a:t>
            </a:r>
            <a:r>
              <a:rPr lang="en-US" sz="3600" dirty="0" smtClean="0"/>
              <a:t>Tertullian, 3</a:t>
            </a:r>
            <a:r>
              <a:rPr lang="en-US" sz="3600" baseline="30000" dirty="0" smtClean="0"/>
              <a:t>rd</a:t>
            </a:r>
            <a:r>
              <a:rPr lang="en-US" sz="3600" dirty="0" smtClean="0"/>
              <a:t> century.</a:t>
            </a:r>
            <a:endParaRPr lang="en-US" sz="3600" dirty="0"/>
          </a:p>
        </p:txBody>
      </p:sp>
      <p:pic>
        <p:nvPicPr>
          <p:cNvPr id="5" name="Picture 4"/>
          <p:cNvPicPr>
            <a:picLocks noChangeAspect="1"/>
          </p:cNvPicPr>
          <p:nvPr/>
        </p:nvPicPr>
        <p:blipFill>
          <a:blip r:embed="rId2"/>
          <a:stretch>
            <a:fillRect/>
          </a:stretch>
        </p:blipFill>
        <p:spPr>
          <a:xfrm>
            <a:off x="2538765" y="510619"/>
            <a:ext cx="5509260" cy="3443288"/>
          </a:xfrm>
          <a:prstGeom prst="rect">
            <a:avLst/>
          </a:prstGeom>
        </p:spPr>
      </p:pic>
      <p:pic>
        <p:nvPicPr>
          <p:cNvPr id="4" name="Picture 3"/>
          <p:cNvPicPr>
            <a:picLocks noChangeAspect="1"/>
          </p:cNvPicPr>
          <p:nvPr/>
        </p:nvPicPr>
        <p:blipFill>
          <a:blip r:embed="rId3"/>
          <a:stretch>
            <a:fillRect/>
          </a:stretch>
        </p:blipFill>
        <p:spPr>
          <a:xfrm>
            <a:off x="9658440" y="2213605"/>
            <a:ext cx="1978685" cy="1992009"/>
          </a:xfrm>
          <a:prstGeom prst="rect">
            <a:avLst/>
          </a:prstGeom>
        </p:spPr>
      </p:pic>
    </p:spTree>
    <p:extLst>
      <p:ext uri="{BB962C8B-B14F-4D97-AF65-F5344CB8AC3E}">
        <p14:creationId xmlns:p14="http://schemas.microsoft.com/office/powerpoint/2010/main" val="932747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8533" r="-237" b="-2460"/>
          <a:stretch/>
        </p:blipFill>
        <p:spPr>
          <a:xfrm>
            <a:off x="121002" y="759441"/>
            <a:ext cx="12035224" cy="5608861"/>
          </a:xfrm>
        </p:spPr>
      </p:pic>
    </p:spTree>
    <p:extLst>
      <p:ext uri="{BB962C8B-B14F-4D97-AF65-F5344CB8AC3E}">
        <p14:creationId xmlns:p14="http://schemas.microsoft.com/office/powerpoint/2010/main" val="2634328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27" y="0"/>
            <a:ext cx="10972800" cy="1099322"/>
          </a:xfrm>
        </p:spPr>
        <p:txBody>
          <a:bodyPr/>
          <a:lstStyle/>
          <a:p>
            <a:pPr algn="l"/>
            <a:r>
              <a:rPr lang="en-US" b="1" dirty="0" smtClean="0"/>
              <a:t>Christian Martyrdom</a:t>
            </a:r>
            <a:endParaRPr lang="en-US" b="1" dirty="0"/>
          </a:p>
        </p:txBody>
      </p:sp>
      <p:sp>
        <p:nvSpPr>
          <p:cNvPr id="3" name="Content Placeholder 2"/>
          <p:cNvSpPr>
            <a:spLocks noGrp="1"/>
          </p:cNvSpPr>
          <p:nvPr>
            <p:ph idx="1"/>
          </p:nvPr>
        </p:nvSpPr>
        <p:spPr>
          <a:xfrm>
            <a:off x="3577344" y="1235304"/>
            <a:ext cx="8460383" cy="5472880"/>
          </a:xfrm>
        </p:spPr>
        <p:txBody>
          <a:bodyPr>
            <a:noAutofit/>
          </a:bodyPr>
          <a:lstStyle/>
          <a:p>
            <a:r>
              <a:rPr lang="en-US" sz="2900" b="1" dirty="0"/>
              <a:t>“For to you it has been granted on behalf of Christ, not only to believe in Him, but also to suffer for His sake” </a:t>
            </a:r>
            <a:r>
              <a:rPr lang="en-US" sz="2900" dirty="0"/>
              <a:t>Phil. 1:</a:t>
            </a:r>
            <a:r>
              <a:rPr lang="en-US" sz="2900" dirty="0" smtClean="0"/>
              <a:t>29</a:t>
            </a:r>
          </a:p>
          <a:p>
            <a:endParaRPr lang="en-US" sz="2900" b="1" dirty="0"/>
          </a:p>
          <a:p>
            <a:r>
              <a:rPr lang="en-US" sz="2900" b="1" baseline="30000" dirty="0" smtClean="0"/>
              <a:t>“</a:t>
            </a:r>
            <a:r>
              <a:rPr lang="en-US" sz="2900" b="1" dirty="0"/>
              <a:t>A</a:t>
            </a:r>
            <a:r>
              <a:rPr lang="en-US" sz="2900" b="1" dirty="0" smtClean="0"/>
              <a:t>nd </a:t>
            </a:r>
            <a:r>
              <a:rPr lang="en-US" sz="2900" b="1" dirty="0"/>
              <a:t>if children, then heirs—heirs of God and joint heirs with Christ, if indeed we suffer with </a:t>
            </a:r>
            <a:r>
              <a:rPr lang="en-US" sz="2900" b="1" i="1" dirty="0"/>
              <a:t>Him,</a:t>
            </a:r>
            <a:r>
              <a:rPr lang="en-US" sz="2900" b="1" dirty="0"/>
              <a:t> that we may also be glorified together. </a:t>
            </a:r>
            <a:r>
              <a:rPr lang="en-US" sz="2900" b="1" dirty="0" smtClean="0"/>
              <a:t>For </a:t>
            </a:r>
            <a:r>
              <a:rPr lang="en-US" sz="2900" b="1" dirty="0"/>
              <a:t>I consider that the sufferings of this present time are not worthy </a:t>
            </a:r>
            <a:r>
              <a:rPr lang="en-US" sz="2900" b="1" i="1" dirty="0"/>
              <a:t>to be compared</a:t>
            </a:r>
            <a:r>
              <a:rPr lang="en-US" sz="2900" b="1" dirty="0"/>
              <a:t> with the glory which shall be revealed in us</a:t>
            </a:r>
            <a:r>
              <a:rPr lang="en-US" sz="2900" b="1" dirty="0" smtClean="0"/>
              <a:t>.” </a:t>
            </a:r>
            <a:r>
              <a:rPr lang="en-US" sz="2900" dirty="0"/>
              <a:t>Romans 8:17-18</a:t>
            </a:r>
          </a:p>
          <a:p>
            <a:endParaRPr lang="en-US" sz="2900" b="1" dirty="0"/>
          </a:p>
        </p:txBody>
      </p:sp>
      <p:pic>
        <p:nvPicPr>
          <p:cNvPr id="4" name="Picture 3"/>
          <p:cNvPicPr>
            <a:picLocks noChangeAspect="1"/>
          </p:cNvPicPr>
          <p:nvPr/>
        </p:nvPicPr>
        <p:blipFill>
          <a:blip r:embed="rId2"/>
          <a:stretch>
            <a:fillRect/>
          </a:stretch>
        </p:blipFill>
        <p:spPr>
          <a:xfrm>
            <a:off x="147907" y="2233390"/>
            <a:ext cx="3513311" cy="2685944"/>
          </a:xfrm>
          <a:prstGeom prst="rect">
            <a:avLst/>
          </a:prstGeom>
        </p:spPr>
      </p:pic>
    </p:spTree>
    <p:extLst>
      <p:ext uri="{BB962C8B-B14F-4D97-AF65-F5344CB8AC3E}">
        <p14:creationId xmlns:p14="http://schemas.microsoft.com/office/powerpoint/2010/main" val="832433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91858" y="4403011"/>
            <a:ext cx="10340969" cy="2162064"/>
          </a:xfrm>
        </p:spPr>
        <p:txBody>
          <a:bodyPr>
            <a:noAutofit/>
          </a:bodyPr>
          <a:lstStyle/>
          <a:p>
            <a:pPr marL="0" indent="0">
              <a:buNone/>
            </a:pPr>
            <a:r>
              <a:rPr lang="en-US" sz="3200" b="1" dirty="0" smtClean="0"/>
              <a:t>“We </a:t>
            </a:r>
            <a:r>
              <a:rPr lang="en-US" sz="3200" b="1" dirty="0"/>
              <a:t>call martyrdom perfection, not because the man comes to the end of his life as others, but because he has exhibited the perfect work of love</a:t>
            </a:r>
            <a:r>
              <a:rPr lang="en-US" sz="3200" b="1" dirty="0" smtClean="0"/>
              <a:t>.”</a:t>
            </a:r>
            <a:r>
              <a:rPr lang="en-US" sz="3200" dirty="0" smtClean="0"/>
              <a:t> </a:t>
            </a:r>
            <a:r>
              <a:rPr lang="en-US" sz="3200" dirty="0"/>
              <a:t>St. Clement of Alexandria </a:t>
            </a:r>
          </a:p>
          <a:p>
            <a:endParaRPr lang="en-US" sz="3200" dirty="0"/>
          </a:p>
        </p:txBody>
      </p:sp>
      <p:pic>
        <p:nvPicPr>
          <p:cNvPr id="4" name="Picture 3"/>
          <p:cNvPicPr>
            <a:picLocks noChangeAspect="1"/>
          </p:cNvPicPr>
          <p:nvPr/>
        </p:nvPicPr>
        <p:blipFill>
          <a:blip r:embed="rId2"/>
          <a:stretch>
            <a:fillRect/>
          </a:stretch>
        </p:blipFill>
        <p:spPr>
          <a:xfrm>
            <a:off x="2289493" y="269330"/>
            <a:ext cx="6797629" cy="3827588"/>
          </a:xfrm>
          <a:prstGeom prst="rect">
            <a:avLst/>
          </a:prstGeom>
        </p:spPr>
      </p:pic>
    </p:spTree>
    <p:extLst>
      <p:ext uri="{BB962C8B-B14F-4D97-AF65-F5344CB8AC3E}">
        <p14:creationId xmlns:p14="http://schemas.microsoft.com/office/powerpoint/2010/main" val="603771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06" y="304104"/>
            <a:ext cx="10972800" cy="1009880"/>
          </a:xfrm>
        </p:spPr>
        <p:txBody>
          <a:bodyPr/>
          <a:lstStyle/>
          <a:p>
            <a:pPr algn="l"/>
            <a:r>
              <a:rPr lang="en-US" b="1" dirty="0" smtClean="0"/>
              <a:t>Keeping the Faith</a:t>
            </a:r>
            <a:endParaRPr lang="en-US" b="1" dirty="0"/>
          </a:p>
        </p:txBody>
      </p:sp>
      <p:sp>
        <p:nvSpPr>
          <p:cNvPr id="3" name="Content Placeholder 2"/>
          <p:cNvSpPr>
            <a:spLocks noGrp="1"/>
          </p:cNvSpPr>
          <p:nvPr>
            <p:ph idx="1"/>
          </p:nvPr>
        </p:nvSpPr>
        <p:spPr>
          <a:xfrm>
            <a:off x="484393" y="1528647"/>
            <a:ext cx="6223107" cy="4642882"/>
          </a:xfrm>
        </p:spPr>
        <p:txBody>
          <a:bodyPr>
            <a:normAutofit/>
          </a:bodyPr>
          <a:lstStyle/>
          <a:p>
            <a:r>
              <a:rPr lang="en-US" sz="3200" b="1" dirty="0" smtClean="0"/>
              <a:t>“Beloved</a:t>
            </a:r>
            <a:r>
              <a:rPr lang="en-US" sz="3200" b="1" dirty="0"/>
              <a:t>, while I was very diligent to write to you concerning our common salvation, I found it necessary to write to you exhorting you to </a:t>
            </a:r>
            <a:r>
              <a:rPr lang="en-US" sz="3200" b="1" u="sng" dirty="0"/>
              <a:t>contend earnestly for the faith</a:t>
            </a:r>
            <a:r>
              <a:rPr lang="en-US" sz="3200" b="1" dirty="0"/>
              <a:t> which was </a:t>
            </a:r>
            <a:r>
              <a:rPr lang="en-US" sz="3200" b="1" u="sng" dirty="0"/>
              <a:t>once</a:t>
            </a:r>
            <a:r>
              <a:rPr lang="en-US" sz="3200" b="1" dirty="0"/>
              <a:t> for all </a:t>
            </a:r>
            <a:r>
              <a:rPr lang="en-US" sz="3200" b="1" u="sng" dirty="0"/>
              <a:t>delivered</a:t>
            </a:r>
            <a:r>
              <a:rPr lang="en-US" sz="3200" b="1" dirty="0"/>
              <a:t> to the saints</a:t>
            </a:r>
            <a:r>
              <a:rPr lang="en-US" sz="3200" b="1" dirty="0" smtClean="0"/>
              <a:t>.”</a:t>
            </a:r>
            <a:r>
              <a:rPr lang="en-US" sz="3200" dirty="0" smtClean="0"/>
              <a:t> </a:t>
            </a:r>
            <a:r>
              <a:rPr lang="en-US" sz="3200" dirty="0"/>
              <a:t>Jude 3</a:t>
            </a:r>
          </a:p>
          <a:p>
            <a:endParaRPr lang="en-US" sz="3200" dirty="0"/>
          </a:p>
        </p:txBody>
      </p:sp>
      <p:pic>
        <p:nvPicPr>
          <p:cNvPr id="4" name="Picture 3"/>
          <p:cNvPicPr>
            <a:picLocks noChangeAspect="1"/>
          </p:cNvPicPr>
          <p:nvPr/>
        </p:nvPicPr>
        <p:blipFill>
          <a:blip r:embed="rId2"/>
          <a:stretch>
            <a:fillRect/>
          </a:stretch>
        </p:blipFill>
        <p:spPr>
          <a:xfrm>
            <a:off x="6579250" y="1645657"/>
            <a:ext cx="5318230" cy="3542004"/>
          </a:xfrm>
          <a:prstGeom prst="rect">
            <a:avLst/>
          </a:prstGeom>
        </p:spPr>
      </p:pic>
    </p:spTree>
    <p:extLst>
      <p:ext uri="{BB962C8B-B14F-4D97-AF65-F5344CB8AC3E}">
        <p14:creationId xmlns:p14="http://schemas.microsoft.com/office/powerpoint/2010/main" val="1500617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125" y="591318"/>
            <a:ext cx="7157142" cy="5383438"/>
          </a:xfrm>
        </p:spPr>
        <p:txBody>
          <a:bodyPr>
            <a:noAutofit/>
          </a:bodyPr>
          <a:lstStyle/>
          <a:p>
            <a:r>
              <a:rPr lang="en-US" sz="2800" b="1" dirty="0"/>
              <a:t>"Let us look at the very tradition, teaching, and faith of the catholic Church from the very beginning, which the Logos [Jesus Christ] gave, the Apostles preached, and the Fathers preserved. Upon this the Church is founded."</a:t>
            </a:r>
            <a:r>
              <a:rPr lang="en-US" sz="2800" dirty="0"/>
              <a:t> St. Athanasius, First Letter to </a:t>
            </a:r>
            <a:r>
              <a:rPr lang="en-US" sz="2800" dirty="0" err="1"/>
              <a:t>Serapion</a:t>
            </a:r>
            <a:r>
              <a:rPr lang="en-US" sz="2800" dirty="0"/>
              <a:t>, 28.</a:t>
            </a:r>
          </a:p>
          <a:p>
            <a:endParaRPr lang="en-US" sz="2800" dirty="0" smtClean="0"/>
          </a:p>
          <a:p>
            <a:r>
              <a:rPr lang="en-US" sz="2800" b="1" dirty="0" smtClean="0"/>
              <a:t>“Follow </a:t>
            </a:r>
            <a:r>
              <a:rPr lang="en-US" sz="2800" b="1" dirty="0"/>
              <a:t>in the footsteps of the flock”</a:t>
            </a:r>
            <a:r>
              <a:rPr lang="en-US" sz="2800" dirty="0"/>
              <a:t> Song 1:8</a:t>
            </a:r>
          </a:p>
          <a:p>
            <a:endParaRPr lang="en-US" sz="2800" dirty="0"/>
          </a:p>
        </p:txBody>
      </p:sp>
      <p:pic>
        <p:nvPicPr>
          <p:cNvPr id="4" name="Picture 3"/>
          <p:cNvPicPr>
            <a:picLocks noChangeAspect="1"/>
          </p:cNvPicPr>
          <p:nvPr/>
        </p:nvPicPr>
        <p:blipFill>
          <a:blip r:embed="rId2"/>
          <a:stretch>
            <a:fillRect/>
          </a:stretch>
        </p:blipFill>
        <p:spPr>
          <a:xfrm>
            <a:off x="8025901" y="283101"/>
            <a:ext cx="3242699" cy="6254874"/>
          </a:xfrm>
          <a:prstGeom prst="rect">
            <a:avLst/>
          </a:prstGeom>
        </p:spPr>
      </p:pic>
    </p:spTree>
    <p:extLst>
      <p:ext uri="{BB962C8B-B14F-4D97-AF65-F5344CB8AC3E}">
        <p14:creationId xmlns:p14="http://schemas.microsoft.com/office/powerpoint/2010/main" val="2272487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47" y="482989"/>
            <a:ext cx="10972800" cy="866772"/>
          </a:xfrm>
        </p:spPr>
        <p:txBody>
          <a:bodyPr/>
          <a:lstStyle/>
          <a:p>
            <a:pPr algn="l"/>
            <a:r>
              <a:rPr lang="en-US" b="1" dirty="0" smtClean="0"/>
              <a:t>Holy Tradition</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smtClean="0"/>
              <a:t>Holy scripture</a:t>
            </a:r>
          </a:p>
          <a:p>
            <a:pPr marL="514350" indent="-514350">
              <a:buFont typeface="+mj-lt"/>
              <a:buAutoNum type="arabicPeriod"/>
            </a:pPr>
            <a:r>
              <a:rPr lang="en-US" sz="3600" dirty="0" smtClean="0"/>
              <a:t>Liturgies</a:t>
            </a:r>
          </a:p>
          <a:p>
            <a:pPr marL="514350" indent="-514350">
              <a:buFont typeface="+mj-lt"/>
              <a:buAutoNum type="arabicPeriod"/>
            </a:pPr>
            <a:r>
              <a:rPr lang="en-US" sz="3600" dirty="0" smtClean="0"/>
              <a:t>Canons</a:t>
            </a:r>
          </a:p>
          <a:p>
            <a:pPr marL="514350" indent="-514350">
              <a:buFont typeface="+mj-lt"/>
              <a:buAutoNum type="arabicPeriod"/>
            </a:pPr>
            <a:r>
              <a:rPr lang="en-US" sz="3600" dirty="0" smtClean="0"/>
              <a:t>Creeds</a:t>
            </a:r>
          </a:p>
          <a:p>
            <a:pPr marL="514350" indent="-514350">
              <a:buFont typeface="+mj-lt"/>
              <a:buAutoNum type="arabicPeriod"/>
            </a:pPr>
            <a:r>
              <a:rPr lang="en-US" sz="3600" dirty="0" smtClean="0"/>
              <a:t>Church Fathers</a:t>
            </a:r>
          </a:p>
          <a:p>
            <a:pPr marL="514350" indent="-514350">
              <a:buFont typeface="+mj-lt"/>
              <a:buAutoNum type="arabicPeriod"/>
            </a:pPr>
            <a:r>
              <a:rPr lang="en-US" sz="3600" dirty="0" smtClean="0"/>
              <a:t>Icons</a:t>
            </a:r>
            <a:endParaRPr lang="en-US" sz="3600" dirty="0"/>
          </a:p>
        </p:txBody>
      </p:sp>
      <p:pic>
        <p:nvPicPr>
          <p:cNvPr id="4" name="Picture 3"/>
          <p:cNvPicPr>
            <a:picLocks noChangeAspect="1"/>
          </p:cNvPicPr>
          <p:nvPr/>
        </p:nvPicPr>
        <p:blipFill>
          <a:blip r:embed="rId2"/>
          <a:stretch>
            <a:fillRect/>
          </a:stretch>
        </p:blipFill>
        <p:spPr>
          <a:xfrm>
            <a:off x="4772775" y="2614009"/>
            <a:ext cx="6840338" cy="2793138"/>
          </a:xfrm>
          <a:prstGeom prst="rect">
            <a:avLst/>
          </a:prstGeom>
        </p:spPr>
      </p:pic>
    </p:spTree>
    <p:extLst>
      <p:ext uri="{BB962C8B-B14F-4D97-AF65-F5344CB8AC3E}">
        <p14:creationId xmlns:p14="http://schemas.microsoft.com/office/powerpoint/2010/main" val="18891749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789</TotalTime>
  <Words>991</Words>
  <Application>Microsoft Office PowerPoint</Application>
  <PresentationFormat>Widescreen</PresentationFormat>
  <Paragraphs>71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Century Gothic</vt:lpstr>
      <vt:lpstr>Courier New</vt:lpstr>
      <vt:lpstr>Palatino Linotype</vt:lpstr>
      <vt:lpstr>Executive</vt:lpstr>
      <vt:lpstr>Preserving the Faith</vt:lpstr>
      <vt:lpstr>Until the last breath…</vt:lpstr>
      <vt:lpstr>PowerPoint Presentation</vt:lpstr>
      <vt:lpstr>PowerPoint Presentation</vt:lpstr>
      <vt:lpstr>Christian Martyrdom</vt:lpstr>
      <vt:lpstr>PowerPoint Presentation</vt:lpstr>
      <vt:lpstr>Keeping the Faith</vt:lpstr>
      <vt:lpstr>PowerPoint Presentation</vt:lpstr>
      <vt:lpstr>Holy Tradition</vt:lpstr>
      <vt:lpstr>The Measuring Stick</vt:lpstr>
      <vt:lpstr>The Way</vt:lpstr>
      <vt:lpstr>United with the Savior</vt:lpstr>
      <vt:lpstr>United with the Savior</vt:lpstr>
      <vt:lpstr>PowerPoint Presentation</vt:lpstr>
      <vt:lpstr>How can I know something is true?</vt:lpstr>
      <vt:lpstr>The Truth</vt:lpstr>
      <vt:lpstr>The Truth</vt:lpstr>
      <vt:lpstr>The Truth</vt:lpstr>
      <vt:lpstr>The Life</vt:lpstr>
      <vt:lpstr>The Life</vt:lpstr>
      <vt:lpstr>The Life</vt:lpstr>
      <vt:lpstr>Orthodox Life</vt:lpstr>
      <vt:lpstr>The Link</vt:lpstr>
      <vt:lpstr>How can I understand the Faith?</vt:lpstr>
      <vt:lpstr>How can I understand the Faith?</vt:lpstr>
      <vt:lpstr>How can I preserve the Faith?</vt:lpstr>
      <vt:lpstr>How can I preserve the Faith?</vt:lpstr>
      <vt:lpstr>Struggle</vt:lpstr>
      <vt:lpstr>A Grain of Wheat…</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Bishara, George - RD, Washington, DC</dc:creator>
  <cp:lastModifiedBy>Bishara, George - RD, Washington, DC</cp:lastModifiedBy>
  <cp:revision>44</cp:revision>
  <dcterms:created xsi:type="dcterms:W3CDTF">2017-05-27T13:44:28Z</dcterms:created>
  <dcterms:modified xsi:type="dcterms:W3CDTF">2017-05-28T11:59:26Z</dcterms:modified>
</cp:coreProperties>
</file>