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86" r:id="rId3"/>
    <p:sldId id="287" r:id="rId4"/>
    <p:sldId id="284" r:id="rId5"/>
    <p:sldId id="288" r:id="rId6"/>
    <p:sldId id="289" r:id="rId7"/>
    <p:sldId id="280" r:id="rId8"/>
    <p:sldId id="281" r:id="rId9"/>
    <p:sldId id="290" r:id="rId10"/>
    <p:sldId id="282"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3"/>
  </p:normalViewPr>
  <p:slideViewPr>
    <p:cSldViewPr snapToGrid="0" snapToObjects="1">
      <p:cViewPr varScale="1">
        <p:scale>
          <a:sx n="90" d="100"/>
          <a:sy n="90" d="100"/>
        </p:scale>
        <p:origin x="53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925DA-BE3B-6248-B420-E1A158969DA0}" type="datetimeFigureOut">
              <a:rPr lang="en-US" smtClean="0"/>
              <a:t>6/10/17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39A74-8347-984B-AB2F-85C6EE1E46C0}" type="slidenum">
              <a:rPr lang="en-US" smtClean="0"/>
              <a:t>‹#›</a:t>
            </a:fld>
            <a:endParaRPr lang="en-US"/>
          </a:p>
        </p:txBody>
      </p:sp>
    </p:spTree>
    <p:extLst>
      <p:ext uri="{BB962C8B-B14F-4D97-AF65-F5344CB8AC3E}">
        <p14:creationId xmlns:p14="http://schemas.microsoft.com/office/powerpoint/2010/main" val="136874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F150D65-C64D-44FB-9152-4CC2DE0C9198}" type="datetime1">
              <a:rPr lang="en-US" smtClean="0"/>
              <a:pPr/>
              <a:t>6/10/17</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65D789A-1220-4441-8676-44A034051BFD}" type="datetime1">
              <a:rPr lang="en-US" smtClean="0"/>
              <a:pPr/>
              <a:t>6/10/17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F98A266-E364-4B5E-98DD-432668182E1E}" type="datetime1">
              <a:rPr lang="en-US" smtClean="0"/>
              <a:pPr/>
              <a:t>6/10/17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GB"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1E52B4A-BA08-4841-AB08-A0D822ABC34D}" type="datetime1">
              <a:rPr lang="en-US" smtClean="0"/>
              <a:pPr/>
              <a:t>6/10/17</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GB"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5D48070-6A81-47D0-9810-1540B9FEFF61}"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2635EB0-D091-417E-ACD5-D65E1C7D8524}" type="datetime1">
              <a:rPr lang="en-US" smtClean="0"/>
              <a:pPr/>
              <a:t>6/10/17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7FCA09F9-C7D6-4C52-A7E8-5101239A0BA2}" type="datetime1">
              <a:rPr lang="en-US" smtClean="0"/>
              <a:pPr/>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0FFE64A4-35FB-42B6-9183-2C0CE0E36649}" type="datetime1">
              <a:rPr lang="en-US" smtClean="0"/>
              <a:pPr/>
              <a:t>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GB"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75D48070-6A81-47D0-9810-1540B9FEFF61}" type="datetime1">
              <a:rPr lang="en-US" smtClean="0"/>
              <a:pPr/>
              <a:t>6/10/17</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GB"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GB"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75D48070-6A81-47D0-9810-1540B9FEFF61}" type="datetime1">
              <a:rPr lang="en-US" smtClean="0"/>
              <a:pPr/>
              <a:t>6/10/17</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GB" smtClean="0"/>
              <a:t>Drag picture to placeholder or click icon to add</a:t>
            </a:r>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2A2683B9-6ECA-47FA-93CF-B124A0FAC208}" type="datetime1">
              <a:rPr lang="en-US" smtClean="0"/>
              <a:pPr/>
              <a:t>6/10/17</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FEBEB0A-9E3D-4B14-9782-E2AE3DA60D96}" type="slidenum">
              <a:rPr lang="en-US" smtClean="0"/>
              <a:pPr/>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GB" smtClean="0"/>
              <a:t>Drag picture to placeholder or click icon to add</a:t>
            </a:r>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305FF66B-9476-4BB3-85E9-E01854F07F90}"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56B23FBD-8F7D-4F85-8085-67BFDB05CB71}" type="datetime1">
              <a:rPr lang="en-US" smtClean="0"/>
              <a:pPr/>
              <a:t>6/10/17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75D48070-6A81-47D0-9810-1540B9FEFF61}" type="datetime1">
              <a:rPr lang="en-US" smtClean="0"/>
              <a:pPr/>
              <a:t>6/10/17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75D48070-6A81-47D0-9810-1540B9FEFF61}" type="datetime1">
              <a:rPr lang="en-US" smtClean="0"/>
              <a:pPr/>
              <a:t>6/10/17</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FEBEB0A-9E3D-4B14-9782-E2AE3DA60D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sldNum="0" hdr="0" ft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f"/><Relationship Id="rId3"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888" y="4241282"/>
            <a:ext cx="5942330" cy="1048684"/>
          </a:xfrm>
        </p:spPr>
        <p:txBody>
          <a:bodyPr>
            <a:normAutofit/>
          </a:bodyPr>
          <a:lstStyle/>
          <a:p>
            <a:pPr algn="ctr"/>
            <a:r>
              <a:rPr lang="en-US" b="1" smtClean="0">
                <a:latin typeface="Times"/>
                <a:cs typeface="Times"/>
              </a:rPr>
              <a:t>The Midnight Friend</a:t>
            </a:r>
            <a:endParaRPr lang="en-US" b="1" dirty="0">
              <a:latin typeface="Times"/>
              <a:cs typeface="Times"/>
            </a:endParaRPr>
          </a:p>
        </p:txBody>
      </p:sp>
      <p:sp>
        <p:nvSpPr>
          <p:cNvPr id="3" name="Subtitle 2"/>
          <p:cNvSpPr>
            <a:spLocks noGrp="1"/>
          </p:cNvSpPr>
          <p:nvPr>
            <p:ph type="subTitle" idx="1"/>
          </p:nvPr>
        </p:nvSpPr>
        <p:spPr>
          <a:xfrm>
            <a:off x="3077996" y="5257800"/>
            <a:ext cx="5458968" cy="621792"/>
          </a:xfrm>
        </p:spPr>
        <p:txBody>
          <a:bodyPr/>
          <a:lstStyle/>
          <a:p>
            <a:r>
              <a:rPr lang="en-US" b="1" dirty="0" smtClean="0">
                <a:latin typeface="Times New Roman" charset="0"/>
                <a:ea typeface="Times New Roman" charset="0"/>
                <a:cs typeface="Times New Roman" charset="0"/>
              </a:rPr>
              <a:t>1st </a:t>
            </a:r>
            <a:r>
              <a:rPr lang="en-US" b="1" dirty="0" smtClean="0">
                <a:latin typeface="Times New Roman" charset="0"/>
                <a:ea typeface="Times New Roman" charset="0"/>
                <a:cs typeface="Times New Roman" charset="0"/>
              </a:rPr>
              <a:t>Sunday of </a:t>
            </a:r>
            <a:r>
              <a:rPr lang="en-US" b="1" dirty="0" err="1" smtClean="0">
                <a:latin typeface="Times New Roman" charset="0"/>
                <a:ea typeface="Times New Roman" charset="0"/>
                <a:cs typeface="Times New Roman" charset="0"/>
              </a:rPr>
              <a:t>Baonah</a:t>
            </a:r>
            <a:r>
              <a:rPr lang="en-US" b="1" dirty="0" smtClean="0">
                <a:latin typeface="Times New Roman" charset="0"/>
                <a:ea typeface="Times New Roman" charset="0"/>
                <a:cs typeface="Times New Roman" charset="0"/>
              </a:rPr>
              <a:t> </a:t>
            </a:r>
            <a:r>
              <a:rPr lang="en-US" b="1" dirty="0" smtClean="0">
                <a:latin typeface="Times New Roman" charset="0"/>
                <a:ea typeface="Times New Roman" charset="0"/>
                <a:cs typeface="Times New Roman" charset="0"/>
              </a:rPr>
              <a:t>2017</a:t>
            </a:r>
            <a:endParaRPr lang="en-US" b="1" dirty="0">
              <a:latin typeface="Times New Roman" charset="0"/>
              <a:ea typeface="Times New Roman" charset="0"/>
              <a:cs typeface="Times New Roman" charset="0"/>
            </a:endParaRPr>
          </a:p>
        </p:txBody>
      </p:sp>
      <p:pic>
        <p:nvPicPr>
          <p:cNvPr id="4" name="Picture 3"/>
          <p:cNvPicPr>
            <a:picLocks noChangeAspect="1"/>
          </p:cNvPicPr>
          <p:nvPr/>
        </p:nvPicPr>
        <p:blipFill>
          <a:blip r:embed="rId2"/>
          <a:stretch>
            <a:fillRect/>
          </a:stretch>
        </p:blipFill>
        <p:spPr>
          <a:xfrm>
            <a:off x="5003904" y="300038"/>
            <a:ext cx="2965848" cy="3870859"/>
          </a:xfrm>
          <a:prstGeom prst="rect">
            <a:avLst/>
          </a:prstGeom>
        </p:spPr>
      </p:pic>
      <p:pic>
        <p:nvPicPr>
          <p:cNvPr id="6" name="Picture 5"/>
          <p:cNvPicPr>
            <a:picLocks noChangeAspect="1"/>
          </p:cNvPicPr>
          <p:nvPr/>
        </p:nvPicPr>
        <p:blipFill>
          <a:blip r:embed="rId3"/>
          <a:stretch>
            <a:fillRect/>
          </a:stretch>
        </p:blipFill>
        <p:spPr>
          <a:xfrm>
            <a:off x="527297" y="1857375"/>
            <a:ext cx="3305031" cy="2313522"/>
          </a:xfrm>
          <a:prstGeom prst="rect">
            <a:avLst/>
          </a:prstGeom>
        </p:spPr>
      </p:pic>
    </p:spTree>
    <p:extLst>
      <p:ext uri="{BB962C8B-B14F-4D97-AF65-F5344CB8AC3E}">
        <p14:creationId xmlns:p14="http://schemas.microsoft.com/office/powerpoint/2010/main" val="373709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6" y="342900"/>
            <a:ext cx="6508377" cy="1143000"/>
          </a:xfrm>
        </p:spPr>
        <p:txBody>
          <a:bodyPr/>
          <a:lstStyle/>
          <a:p>
            <a:pPr algn="ctr"/>
            <a:r>
              <a:rPr lang="en-US" sz="5400" b="1" u="sng" dirty="0" smtClean="0">
                <a:latin typeface="Times New Roman" charset="0"/>
                <a:ea typeface="Times New Roman" charset="0"/>
                <a:cs typeface="Times New Roman" charset="0"/>
              </a:rPr>
              <a:t>Acts </a:t>
            </a:r>
            <a:endParaRPr lang="en-US" sz="5400"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199" y="1814513"/>
            <a:ext cx="8329614" cy="4743449"/>
          </a:xfrm>
        </p:spPr>
        <p:txBody>
          <a:bodyPr>
            <a:normAutofit fontScale="92500" lnSpcReduction="10000"/>
          </a:bodyPr>
          <a:lstStyle/>
          <a:p>
            <a:pPr algn="ctr"/>
            <a:r>
              <a:rPr lang="en-US" sz="2800" b="1" baseline="30000" dirty="0">
                <a:latin typeface="Times New Roman" charset="0"/>
                <a:ea typeface="Times New Roman" charset="0"/>
                <a:cs typeface="Times New Roman" charset="0"/>
              </a:rPr>
              <a:t>2 </a:t>
            </a:r>
            <a:r>
              <a:rPr lang="en-US" sz="2800" dirty="0">
                <a:latin typeface="Times New Roman" charset="0"/>
                <a:ea typeface="Times New Roman" charset="0"/>
                <a:cs typeface="Times New Roman" charset="0"/>
              </a:rPr>
              <a:t>As they ministered to the Lord and fasted, </a:t>
            </a:r>
            <a:r>
              <a:rPr lang="en-US" sz="2800" b="1" u="sng" dirty="0">
                <a:solidFill>
                  <a:srgbClr val="FF0000"/>
                </a:solidFill>
                <a:latin typeface="Times New Roman" charset="0"/>
                <a:ea typeface="Times New Roman" charset="0"/>
                <a:cs typeface="Times New Roman" charset="0"/>
              </a:rPr>
              <a:t>the Holy Spirit said,</a:t>
            </a:r>
            <a:r>
              <a:rPr lang="en-US" sz="2800" u="sng"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“Now separate to Me Barnabas and Saul for the work to which I have called them.” </a:t>
            </a:r>
            <a:r>
              <a:rPr lang="en-US" sz="2800" b="1" baseline="30000" dirty="0">
                <a:latin typeface="Times New Roman" charset="0"/>
                <a:ea typeface="Times New Roman" charset="0"/>
                <a:cs typeface="Times New Roman" charset="0"/>
              </a:rPr>
              <a:t>3 </a:t>
            </a:r>
            <a:r>
              <a:rPr lang="en-US" sz="2800" dirty="0">
                <a:latin typeface="Times New Roman" charset="0"/>
                <a:ea typeface="Times New Roman" charset="0"/>
                <a:cs typeface="Times New Roman" charset="0"/>
              </a:rPr>
              <a:t>Then, having fasted and prayed, and laid hands on them, they sent </a:t>
            </a:r>
            <a:r>
              <a:rPr lang="en-US" sz="2800" i="1" dirty="0">
                <a:latin typeface="Times New Roman" charset="0"/>
                <a:ea typeface="Times New Roman" charset="0"/>
                <a:cs typeface="Times New Roman" charset="0"/>
              </a:rPr>
              <a:t>them</a:t>
            </a:r>
            <a:r>
              <a:rPr lang="en-US" sz="2800" dirty="0">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away……</a:t>
            </a:r>
            <a:r>
              <a:rPr lang="en-US" sz="2800" b="1" baseline="30000" dirty="0" smtClean="0">
                <a:latin typeface="Times New Roman" charset="0"/>
                <a:ea typeface="Times New Roman" charset="0"/>
                <a:cs typeface="Times New Roman" charset="0"/>
              </a:rPr>
              <a:t>9</a:t>
            </a:r>
            <a:r>
              <a:rPr lang="en-US" sz="2800" b="1" baseline="30000"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Then Saul, who also </a:t>
            </a:r>
            <a:r>
              <a:rPr lang="en-US" sz="2800" i="1" dirty="0">
                <a:latin typeface="Times New Roman" charset="0"/>
                <a:ea typeface="Times New Roman" charset="0"/>
                <a:cs typeface="Times New Roman" charset="0"/>
              </a:rPr>
              <a:t>is called</a:t>
            </a:r>
            <a:r>
              <a:rPr lang="en-US" sz="2800" dirty="0">
                <a:latin typeface="Times New Roman" charset="0"/>
                <a:ea typeface="Times New Roman" charset="0"/>
                <a:cs typeface="Times New Roman" charset="0"/>
              </a:rPr>
              <a:t> Paul, </a:t>
            </a:r>
            <a:r>
              <a:rPr lang="en-US" sz="2800" b="1" u="sng" dirty="0">
                <a:solidFill>
                  <a:srgbClr val="FF0000"/>
                </a:solidFill>
                <a:latin typeface="Times New Roman" charset="0"/>
                <a:ea typeface="Times New Roman" charset="0"/>
                <a:cs typeface="Times New Roman" charset="0"/>
              </a:rPr>
              <a:t>filled with the Holy Spirit, </a:t>
            </a:r>
            <a:r>
              <a:rPr lang="en-US" sz="2800" dirty="0">
                <a:latin typeface="Times New Roman" charset="0"/>
                <a:ea typeface="Times New Roman" charset="0"/>
                <a:cs typeface="Times New Roman" charset="0"/>
              </a:rPr>
              <a:t>looked intently at him </a:t>
            </a:r>
            <a:r>
              <a:rPr lang="en-US" sz="2800" b="1" baseline="30000" dirty="0">
                <a:latin typeface="Times New Roman" charset="0"/>
                <a:ea typeface="Times New Roman" charset="0"/>
                <a:cs typeface="Times New Roman" charset="0"/>
              </a:rPr>
              <a:t>10 </a:t>
            </a:r>
            <a:r>
              <a:rPr lang="en-US" sz="2800" dirty="0">
                <a:latin typeface="Times New Roman" charset="0"/>
                <a:ea typeface="Times New Roman" charset="0"/>
                <a:cs typeface="Times New Roman" charset="0"/>
              </a:rPr>
              <a:t>and said, </a:t>
            </a:r>
            <a:r>
              <a:rPr lang="en-US" sz="2800" dirty="0" smtClean="0">
                <a:latin typeface="Times New Roman" charset="0"/>
                <a:ea typeface="Times New Roman" charset="0"/>
                <a:cs typeface="Times New Roman" charset="0"/>
              </a:rPr>
              <a:t>…and </a:t>
            </a:r>
            <a:r>
              <a:rPr lang="en-US" sz="2800" dirty="0">
                <a:latin typeface="Times New Roman" charset="0"/>
                <a:ea typeface="Times New Roman" charset="0"/>
                <a:cs typeface="Times New Roman" charset="0"/>
              </a:rPr>
              <a:t>you shall be blind, not seeing the sun for a time</a:t>
            </a:r>
            <a:r>
              <a:rPr lang="en-US" sz="2800" dirty="0" smtClean="0">
                <a:latin typeface="Times New Roman" charset="0"/>
                <a:ea typeface="Times New Roman" charset="0"/>
                <a:cs typeface="Times New Roman" charset="0"/>
              </a:rPr>
              <a:t>.”….</a:t>
            </a:r>
            <a:r>
              <a:rPr lang="en-US" sz="2800" b="1" dirty="0" smtClean="0">
                <a:solidFill>
                  <a:srgbClr val="FF0000"/>
                </a:solidFill>
                <a:latin typeface="Times New Roman" charset="0"/>
                <a:ea typeface="Times New Roman" charset="0"/>
                <a:cs typeface="Times New Roman" charset="0"/>
              </a:rPr>
              <a:t>And </a:t>
            </a:r>
            <a:r>
              <a:rPr lang="en-US" sz="2800" b="1" dirty="0">
                <a:solidFill>
                  <a:srgbClr val="FF0000"/>
                </a:solidFill>
                <a:latin typeface="Times New Roman" charset="0"/>
                <a:ea typeface="Times New Roman" charset="0"/>
                <a:cs typeface="Times New Roman" charset="0"/>
              </a:rPr>
              <a:t>immediately a dark mist fell on him, and he went around seeking someone to lead him by the hand. </a:t>
            </a:r>
            <a:r>
              <a:rPr lang="en-US" sz="2800" b="1" baseline="30000" dirty="0">
                <a:solidFill>
                  <a:srgbClr val="FF0000"/>
                </a:solidFill>
                <a:latin typeface="Times New Roman" charset="0"/>
                <a:ea typeface="Times New Roman" charset="0"/>
                <a:cs typeface="Times New Roman" charset="0"/>
              </a:rPr>
              <a:t>12 </a:t>
            </a:r>
            <a:r>
              <a:rPr lang="en-US" sz="2800" b="1" dirty="0">
                <a:solidFill>
                  <a:srgbClr val="FF0000"/>
                </a:solidFill>
                <a:latin typeface="Times New Roman" charset="0"/>
                <a:ea typeface="Times New Roman" charset="0"/>
                <a:cs typeface="Times New Roman" charset="0"/>
              </a:rPr>
              <a:t>Then the proconsul believed, </a:t>
            </a:r>
            <a:r>
              <a:rPr lang="en-US" sz="2800" dirty="0">
                <a:latin typeface="Times New Roman" charset="0"/>
                <a:ea typeface="Times New Roman" charset="0"/>
                <a:cs typeface="Times New Roman" charset="0"/>
              </a:rPr>
              <a:t>when he saw what had been done, being astonished at the teaching of the Lord</a:t>
            </a:r>
            <a:r>
              <a:rPr lang="en-US" sz="2800" dirty="0" smtClean="0">
                <a:latin typeface="Times New Roman" charset="0"/>
                <a:ea typeface="Times New Roman" charset="0"/>
                <a:cs typeface="Times New Roman" charset="0"/>
              </a:rPr>
              <a:t>. Acts 13:2,3,9,10,12</a:t>
            </a:r>
            <a:endParaRPr lang="en-US" sz="2800" dirty="0">
              <a:latin typeface="Times New Roman" charset="0"/>
              <a:ea typeface="Times New Roman" charset="0"/>
              <a:cs typeface="Times New Roman" charset="0"/>
            </a:endParaRPr>
          </a:p>
          <a:p>
            <a:endParaRPr lang="en-US" dirty="0"/>
          </a:p>
        </p:txBody>
      </p:sp>
    </p:spTree>
    <p:extLst>
      <p:ext uri="{BB962C8B-B14F-4D97-AF65-F5344CB8AC3E}">
        <p14:creationId xmlns:p14="http://schemas.microsoft.com/office/powerpoint/2010/main" val="966099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latin typeface="Times"/>
                <a:cs typeface="Times"/>
              </a:rPr>
              <a:t>Origen</a:t>
            </a:r>
            <a:endParaRPr lang="en-US" sz="5400" b="1" u="sng" dirty="0">
              <a:latin typeface="Times"/>
              <a:cs typeface="Times"/>
            </a:endParaRPr>
          </a:p>
        </p:txBody>
      </p:sp>
      <p:sp>
        <p:nvSpPr>
          <p:cNvPr id="3" name="Content Placeholder 2"/>
          <p:cNvSpPr>
            <a:spLocks noGrp="1"/>
          </p:cNvSpPr>
          <p:nvPr>
            <p:ph idx="1"/>
          </p:nvPr>
        </p:nvSpPr>
        <p:spPr>
          <a:xfrm>
            <a:off x="457199" y="2209800"/>
            <a:ext cx="7376690" cy="4246588"/>
          </a:xfrm>
        </p:spPr>
        <p:txBody>
          <a:bodyPr>
            <a:normAutofit/>
          </a:bodyPr>
          <a:lstStyle/>
          <a:p>
            <a:pPr algn="ctr"/>
            <a:r>
              <a:rPr lang="en-US" sz="3600" dirty="0">
                <a:latin typeface="Times"/>
                <a:cs typeface="Times"/>
              </a:rPr>
              <a:t>As now by participation in the Son of God </a:t>
            </a:r>
            <a:r>
              <a:rPr lang="en-US" sz="3600" b="1" dirty="0">
                <a:solidFill>
                  <a:srgbClr val="FF2929"/>
                </a:solidFill>
                <a:latin typeface="Times"/>
                <a:cs typeface="Times"/>
              </a:rPr>
              <a:t>one is adopted as a son</a:t>
            </a:r>
            <a:r>
              <a:rPr lang="en-US" sz="3600" dirty="0">
                <a:latin typeface="Times"/>
                <a:cs typeface="Times"/>
              </a:rPr>
              <a:t>, and by participating in that wisdom which is </a:t>
            </a:r>
            <a:r>
              <a:rPr lang="en-US" sz="3600" b="1" dirty="0">
                <a:solidFill>
                  <a:srgbClr val="FF2929"/>
                </a:solidFill>
                <a:latin typeface="Times"/>
                <a:cs typeface="Times"/>
              </a:rPr>
              <a:t>in God is rendered wise</a:t>
            </a:r>
            <a:r>
              <a:rPr lang="en-US" sz="3600" dirty="0">
                <a:latin typeface="Times"/>
                <a:cs typeface="Times"/>
              </a:rPr>
              <a:t>, so also by participation in the Holy Spirit is </a:t>
            </a:r>
            <a:r>
              <a:rPr lang="en-US" sz="3600" b="1" u="sng" dirty="0">
                <a:solidFill>
                  <a:srgbClr val="FF2929"/>
                </a:solidFill>
                <a:latin typeface="Times"/>
                <a:cs typeface="Times"/>
              </a:rPr>
              <a:t>a man rendered holy and spiritual</a:t>
            </a:r>
            <a:r>
              <a:rPr lang="en-US" sz="3600" b="1" u="sng" dirty="0" smtClean="0">
                <a:solidFill>
                  <a:srgbClr val="FF2929"/>
                </a:solidFill>
                <a:latin typeface="Times"/>
                <a:cs typeface="Times"/>
              </a:rPr>
              <a:t>. </a:t>
            </a:r>
          </a:p>
          <a:p>
            <a:pPr marL="0" indent="0" algn="ctr">
              <a:buNone/>
            </a:pPr>
            <a:r>
              <a:rPr lang="en-US" dirty="0">
                <a:latin typeface="Times"/>
                <a:cs typeface="Times"/>
              </a:rPr>
              <a:t>Origen De </a:t>
            </a:r>
            <a:r>
              <a:rPr lang="en-US" dirty="0" err="1">
                <a:latin typeface="Times"/>
                <a:cs typeface="Times"/>
              </a:rPr>
              <a:t>Principiis</a:t>
            </a:r>
            <a:r>
              <a:rPr lang="en-US" dirty="0">
                <a:latin typeface="Times"/>
                <a:cs typeface="Times"/>
              </a:rPr>
              <a:t>. Book IV Chapter I.32</a:t>
            </a:r>
            <a:endParaRPr lang="en-US" dirty="0" smtClean="0">
              <a:latin typeface="Times"/>
              <a:cs typeface="Times"/>
            </a:endParaRPr>
          </a:p>
        </p:txBody>
      </p:sp>
    </p:spTree>
    <p:extLst>
      <p:ext uri="{BB962C8B-B14F-4D97-AF65-F5344CB8AC3E}">
        <p14:creationId xmlns:p14="http://schemas.microsoft.com/office/powerpoint/2010/main" val="1731252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28625"/>
            <a:ext cx="6508377" cy="1143000"/>
          </a:xfrm>
        </p:spPr>
        <p:txBody>
          <a:bodyPr/>
          <a:lstStyle/>
          <a:p>
            <a:pPr algn="ctr"/>
            <a:r>
              <a:rPr lang="en-US" sz="4000" b="1" u="sng" dirty="0" smtClean="0">
                <a:latin typeface="Times"/>
                <a:cs typeface="Times"/>
              </a:rPr>
              <a:t>Applications </a:t>
            </a:r>
            <a:endParaRPr lang="en-US" sz="4000" b="1" u="sng" dirty="0">
              <a:latin typeface="Times"/>
              <a:cs typeface="Times"/>
            </a:endParaRPr>
          </a:p>
        </p:txBody>
      </p:sp>
      <p:sp>
        <p:nvSpPr>
          <p:cNvPr id="3" name="Content Placeholder 2"/>
          <p:cNvSpPr>
            <a:spLocks noGrp="1"/>
          </p:cNvSpPr>
          <p:nvPr>
            <p:ph idx="1"/>
          </p:nvPr>
        </p:nvSpPr>
        <p:spPr>
          <a:xfrm>
            <a:off x="457199" y="2209800"/>
            <a:ext cx="7193083" cy="4338385"/>
          </a:xfrm>
        </p:spPr>
        <p:txBody>
          <a:bodyPr>
            <a:normAutofit lnSpcReduction="10000"/>
          </a:bodyPr>
          <a:lstStyle/>
          <a:p>
            <a:pPr marL="457200" indent="-457200">
              <a:buFont typeface="+mj-lt"/>
              <a:buAutoNum type="alphaLcParenR"/>
            </a:pPr>
            <a:r>
              <a:rPr lang="en-US" sz="3200" b="1" dirty="0" smtClean="0">
                <a:solidFill>
                  <a:schemeClr val="tx1"/>
                </a:solidFill>
                <a:latin typeface="Times"/>
                <a:cs typeface="Times"/>
              </a:rPr>
              <a:t>Use every chance to be your midnight</a:t>
            </a:r>
            <a:endParaRPr lang="en-US" sz="3200" b="1" u="sng" dirty="0" smtClean="0">
              <a:solidFill>
                <a:schemeClr val="tx1"/>
              </a:solidFill>
              <a:latin typeface="Times"/>
              <a:cs typeface="Times"/>
            </a:endParaRPr>
          </a:p>
          <a:p>
            <a:pPr marL="457200" indent="-457200">
              <a:buFont typeface="+mj-lt"/>
              <a:buAutoNum type="alphaLcParenR"/>
            </a:pPr>
            <a:r>
              <a:rPr lang="en-US" sz="3200" b="1" dirty="0" smtClean="0">
                <a:solidFill>
                  <a:schemeClr val="tx1"/>
                </a:solidFill>
                <a:latin typeface="Times"/>
                <a:cs typeface="Times"/>
              </a:rPr>
              <a:t>Seek the gift of the Father</a:t>
            </a:r>
            <a:endParaRPr lang="en-US" sz="3200" b="1" dirty="0" smtClean="0">
              <a:solidFill>
                <a:schemeClr val="tx1"/>
              </a:solidFill>
              <a:latin typeface="Times"/>
              <a:cs typeface="Times"/>
            </a:endParaRPr>
          </a:p>
          <a:p>
            <a:pPr marL="457200" indent="-457200">
              <a:buFont typeface="+mj-lt"/>
              <a:buAutoNum type="alphaLcParenR"/>
            </a:pPr>
            <a:r>
              <a:rPr lang="en-US" sz="3200" b="1" dirty="0" smtClean="0">
                <a:solidFill>
                  <a:schemeClr val="tx1"/>
                </a:solidFill>
                <a:latin typeface="Times"/>
                <a:cs typeface="Times"/>
              </a:rPr>
              <a:t>Rely on the </a:t>
            </a:r>
            <a:r>
              <a:rPr lang="en-US" sz="3200" b="1" dirty="0" smtClean="0">
                <a:solidFill>
                  <a:schemeClr val="tx1"/>
                </a:solidFill>
                <a:latin typeface="Times"/>
                <a:cs typeface="Times"/>
              </a:rPr>
              <a:t>Holy Spirit in you </a:t>
            </a:r>
            <a:r>
              <a:rPr lang="en-US" sz="3200" b="1" dirty="0" smtClean="0">
                <a:solidFill>
                  <a:schemeClr val="tx1"/>
                </a:solidFill>
                <a:latin typeface="Times"/>
                <a:cs typeface="Times"/>
              </a:rPr>
              <a:t>Life</a:t>
            </a:r>
          </a:p>
          <a:p>
            <a:pPr marL="457200" indent="-457200">
              <a:buFont typeface="+mj-lt"/>
              <a:buAutoNum type="alphaLcParenR"/>
            </a:pPr>
            <a:r>
              <a:rPr lang="en-US" sz="3200" b="1" dirty="0" smtClean="0">
                <a:solidFill>
                  <a:schemeClr val="tx1"/>
                </a:solidFill>
                <a:latin typeface="Times"/>
                <a:cs typeface="Times"/>
              </a:rPr>
              <a:t>Enjoy the new life in Him through Him </a:t>
            </a:r>
          </a:p>
          <a:p>
            <a:pPr marL="457200" indent="-457200">
              <a:buFont typeface="+mj-lt"/>
              <a:buAutoNum type="alphaLcParenR"/>
            </a:pPr>
            <a:r>
              <a:rPr lang="en-US" sz="3200" b="1" dirty="0" smtClean="0">
                <a:solidFill>
                  <a:schemeClr val="tx1"/>
                </a:solidFill>
                <a:latin typeface="Times"/>
                <a:cs typeface="Times"/>
              </a:rPr>
              <a:t>Believe in the mystical act and persevere </a:t>
            </a:r>
          </a:p>
          <a:p>
            <a:pPr marL="457200" indent="-457200">
              <a:buFont typeface="+mj-lt"/>
              <a:buAutoNum type="alphaLcParenR"/>
            </a:pPr>
            <a:endParaRPr lang="en-US" dirty="0"/>
          </a:p>
        </p:txBody>
      </p:sp>
    </p:spTree>
    <p:extLst>
      <p:ext uri="{BB962C8B-B14F-4D97-AF65-F5344CB8AC3E}">
        <p14:creationId xmlns:p14="http://schemas.microsoft.com/office/powerpoint/2010/main" val="352362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4" y="342900"/>
            <a:ext cx="6508377" cy="1143000"/>
          </a:xfrm>
        </p:spPr>
        <p:txBody>
          <a:bodyPr/>
          <a:lstStyle/>
          <a:p>
            <a:pPr algn="ctr">
              <a:defRPr/>
            </a:pPr>
            <a:r>
              <a:rPr lang="en-US" sz="4640" b="1" u="sng" dirty="0" smtClean="0">
                <a:solidFill>
                  <a:srgbClr val="FF0000"/>
                </a:solidFill>
                <a:latin typeface="Times New Roman" charset="0"/>
                <a:ea typeface="Times New Roman" charset="0"/>
                <a:cs typeface="Times New Roman" charset="0"/>
              </a:rPr>
              <a:t>The Holy Spirit </a:t>
            </a:r>
            <a:endParaRPr lang="en-US" sz="4640" b="1" u="sng" dirty="0">
              <a:solidFill>
                <a:srgbClr val="FF0000"/>
              </a:solidFill>
              <a:latin typeface="Times New Roman" charset="0"/>
              <a:ea typeface="Times New Roman" charset="0"/>
              <a:cs typeface="Times New Roman" charset="0"/>
            </a:endParaRPr>
          </a:p>
        </p:txBody>
      </p:sp>
      <p:sp>
        <p:nvSpPr>
          <p:cNvPr id="34818" name="Content Placeholder 2"/>
          <p:cNvSpPr>
            <a:spLocks noGrp="1"/>
          </p:cNvSpPr>
          <p:nvPr>
            <p:ph sz="quarter" idx="1"/>
          </p:nvPr>
        </p:nvSpPr>
        <p:spPr>
          <a:xfrm>
            <a:off x="572617" y="2011412"/>
            <a:ext cx="7467451" cy="4100959"/>
          </a:xfrm>
        </p:spPr>
        <p:txBody>
          <a:bodyPr>
            <a:noAutofit/>
          </a:bodyPr>
          <a:lstStyle/>
          <a:p>
            <a:pPr marL="0" indent="0" algn="ctr">
              <a:buNone/>
            </a:pPr>
            <a:r>
              <a:rPr lang="en-US" sz="4800" b="1" u="sng" dirty="0">
                <a:solidFill>
                  <a:srgbClr val="FF0000"/>
                </a:solidFill>
                <a:latin typeface="Times New Roman" charset="0"/>
                <a:ea typeface="Times New Roman" charset="0"/>
                <a:cs typeface="Times New Roman" charset="0"/>
              </a:rPr>
              <a:t>Now hope does not disappoint</a:t>
            </a:r>
            <a:r>
              <a:rPr lang="en-US" sz="4800" dirty="0">
                <a:latin typeface="Times New Roman" charset="0"/>
                <a:ea typeface="Times New Roman" charset="0"/>
                <a:cs typeface="Times New Roman" charset="0"/>
              </a:rPr>
              <a:t>, because the </a:t>
            </a:r>
            <a:r>
              <a:rPr lang="en-US" sz="4800" b="1" dirty="0">
                <a:solidFill>
                  <a:srgbClr val="FF0000"/>
                </a:solidFill>
                <a:latin typeface="Times New Roman" charset="0"/>
                <a:ea typeface="Times New Roman" charset="0"/>
                <a:cs typeface="Times New Roman" charset="0"/>
              </a:rPr>
              <a:t>love of God</a:t>
            </a:r>
            <a:r>
              <a:rPr lang="en-US" sz="4800" dirty="0">
                <a:latin typeface="Times New Roman" charset="0"/>
                <a:ea typeface="Times New Roman" charset="0"/>
                <a:cs typeface="Times New Roman" charset="0"/>
              </a:rPr>
              <a:t> has been poured out in our hearts by the </a:t>
            </a:r>
            <a:r>
              <a:rPr lang="en-US" sz="4800" b="1" u="sng" dirty="0">
                <a:solidFill>
                  <a:srgbClr val="FF0000"/>
                </a:solidFill>
                <a:latin typeface="Times New Roman" charset="0"/>
                <a:ea typeface="Times New Roman" charset="0"/>
                <a:cs typeface="Times New Roman" charset="0"/>
              </a:rPr>
              <a:t>Holy Spirit who was given to us</a:t>
            </a:r>
            <a:r>
              <a:rPr lang="en-US" sz="4800" dirty="0" smtClean="0">
                <a:latin typeface="Times New Roman" charset="0"/>
                <a:ea typeface="Times New Roman" charset="0"/>
                <a:cs typeface="Times New Roman" charset="0"/>
              </a:rPr>
              <a:t>. Rom 5:5</a:t>
            </a:r>
            <a:endParaRPr lang="en-US" altLang="x-none" sz="4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793523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12" y="138410"/>
            <a:ext cx="7467451" cy="1143000"/>
          </a:xfrm>
        </p:spPr>
        <p:txBody>
          <a:bodyPr/>
          <a:lstStyle/>
          <a:p>
            <a:pPr algn="ctr">
              <a:defRPr/>
            </a:pPr>
            <a:r>
              <a:rPr lang="en-US" b="1" u="sng" dirty="0" smtClean="0">
                <a:solidFill>
                  <a:srgbClr val="FF0000"/>
                </a:solidFill>
                <a:latin typeface="Times New Roman" charset="0"/>
                <a:ea typeface="Times New Roman" charset="0"/>
                <a:cs typeface="Times New Roman" charset="0"/>
              </a:rPr>
              <a:t>The Sunday Readings</a:t>
            </a:r>
            <a:endParaRPr lang="en-US" b="1" u="sng" dirty="0">
              <a:solidFill>
                <a:srgbClr val="FF0000"/>
              </a:solidFill>
              <a:latin typeface="Times New Roman" charset="0"/>
              <a:ea typeface="Times New Roman" charset="0"/>
              <a:cs typeface="Times New Roman" charset="0"/>
            </a:endParaRPr>
          </a:p>
        </p:txBody>
      </p:sp>
      <p:sp>
        <p:nvSpPr>
          <p:cNvPr id="3" name="Content Placeholder 2"/>
          <p:cNvSpPr>
            <a:spLocks noGrp="1"/>
          </p:cNvSpPr>
          <p:nvPr>
            <p:ph sz="quarter" idx="1"/>
          </p:nvPr>
        </p:nvSpPr>
        <p:spPr>
          <a:xfrm>
            <a:off x="471041" y="1404194"/>
            <a:ext cx="7467451" cy="4873377"/>
          </a:xfrm>
        </p:spPr>
        <p:txBody>
          <a:bodyPr>
            <a:normAutofit lnSpcReduction="10000"/>
          </a:bodyPr>
          <a:lstStyle/>
          <a:p>
            <a:pPr marL="361639" indent="-361639">
              <a:buFontTx/>
              <a:buAutoNum type="circleNumDbPlain"/>
            </a:pPr>
            <a:r>
              <a:rPr lang="en-US" altLang="x-none" sz="3600" b="1" dirty="0">
                <a:latin typeface="Times New Roman" charset="0"/>
                <a:ea typeface="Times New Roman" charset="0"/>
                <a:cs typeface="Times New Roman" charset="0"/>
              </a:rPr>
              <a:t>It is the day of the Lord </a:t>
            </a:r>
          </a:p>
          <a:p>
            <a:pPr marL="361639" indent="-361639">
              <a:buFontTx/>
              <a:buAutoNum type="circleNumDbPlain"/>
            </a:pPr>
            <a:r>
              <a:rPr lang="en-US" altLang="x-none" sz="3600" b="1" dirty="0">
                <a:latin typeface="Times New Roman" charset="0"/>
                <a:ea typeface="Times New Roman" charset="0"/>
                <a:cs typeface="Times New Roman" charset="0"/>
              </a:rPr>
              <a:t>The title of the Year : The Work of the Holy Trinity in the Church (us).</a:t>
            </a:r>
          </a:p>
          <a:p>
            <a:pPr marL="361639" indent="-361639">
              <a:buFontTx/>
              <a:buAutoNum type="circleNumDbPlain"/>
            </a:pPr>
            <a:r>
              <a:rPr lang="en-US" altLang="x-none" sz="3600" b="1" dirty="0">
                <a:latin typeface="Times New Roman" charset="0"/>
                <a:ea typeface="Times New Roman" charset="0"/>
                <a:cs typeface="Times New Roman" charset="0"/>
              </a:rPr>
              <a:t>Sub-title for the Month of </a:t>
            </a:r>
            <a:r>
              <a:rPr lang="en-US" altLang="x-none" sz="3600" b="1" dirty="0" err="1" smtClean="0">
                <a:latin typeface="Times New Roman" charset="0"/>
                <a:ea typeface="Times New Roman" charset="0"/>
                <a:cs typeface="Times New Roman" charset="0"/>
              </a:rPr>
              <a:t>Baonah</a:t>
            </a:r>
            <a:r>
              <a:rPr lang="en-US" altLang="x-none" sz="3600" b="1" dirty="0" smtClean="0">
                <a:latin typeface="Times New Roman" charset="0"/>
                <a:ea typeface="Times New Roman" charset="0"/>
                <a:cs typeface="Times New Roman" charset="0"/>
              </a:rPr>
              <a:t> :The Gift of the Holy Spirit  </a:t>
            </a:r>
          </a:p>
          <a:p>
            <a:pPr marL="361639" indent="-361639">
              <a:buFontTx/>
              <a:buAutoNum type="circleNumDbPlain"/>
            </a:pPr>
            <a:r>
              <a:rPr lang="en-US" altLang="x-none" sz="3600" b="1" dirty="0" smtClean="0">
                <a:latin typeface="Times New Roman" charset="0"/>
                <a:ea typeface="Times New Roman" charset="0"/>
                <a:cs typeface="Times New Roman" charset="0"/>
              </a:rPr>
              <a:t>Week</a:t>
            </a:r>
            <a:r>
              <a:rPr lang="en-US" altLang="en-US" sz="3600" b="1" dirty="0" smtClean="0">
                <a:latin typeface="Times New Roman" charset="0"/>
                <a:ea typeface="Times New Roman" charset="0"/>
                <a:cs typeface="Times New Roman" charset="0"/>
              </a:rPr>
              <a:t>’</a:t>
            </a:r>
            <a:r>
              <a:rPr lang="en-US" altLang="x-none" sz="3600" b="1" dirty="0" smtClean="0">
                <a:latin typeface="Times New Roman" charset="0"/>
                <a:ea typeface="Times New Roman" charset="0"/>
                <a:cs typeface="Times New Roman" charset="0"/>
              </a:rPr>
              <a:t>s Sub-title: The Father Gives us the Holy Spirit</a:t>
            </a:r>
            <a:endParaRPr lang="en-US" altLang="x-none" sz="36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750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smtClean="0">
                <a:latin typeface="Times New Roman" charset="0"/>
                <a:ea typeface="Times New Roman" charset="0"/>
                <a:cs typeface="Times New Roman" charset="0"/>
              </a:rPr>
              <a:t>The Midnight Friend</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199" y="1857376"/>
            <a:ext cx="8115301" cy="4643438"/>
          </a:xfrm>
        </p:spPr>
        <p:txBody>
          <a:bodyPr>
            <a:noAutofit/>
          </a:bodyPr>
          <a:lstStyle/>
          <a:p>
            <a:pPr algn="ctr"/>
            <a:r>
              <a:rPr lang="en-US" sz="2800" b="1" baseline="30000" dirty="0">
                <a:latin typeface="Times New Roman" charset="0"/>
                <a:ea typeface="Times New Roman" charset="0"/>
                <a:cs typeface="Times New Roman" charset="0"/>
              </a:rPr>
              <a:t>5 </a:t>
            </a:r>
            <a:r>
              <a:rPr lang="en-US" sz="2800" dirty="0">
                <a:latin typeface="Times New Roman" charset="0"/>
                <a:ea typeface="Times New Roman" charset="0"/>
                <a:cs typeface="Times New Roman" charset="0"/>
              </a:rPr>
              <a:t>And He said to them, “Which of you shall have a friend, and go to him </a:t>
            </a:r>
            <a:r>
              <a:rPr lang="en-US" sz="2800" b="1" u="sng" dirty="0">
                <a:solidFill>
                  <a:srgbClr val="FF0000"/>
                </a:solidFill>
                <a:latin typeface="Times New Roman" charset="0"/>
                <a:ea typeface="Times New Roman" charset="0"/>
                <a:cs typeface="Times New Roman" charset="0"/>
              </a:rPr>
              <a:t>at midnight</a:t>
            </a:r>
            <a:r>
              <a:rPr lang="en-US" sz="2800" dirty="0">
                <a:latin typeface="Times New Roman" charset="0"/>
                <a:ea typeface="Times New Roman" charset="0"/>
                <a:cs typeface="Times New Roman" charset="0"/>
              </a:rPr>
              <a:t> and say to him, ‘Friend, lend me three loaves; </a:t>
            </a:r>
            <a:r>
              <a:rPr lang="en-US" sz="2800" b="1" baseline="30000" dirty="0">
                <a:latin typeface="Times New Roman" charset="0"/>
                <a:ea typeface="Times New Roman" charset="0"/>
                <a:cs typeface="Times New Roman" charset="0"/>
              </a:rPr>
              <a:t>6 </a:t>
            </a:r>
            <a:r>
              <a:rPr lang="en-US" sz="2800" dirty="0">
                <a:latin typeface="Times New Roman" charset="0"/>
                <a:ea typeface="Times New Roman" charset="0"/>
                <a:cs typeface="Times New Roman" charset="0"/>
              </a:rPr>
              <a:t>for a friend of mine has come to me on his journey, and I have nothing to set before him’; </a:t>
            </a:r>
            <a:r>
              <a:rPr lang="en-US" sz="2800" b="1" baseline="30000" dirty="0">
                <a:latin typeface="Times New Roman" charset="0"/>
                <a:ea typeface="Times New Roman" charset="0"/>
                <a:cs typeface="Times New Roman" charset="0"/>
              </a:rPr>
              <a:t>7 </a:t>
            </a:r>
            <a:r>
              <a:rPr lang="en-US" sz="2800" dirty="0">
                <a:latin typeface="Times New Roman" charset="0"/>
                <a:ea typeface="Times New Roman" charset="0"/>
                <a:cs typeface="Times New Roman" charset="0"/>
              </a:rPr>
              <a:t>and he will answer from within and say, ‘Do not trouble me; the door is now shut, and my children are with me in bed; I cannot rise and give to you’? </a:t>
            </a:r>
            <a:r>
              <a:rPr lang="en-US" sz="2800" b="1" baseline="30000" dirty="0">
                <a:latin typeface="Times New Roman" charset="0"/>
                <a:ea typeface="Times New Roman" charset="0"/>
                <a:cs typeface="Times New Roman" charset="0"/>
              </a:rPr>
              <a:t>8 </a:t>
            </a:r>
            <a:r>
              <a:rPr lang="en-US" sz="2800" b="1" dirty="0">
                <a:solidFill>
                  <a:srgbClr val="FF0000"/>
                </a:solidFill>
                <a:latin typeface="Times New Roman" charset="0"/>
                <a:ea typeface="Times New Roman" charset="0"/>
                <a:cs typeface="Times New Roman" charset="0"/>
              </a:rPr>
              <a:t>I say to you, though he will not rise and give to him because he is his friend, yet because of his persistence he will rise and give him as many as he needs</a:t>
            </a:r>
            <a:r>
              <a:rPr lang="en-US" sz="2800" b="1" dirty="0" smtClean="0">
                <a:solidFill>
                  <a:srgbClr val="FF0000"/>
                </a:solidFill>
                <a:latin typeface="Times New Roman" charset="0"/>
                <a:ea typeface="Times New Roman" charset="0"/>
                <a:cs typeface="Times New Roman" charset="0"/>
              </a:rPr>
              <a:t>. </a:t>
            </a:r>
            <a:r>
              <a:rPr lang="en-US" sz="2800" dirty="0" smtClean="0">
                <a:latin typeface="Times New Roman" charset="0"/>
                <a:ea typeface="Times New Roman" charset="0"/>
                <a:cs typeface="Times New Roman" charset="0"/>
              </a:rPr>
              <a:t>Lk 11:5-8</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44139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1462"/>
            <a:ext cx="6508377" cy="1143000"/>
          </a:xfrm>
        </p:spPr>
        <p:txBody>
          <a:bodyPr/>
          <a:lstStyle/>
          <a:p>
            <a:pPr algn="ctr"/>
            <a:r>
              <a:rPr lang="en-US" b="1" u="sng" dirty="0" smtClean="0">
                <a:latin typeface="Times New Roman" charset="0"/>
                <a:ea typeface="Times New Roman" charset="0"/>
                <a:cs typeface="Times New Roman" charset="0"/>
              </a:rPr>
              <a:t>The Gospel</a:t>
            </a:r>
            <a:endParaRPr lang="en-US"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199" y="1800225"/>
            <a:ext cx="8215314" cy="4657725"/>
          </a:xfrm>
        </p:spPr>
        <p:txBody>
          <a:bodyPr>
            <a:noAutofit/>
          </a:bodyPr>
          <a:lstStyle/>
          <a:p>
            <a:pPr algn="ctr"/>
            <a:r>
              <a:rPr lang="en-US" sz="3000" b="1" baseline="30000" dirty="0">
                <a:latin typeface="Times New Roman" charset="0"/>
                <a:ea typeface="Times New Roman" charset="0"/>
                <a:cs typeface="Times New Roman" charset="0"/>
              </a:rPr>
              <a:t>9 </a:t>
            </a:r>
            <a:r>
              <a:rPr lang="en-US" sz="3000" dirty="0">
                <a:latin typeface="Times New Roman" charset="0"/>
                <a:ea typeface="Times New Roman" charset="0"/>
                <a:cs typeface="Times New Roman" charset="0"/>
              </a:rPr>
              <a:t>“So I say to you, </a:t>
            </a:r>
            <a:r>
              <a:rPr lang="en-US" sz="3000" b="1" u="sng" dirty="0">
                <a:solidFill>
                  <a:srgbClr val="FF0000"/>
                </a:solidFill>
                <a:latin typeface="Times New Roman" charset="0"/>
                <a:ea typeface="Times New Roman" charset="0"/>
                <a:cs typeface="Times New Roman" charset="0"/>
              </a:rPr>
              <a:t>ask</a:t>
            </a:r>
            <a:r>
              <a:rPr lang="en-US" sz="3000" dirty="0">
                <a:latin typeface="Times New Roman" charset="0"/>
                <a:ea typeface="Times New Roman" charset="0"/>
                <a:cs typeface="Times New Roman" charset="0"/>
              </a:rPr>
              <a:t>, and it will </a:t>
            </a:r>
            <a:r>
              <a:rPr lang="en-US" sz="3000" b="1" u="sng" dirty="0">
                <a:solidFill>
                  <a:srgbClr val="FF0000"/>
                </a:solidFill>
                <a:latin typeface="Times New Roman" charset="0"/>
                <a:ea typeface="Times New Roman" charset="0"/>
                <a:cs typeface="Times New Roman" charset="0"/>
              </a:rPr>
              <a:t>be given to you</a:t>
            </a:r>
            <a:r>
              <a:rPr lang="en-US" sz="3000" dirty="0">
                <a:latin typeface="Times New Roman" charset="0"/>
                <a:ea typeface="Times New Roman" charset="0"/>
                <a:cs typeface="Times New Roman" charset="0"/>
              </a:rPr>
              <a:t>; </a:t>
            </a:r>
            <a:r>
              <a:rPr lang="en-US" sz="3000" b="1" u="sng" dirty="0">
                <a:solidFill>
                  <a:srgbClr val="FF0000"/>
                </a:solidFill>
                <a:latin typeface="Times New Roman" charset="0"/>
                <a:ea typeface="Times New Roman" charset="0"/>
                <a:cs typeface="Times New Roman" charset="0"/>
              </a:rPr>
              <a:t>seek</a:t>
            </a:r>
            <a:r>
              <a:rPr lang="en-US" sz="3000" dirty="0">
                <a:latin typeface="Times New Roman" charset="0"/>
                <a:ea typeface="Times New Roman" charset="0"/>
                <a:cs typeface="Times New Roman" charset="0"/>
              </a:rPr>
              <a:t>, and you </a:t>
            </a:r>
            <a:r>
              <a:rPr lang="en-US" sz="3000" b="1" u="sng" dirty="0">
                <a:solidFill>
                  <a:srgbClr val="FF0000"/>
                </a:solidFill>
                <a:latin typeface="Times New Roman" charset="0"/>
                <a:ea typeface="Times New Roman" charset="0"/>
                <a:cs typeface="Times New Roman" charset="0"/>
              </a:rPr>
              <a:t>will find</a:t>
            </a:r>
            <a:r>
              <a:rPr lang="en-US" sz="3000" dirty="0">
                <a:latin typeface="Times New Roman" charset="0"/>
                <a:ea typeface="Times New Roman" charset="0"/>
                <a:cs typeface="Times New Roman" charset="0"/>
              </a:rPr>
              <a:t>; </a:t>
            </a:r>
            <a:r>
              <a:rPr lang="en-US" sz="3000" b="1" dirty="0">
                <a:solidFill>
                  <a:srgbClr val="FF0000"/>
                </a:solidFill>
                <a:latin typeface="Times New Roman" charset="0"/>
                <a:ea typeface="Times New Roman" charset="0"/>
                <a:cs typeface="Times New Roman" charset="0"/>
              </a:rPr>
              <a:t>knock</a:t>
            </a:r>
            <a:r>
              <a:rPr lang="en-US" sz="3000" dirty="0">
                <a:latin typeface="Times New Roman" charset="0"/>
                <a:ea typeface="Times New Roman" charset="0"/>
                <a:cs typeface="Times New Roman" charset="0"/>
              </a:rPr>
              <a:t>, and </a:t>
            </a:r>
            <a:r>
              <a:rPr lang="en-US" sz="3000" b="1" u="sng" dirty="0">
                <a:solidFill>
                  <a:srgbClr val="FF0000"/>
                </a:solidFill>
                <a:latin typeface="Times New Roman" charset="0"/>
                <a:ea typeface="Times New Roman" charset="0"/>
                <a:cs typeface="Times New Roman" charset="0"/>
              </a:rPr>
              <a:t>it will be opened to you.</a:t>
            </a:r>
            <a:r>
              <a:rPr lang="en-US" sz="3000" dirty="0">
                <a:latin typeface="Times New Roman" charset="0"/>
                <a:ea typeface="Times New Roman" charset="0"/>
                <a:cs typeface="Times New Roman" charset="0"/>
              </a:rPr>
              <a:t> </a:t>
            </a:r>
            <a:r>
              <a:rPr lang="en-US" sz="3000" b="1" baseline="30000" dirty="0">
                <a:latin typeface="Times New Roman" charset="0"/>
                <a:ea typeface="Times New Roman" charset="0"/>
                <a:cs typeface="Times New Roman" charset="0"/>
              </a:rPr>
              <a:t>10 </a:t>
            </a:r>
            <a:r>
              <a:rPr lang="en-US" sz="3000" dirty="0">
                <a:latin typeface="Times New Roman" charset="0"/>
                <a:ea typeface="Times New Roman" charset="0"/>
                <a:cs typeface="Times New Roman" charset="0"/>
              </a:rPr>
              <a:t>For everyone who asks receives, and he who seeks finds, and to him who knocks it will be opened. </a:t>
            </a:r>
            <a:r>
              <a:rPr lang="en-US" sz="3000" b="1" baseline="30000" dirty="0">
                <a:latin typeface="Times New Roman" charset="0"/>
                <a:ea typeface="Times New Roman" charset="0"/>
                <a:cs typeface="Times New Roman" charset="0"/>
              </a:rPr>
              <a:t>11 </a:t>
            </a:r>
            <a:r>
              <a:rPr lang="en-US" sz="3000" dirty="0">
                <a:latin typeface="Times New Roman" charset="0"/>
                <a:ea typeface="Times New Roman" charset="0"/>
                <a:cs typeface="Times New Roman" charset="0"/>
              </a:rPr>
              <a:t>If a son asks for </a:t>
            </a:r>
            <a:r>
              <a:rPr lang="en-US" sz="3000" dirty="0" smtClean="0">
                <a:latin typeface="Times New Roman" charset="0"/>
                <a:ea typeface="Times New Roman" charset="0"/>
                <a:cs typeface="Times New Roman" charset="0"/>
              </a:rPr>
              <a:t>bread</a:t>
            </a:r>
            <a:r>
              <a:rPr lang="en-US" sz="3000" dirty="0">
                <a:latin typeface="Times New Roman" charset="0"/>
                <a:ea typeface="Times New Roman" charset="0"/>
                <a:cs typeface="Times New Roman" charset="0"/>
              </a:rPr>
              <a:t> from any father among you, will he give him a stone? </a:t>
            </a:r>
            <a:r>
              <a:rPr lang="en-US" sz="3000" dirty="0" smtClean="0">
                <a:latin typeface="Times New Roman" charset="0"/>
                <a:ea typeface="Times New Roman" charset="0"/>
                <a:cs typeface="Times New Roman" charset="0"/>
              </a:rPr>
              <a:t>…</a:t>
            </a:r>
            <a:r>
              <a:rPr lang="en-US" sz="3000" dirty="0">
                <a:latin typeface="Times New Roman" charset="0"/>
                <a:ea typeface="Times New Roman" charset="0"/>
                <a:cs typeface="Times New Roman" charset="0"/>
              </a:rPr>
              <a:t> </a:t>
            </a:r>
            <a:r>
              <a:rPr lang="en-US" sz="3000" b="1" baseline="30000" dirty="0">
                <a:latin typeface="Times New Roman" charset="0"/>
                <a:ea typeface="Times New Roman" charset="0"/>
                <a:cs typeface="Times New Roman" charset="0"/>
              </a:rPr>
              <a:t>13 </a:t>
            </a:r>
            <a:r>
              <a:rPr lang="en-US" sz="3000" b="1" dirty="0">
                <a:solidFill>
                  <a:srgbClr val="FF0000"/>
                </a:solidFill>
                <a:latin typeface="Times New Roman" charset="0"/>
                <a:ea typeface="Times New Roman" charset="0"/>
                <a:cs typeface="Times New Roman" charset="0"/>
              </a:rPr>
              <a:t>If you then, being evil, know how to give good gifts to your children, how much more will </a:t>
            </a:r>
            <a:r>
              <a:rPr lang="en-US" sz="3000" b="1" i="1" dirty="0">
                <a:solidFill>
                  <a:srgbClr val="FF0000"/>
                </a:solidFill>
                <a:latin typeface="Times New Roman" charset="0"/>
                <a:ea typeface="Times New Roman" charset="0"/>
                <a:cs typeface="Times New Roman" charset="0"/>
              </a:rPr>
              <a:t>your</a:t>
            </a:r>
            <a:r>
              <a:rPr lang="en-US" sz="3000" b="1" dirty="0">
                <a:solidFill>
                  <a:srgbClr val="FF0000"/>
                </a:solidFill>
                <a:latin typeface="Times New Roman" charset="0"/>
                <a:ea typeface="Times New Roman" charset="0"/>
                <a:cs typeface="Times New Roman" charset="0"/>
              </a:rPr>
              <a:t> heavenly Father give the Holy Spirit to those who ask Him</a:t>
            </a:r>
            <a:r>
              <a:rPr lang="en-US" sz="3000" dirty="0" smtClean="0">
                <a:latin typeface="Times New Roman" charset="0"/>
                <a:ea typeface="Times New Roman" charset="0"/>
                <a:cs typeface="Times New Roman" charset="0"/>
              </a:rPr>
              <a:t>!” Lk 11:9-13</a:t>
            </a:r>
            <a:endParaRPr lang="en-US" sz="30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633850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i="1" dirty="0">
                <a:latin typeface="Times"/>
                <a:cs typeface="Times"/>
              </a:rPr>
              <a:t>St. Basil the </a:t>
            </a:r>
            <a:r>
              <a:rPr lang="en-US" b="1" i="1" dirty="0" smtClean="0">
                <a:latin typeface="Times"/>
                <a:cs typeface="Times"/>
              </a:rPr>
              <a:t>Great</a:t>
            </a:r>
            <a:br>
              <a:rPr lang="en-US" b="1" i="1" dirty="0" smtClean="0">
                <a:latin typeface="Times"/>
                <a:cs typeface="Times"/>
              </a:rPr>
            </a:br>
            <a:r>
              <a:rPr lang="en-US" b="1" i="1" u="sng" dirty="0" smtClean="0">
                <a:latin typeface="Times"/>
                <a:cs typeface="Times"/>
              </a:rPr>
              <a:t> </a:t>
            </a:r>
            <a:r>
              <a:rPr lang="en-US" sz="1800" b="1" i="1" u="sng" dirty="0">
                <a:latin typeface="Times"/>
                <a:cs typeface="Times"/>
              </a:rPr>
              <a:t>"On the Holy Spirit"</a:t>
            </a:r>
            <a:endParaRPr lang="en-US" sz="1800" u="sng" dirty="0">
              <a:latin typeface="Times"/>
              <a:cs typeface="Times"/>
            </a:endParaRPr>
          </a:p>
        </p:txBody>
      </p:sp>
      <p:sp>
        <p:nvSpPr>
          <p:cNvPr id="3" name="Content Placeholder 2"/>
          <p:cNvSpPr>
            <a:spLocks noGrp="1"/>
          </p:cNvSpPr>
          <p:nvPr>
            <p:ph idx="1"/>
          </p:nvPr>
        </p:nvSpPr>
        <p:spPr>
          <a:xfrm>
            <a:off x="457199" y="1820640"/>
            <a:ext cx="7896909" cy="4788743"/>
          </a:xfrm>
        </p:spPr>
        <p:txBody>
          <a:bodyPr>
            <a:noAutofit/>
          </a:bodyPr>
          <a:lstStyle/>
          <a:p>
            <a:pPr marL="0" indent="0" algn="ctr">
              <a:buNone/>
            </a:pPr>
            <a:r>
              <a:rPr lang="en-US" sz="3200" dirty="0">
                <a:latin typeface="Times"/>
                <a:cs typeface="Times"/>
              </a:rPr>
              <a:t>Through the Holy Spirit comes </a:t>
            </a:r>
            <a:r>
              <a:rPr lang="en-US" sz="3200" b="1" u="sng" dirty="0">
                <a:solidFill>
                  <a:srgbClr val="FF2929"/>
                </a:solidFill>
                <a:latin typeface="Times"/>
                <a:cs typeface="Times"/>
              </a:rPr>
              <a:t>our restoration</a:t>
            </a:r>
            <a:r>
              <a:rPr lang="en-US" sz="3200" dirty="0">
                <a:latin typeface="Times"/>
                <a:cs typeface="Times"/>
              </a:rPr>
              <a:t> to paradise, </a:t>
            </a:r>
            <a:r>
              <a:rPr lang="en-US" sz="3200" b="1" u="sng" dirty="0">
                <a:solidFill>
                  <a:srgbClr val="FF2929"/>
                </a:solidFill>
                <a:latin typeface="Times"/>
                <a:cs typeface="Times"/>
              </a:rPr>
              <a:t>our ascension </a:t>
            </a:r>
            <a:r>
              <a:rPr lang="en-US" sz="3200" dirty="0">
                <a:latin typeface="Times"/>
                <a:cs typeface="Times"/>
              </a:rPr>
              <a:t>into the kingdom of heaven, </a:t>
            </a:r>
            <a:r>
              <a:rPr lang="en-US" sz="3200" b="1" u="sng" dirty="0">
                <a:solidFill>
                  <a:srgbClr val="FF2929"/>
                </a:solidFill>
                <a:latin typeface="Times"/>
                <a:cs typeface="Times"/>
              </a:rPr>
              <a:t>our return </a:t>
            </a:r>
            <a:r>
              <a:rPr lang="en-US" sz="3200" dirty="0">
                <a:latin typeface="Times"/>
                <a:cs typeface="Times"/>
              </a:rPr>
              <a:t>to the adoption of sons, </a:t>
            </a:r>
            <a:r>
              <a:rPr lang="en-US" sz="3200" b="1" u="sng" dirty="0">
                <a:solidFill>
                  <a:srgbClr val="FF2929"/>
                </a:solidFill>
                <a:latin typeface="Times"/>
                <a:cs typeface="Times"/>
              </a:rPr>
              <a:t>our liberty </a:t>
            </a:r>
            <a:r>
              <a:rPr lang="en-US" sz="3200" dirty="0">
                <a:latin typeface="Times"/>
                <a:cs typeface="Times"/>
              </a:rPr>
              <a:t>to call God our Father, </a:t>
            </a:r>
            <a:r>
              <a:rPr lang="en-US" sz="3200" b="1" u="sng" dirty="0">
                <a:solidFill>
                  <a:srgbClr val="FF2929"/>
                </a:solidFill>
                <a:latin typeface="Times"/>
                <a:cs typeface="Times"/>
              </a:rPr>
              <a:t>our being made partakers </a:t>
            </a:r>
            <a:r>
              <a:rPr lang="en-US" sz="3200" dirty="0">
                <a:latin typeface="Times"/>
                <a:cs typeface="Times"/>
              </a:rPr>
              <a:t>of the grace of Christ, </a:t>
            </a:r>
            <a:r>
              <a:rPr lang="en-US" sz="3200" b="1" u="sng" dirty="0">
                <a:solidFill>
                  <a:srgbClr val="FF2929"/>
                </a:solidFill>
                <a:latin typeface="Times"/>
                <a:cs typeface="Times"/>
              </a:rPr>
              <a:t>our being called </a:t>
            </a:r>
            <a:r>
              <a:rPr lang="en-US" sz="3200" dirty="0">
                <a:latin typeface="Times"/>
                <a:cs typeface="Times"/>
              </a:rPr>
              <a:t>children of light, </a:t>
            </a:r>
            <a:r>
              <a:rPr lang="en-US" sz="3200" b="1" u="sng" dirty="0">
                <a:solidFill>
                  <a:srgbClr val="FF2929"/>
                </a:solidFill>
                <a:latin typeface="Times"/>
                <a:cs typeface="Times"/>
              </a:rPr>
              <a:t>our sharing </a:t>
            </a:r>
            <a:r>
              <a:rPr lang="en-US" sz="3200" dirty="0">
                <a:latin typeface="Times"/>
                <a:cs typeface="Times"/>
              </a:rPr>
              <a:t>in eternal glory, and, in a word, </a:t>
            </a:r>
            <a:r>
              <a:rPr lang="en-US" sz="3200" b="1" dirty="0">
                <a:solidFill>
                  <a:srgbClr val="FF2929"/>
                </a:solidFill>
                <a:latin typeface="Times"/>
                <a:cs typeface="Times"/>
              </a:rPr>
              <a:t>our being brought into a state of all </a:t>
            </a:r>
            <a:r>
              <a:rPr lang="en-US" sz="3200" b="1" dirty="0" smtClean="0">
                <a:solidFill>
                  <a:srgbClr val="FF2929"/>
                </a:solidFill>
                <a:latin typeface="Times"/>
                <a:cs typeface="Times"/>
              </a:rPr>
              <a:t>"fullness </a:t>
            </a:r>
            <a:r>
              <a:rPr lang="en-US" sz="3200" b="1" dirty="0">
                <a:solidFill>
                  <a:srgbClr val="FF2929"/>
                </a:solidFill>
                <a:latin typeface="Times"/>
                <a:cs typeface="Times"/>
              </a:rPr>
              <a:t>of </a:t>
            </a:r>
            <a:r>
              <a:rPr lang="en-US" sz="3200" b="1" dirty="0" smtClean="0">
                <a:solidFill>
                  <a:srgbClr val="FF2929"/>
                </a:solidFill>
                <a:latin typeface="Times"/>
                <a:cs typeface="Times"/>
              </a:rPr>
              <a:t>blessing”</a:t>
            </a:r>
            <a:r>
              <a:rPr lang="en-US" sz="3200" dirty="0" smtClean="0">
                <a:latin typeface="Times"/>
                <a:cs typeface="Times"/>
              </a:rPr>
              <a:t>.</a:t>
            </a:r>
            <a:endParaRPr lang="en-US" sz="3200" dirty="0">
              <a:latin typeface="Times"/>
              <a:cs typeface="Times"/>
            </a:endParaRPr>
          </a:p>
        </p:txBody>
      </p:sp>
    </p:spTree>
    <p:extLst>
      <p:ext uri="{BB962C8B-B14F-4D97-AF65-F5344CB8AC3E}">
        <p14:creationId xmlns:p14="http://schemas.microsoft.com/office/powerpoint/2010/main" val="1601674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8637"/>
            <a:ext cx="6508377" cy="1143000"/>
          </a:xfrm>
        </p:spPr>
        <p:txBody>
          <a:bodyPr/>
          <a:lstStyle/>
          <a:p>
            <a:pPr algn="ctr"/>
            <a:r>
              <a:rPr lang="en-US" sz="4400" b="1" u="sng" dirty="0" smtClean="0">
                <a:latin typeface="Times New Roman" charset="0"/>
                <a:ea typeface="Times New Roman" charset="0"/>
                <a:cs typeface="Times New Roman" charset="0"/>
              </a:rPr>
              <a:t>The Pauline Epistle </a:t>
            </a:r>
            <a:endParaRPr lang="en-US" sz="4400"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199" y="2000250"/>
            <a:ext cx="8001001" cy="4125913"/>
          </a:xfrm>
        </p:spPr>
        <p:txBody>
          <a:bodyPr>
            <a:noAutofit/>
          </a:bodyPr>
          <a:lstStyle/>
          <a:p>
            <a:pPr algn="ctr"/>
            <a:r>
              <a:rPr lang="en-US" sz="2800" b="1" baseline="30000" dirty="0">
                <a:latin typeface="Times New Roman" charset="0"/>
                <a:ea typeface="Times New Roman" charset="0"/>
                <a:cs typeface="Times New Roman" charset="0"/>
              </a:rPr>
              <a:t>13 </a:t>
            </a:r>
            <a:r>
              <a:rPr lang="en-US" sz="2800" b="1" dirty="0">
                <a:solidFill>
                  <a:srgbClr val="FF0000"/>
                </a:solidFill>
                <a:latin typeface="Times New Roman" charset="0"/>
                <a:ea typeface="Times New Roman" charset="0"/>
                <a:cs typeface="Times New Roman" charset="0"/>
              </a:rPr>
              <a:t>Now may the God of hope </a:t>
            </a:r>
            <a:r>
              <a:rPr lang="en-US" sz="2800" b="1" dirty="0">
                <a:solidFill>
                  <a:schemeClr val="tx1"/>
                </a:solidFill>
                <a:latin typeface="Times New Roman" charset="0"/>
                <a:ea typeface="Times New Roman" charset="0"/>
                <a:cs typeface="Times New Roman" charset="0"/>
              </a:rPr>
              <a:t>fill you with all joy and peace in believing, that you may </a:t>
            </a:r>
            <a:r>
              <a:rPr lang="en-US" sz="2800" b="1" dirty="0">
                <a:solidFill>
                  <a:srgbClr val="FF0000"/>
                </a:solidFill>
                <a:latin typeface="Times New Roman" charset="0"/>
                <a:ea typeface="Times New Roman" charset="0"/>
                <a:cs typeface="Times New Roman" charset="0"/>
              </a:rPr>
              <a:t>abound in hope by the power of the Holy </a:t>
            </a:r>
            <a:r>
              <a:rPr lang="en-US" sz="2800" b="1" dirty="0" smtClean="0">
                <a:solidFill>
                  <a:srgbClr val="FF0000"/>
                </a:solidFill>
                <a:latin typeface="Times New Roman" charset="0"/>
                <a:ea typeface="Times New Roman" charset="0"/>
                <a:cs typeface="Times New Roman" charset="0"/>
              </a:rPr>
              <a:t>Spirit</a:t>
            </a:r>
            <a:r>
              <a:rPr lang="en-US" sz="2800" dirty="0" smtClean="0">
                <a:latin typeface="Times New Roman" charset="0"/>
                <a:ea typeface="Times New Roman" charset="0"/>
                <a:cs typeface="Times New Roman" charset="0"/>
              </a:rPr>
              <a:t>…..</a:t>
            </a:r>
            <a:r>
              <a:rPr lang="en-US" sz="2800" b="1" baseline="30000" dirty="0" smtClean="0">
                <a:latin typeface="Times New Roman" charset="0"/>
                <a:ea typeface="Times New Roman" charset="0"/>
                <a:cs typeface="Times New Roman" charset="0"/>
              </a:rPr>
              <a:t>16</a:t>
            </a:r>
            <a:r>
              <a:rPr lang="en-US" sz="2800" b="1" baseline="30000" dirty="0">
                <a:latin typeface="Times New Roman" charset="0"/>
                <a:ea typeface="Times New Roman" charset="0"/>
                <a:cs typeface="Times New Roman" charset="0"/>
              </a:rPr>
              <a:t> </a:t>
            </a:r>
            <a:r>
              <a:rPr lang="en-US" sz="2800" dirty="0">
                <a:latin typeface="Times New Roman" charset="0"/>
                <a:ea typeface="Times New Roman" charset="0"/>
                <a:cs typeface="Times New Roman" charset="0"/>
              </a:rPr>
              <a:t>that I might be a </a:t>
            </a:r>
            <a:r>
              <a:rPr lang="en-US" sz="2800" b="1" dirty="0">
                <a:solidFill>
                  <a:srgbClr val="FF0000"/>
                </a:solidFill>
                <a:latin typeface="Times New Roman" charset="0"/>
                <a:ea typeface="Times New Roman" charset="0"/>
                <a:cs typeface="Times New Roman" charset="0"/>
              </a:rPr>
              <a:t>minister of Jesus Christ </a:t>
            </a:r>
            <a:r>
              <a:rPr lang="en-US" sz="2800" dirty="0">
                <a:latin typeface="Times New Roman" charset="0"/>
                <a:ea typeface="Times New Roman" charset="0"/>
                <a:cs typeface="Times New Roman" charset="0"/>
              </a:rPr>
              <a:t>to the Gentiles, ministering the gospel of God, that the offering of the Gentiles might be acceptable, </a:t>
            </a:r>
            <a:r>
              <a:rPr lang="en-US" sz="2800" b="1" u="sng" dirty="0">
                <a:solidFill>
                  <a:srgbClr val="FF0000"/>
                </a:solidFill>
                <a:latin typeface="Times New Roman" charset="0"/>
                <a:ea typeface="Times New Roman" charset="0"/>
                <a:cs typeface="Times New Roman" charset="0"/>
              </a:rPr>
              <a:t>sanctified by the Holy </a:t>
            </a:r>
            <a:r>
              <a:rPr lang="en-US" sz="2800" b="1" u="sng" dirty="0" smtClean="0">
                <a:solidFill>
                  <a:srgbClr val="FF0000"/>
                </a:solidFill>
                <a:latin typeface="Times New Roman" charset="0"/>
                <a:ea typeface="Times New Roman" charset="0"/>
                <a:cs typeface="Times New Roman" charset="0"/>
              </a:rPr>
              <a:t>Spirit</a:t>
            </a:r>
            <a:r>
              <a:rPr lang="en-US" sz="2800" dirty="0" smtClean="0">
                <a:latin typeface="Times New Roman" charset="0"/>
                <a:ea typeface="Times New Roman" charset="0"/>
                <a:cs typeface="Times New Roman" charset="0"/>
              </a:rPr>
              <a:t>…</a:t>
            </a:r>
            <a:r>
              <a:rPr lang="en-US" sz="2800" dirty="0">
                <a:latin typeface="Times New Roman" charset="0"/>
                <a:ea typeface="Times New Roman" charset="0"/>
                <a:cs typeface="Times New Roman" charset="0"/>
              </a:rPr>
              <a:t> </a:t>
            </a:r>
            <a:r>
              <a:rPr lang="en-US" sz="2800" b="1" baseline="30000" dirty="0">
                <a:latin typeface="Times New Roman" charset="0"/>
                <a:ea typeface="Times New Roman" charset="0"/>
                <a:cs typeface="Times New Roman" charset="0"/>
              </a:rPr>
              <a:t>19 </a:t>
            </a:r>
            <a:r>
              <a:rPr lang="en-US" sz="2800" b="1" u="sng" dirty="0">
                <a:solidFill>
                  <a:srgbClr val="FF0000"/>
                </a:solidFill>
                <a:latin typeface="Times New Roman" charset="0"/>
                <a:ea typeface="Times New Roman" charset="0"/>
                <a:cs typeface="Times New Roman" charset="0"/>
              </a:rPr>
              <a:t>in mighty signs and wonders, by the power of the Spirit of God</a:t>
            </a:r>
            <a:r>
              <a:rPr lang="en-US" sz="2800" dirty="0">
                <a:latin typeface="Times New Roman" charset="0"/>
                <a:ea typeface="Times New Roman" charset="0"/>
                <a:cs typeface="Times New Roman" charset="0"/>
              </a:rPr>
              <a:t>, so that from Jerusalem and round about to Illyricum I have fully preached the gospel of Christ. </a:t>
            </a:r>
          </a:p>
        </p:txBody>
      </p:sp>
    </p:spTree>
    <p:extLst>
      <p:ext uri="{BB962C8B-B14F-4D97-AF65-F5344CB8AC3E}">
        <p14:creationId xmlns:p14="http://schemas.microsoft.com/office/powerpoint/2010/main" val="1402472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u="sng" dirty="0" smtClean="0">
                <a:latin typeface="Times New Roman" charset="0"/>
                <a:ea typeface="Times New Roman" charset="0"/>
                <a:cs typeface="Times New Roman" charset="0"/>
              </a:rPr>
              <a:t>Catholic Epistle </a:t>
            </a:r>
            <a:endParaRPr lang="en-US" sz="4400" b="1" u="sng" dirty="0">
              <a:latin typeface="Times New Roman" charset="0"/>
              <a:ea typeface="Times New Roman" charset="0"/>
              <a:cs typeface="Times New Roman" charset="0"/>
            </a:endParaRPr>
          </a:p>
        </p:txBody>
      </p:sp>
      <p:sp>
        <p:nvSpPr>
          <p:cNvPr id="3" name="Content Placeholder 2"/>
          <p:cNvSpPr>
            <a:spLocks noGrp="1"/>
          </p:cNvSpPr>
          <p:nvPr>
            <p:ph idx="1"/>
          </p:nvPr>
        </p:nvSpPr>
        <p:spPr>
          <a:xfrm>
            <a:off x="457199" y="2209800"/>
            <a:ext cx="7629526" cy="4248150"/>
          </a:xfrm>
        </p:spPr>
        <p:txBody>
          <a:bodyPr>
            <a:noAutofit/>
          </a:bodyPr>
          <a:lstStyle/>
          <a:p>
            <a:pPr algn="ctr"/>
            <a:r>
              <a:rPr lang="en-US" sz="3200" b="1" baseline="30000" dirty="0">
                <a:latin typeface="Times New Roman" charset="0"/>
                <a:ea typeface="Times New Roman" charset="0"/>
                <a:cs typeface="Times New Roman" charset="0"/>
              </a:rPr>
              <a:t>2 </a:t>
            </a:r>
            <a:r>
              <a:rPr lang="en-US" sz="3200" dirty="0">
                <a:latin typeface="Times New Roman" charset="0"/>
                <a:ea typeface="Times New Roman" charset="0"/>
                <a:cs typeface="Times New Roman" charset="0"/>
              </a:rPr>
              <a:t>elect according to the foreknowledge of God the Father, </a:t>
            </a:r>
            <a:r>
              <a:rPr lang="en-US" sz="3200" b="1" dirty="0">
                <a:solidFill>
                  <a:srgbClr val="FF0000"/>
                </a:solidFill>
                <a:latin typeface="Times New Roman" charset="0"/>
                <a:ea typeface="Times New Roman" charset="0"/>
                <a:cs typeface="Times New Roman" charset="0"/>
              </a:rPr>
              <a:t>in sanctification of the Spirit</a:t>
            </a:r>
            <a:r>
              <a:rPr lang="en-US" sz="3200" dirty="0">
                <a:latin typeface="Times New Roman" charset="0"/>
                <a:ea typeface="Times New Roman" charset="0"/>
                <a:cs typeface="Times New Roman" charset="0"/>
              </a:rPr>
              <a:t>, for obedience and sprinkling of the blood of Jesus </a:t>
            </a:r>
            <a:r>
              <a:rPr lang="en-US" sz="3200" dirty="0" smtClean="0">
                <a:latin typeface="Times New Roman" charset="0"/>
                <a:ea typeface="Times New Roman" charset="0"/>
                <a:cs typeface="Times New Roman" charset="0"/>
              </a:rPr>
              <a:t>Christ:</a:t>
            </a:r>
            <a:r>
              <a:rPr lang="en-US" sz="3200" dirty="0">
                <a:latin typeface="Times New Roman" charset="0"/>
                <a:ea typeface="Times New Roman" charset="0"/>
                <a:cs typeface="Times New Roman" charset="0"/>
              </a:rPr>
              <a:t> </a:t>
            </a:r>
            <a:r>
              <a:rPr lang="en-US" sz="3200" b="1" baseline="30000" dirty="0" smtClean="0">
                <a:latin typeface="Times New Roman" charset="0"/>
                <a:ea typeface="Times New Roman" charset="0"/>
                <a:cs typeface="Times New Roman" charset="0"/>
              </a:rPr>
              <a:t>3</a:t>
            </a:r>
            <a:r>
              <a:rPr lang="en-US" sz="3200" b="1" baseline="30000" dirty="0">
                <a:latin typeface="Times New Roman" charset="0"/>
                <a:ea typeface="Times New Roman" charset="0"/>
                <a:cs typeface="Times New Roman" charset="0"/>
              </a:rPr>
              <a:t> </a:t>
            </a:r>
            <a:r>
              <a:rPr lang="en-US" sz="3200" dirty="0">
                <a:latin typeface="Times New Roman" charset="0"/>
                <a:ea typeface="Times New Roman" charset="0"/>
                <a:cs typeface="Times New Roman" charset="0"/>
              </a:rPr>
              <a:t>Blessed </a:t>
            </a:r>
            <a:r>
              <a:rPr lang="en-US" sz="3200" i="1" dirty="0">
                <a:latin typeface="Times New Roman" charset="0"/>
                <a:ea typeface="Times New Roman" charset="0"/>
                <a:cs typeface="Times New Roman" charset="0"/>
              </a:rPr>
              <a:t>be</a:t>
            </a:r>
            <a:r>
              <a:rPr lang="en-US" sz="3200" dirty="0">
                <a:latin typeface="Times New Roman" charset="0"/>
                <a:ea typeface="Times New Roman" charset="0"/>
                <a:cs typeface="Times New Roman" charset="0"/>
              </a:rPr>
              <a:t> the God and Father of our Lord Jesus Christ, who according to His abundant mercy has begotten us again to </a:t>
            </a:r>
            <a:r>
              <a:rPr lang="en-US" sz="3200" b="1" dirty="0">
                <a:solidFill>
                  <a:srgbClr val="FF0000"/>
                </a:solidFill>
                <a:latin typeface="Times New Roman" charset="0"/>
                <a:ea typeface="Times New Roman" charset="0"/>
                <a:cs typeface="Times New Roman" charset="0"/>
              </a:rPr>
              <a:t>a living hope through the resurrection of Jesus Christ from the dead, </a:t>
            </a:r>
            <a:r>
              <a:rPr lang="en-US" sz="3200" dirty="0" smtClean="0">
                <a:latin typeface="Times New Roman" charset="0"/>
                <a:ea typeface="Times New Roman" charset="0"/>
                <a:cs typeface="Times New Roman" charset="0"/>
              </a:rPr>
              <a:t>1 Pet 1:2,3</a:t>
            </a:r>
            <a:endParaRPr lang="en-US" sz="3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83110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u="sng" dirty="0">
                <a:latin typeface="Times"/>
                <a:cs typeface="Times"/>
              </a:rPr>
              <a:t>St. </a:t>
            </a:r>
            <a:r>
              <a:rPr lang="en-US" b="1" i="1" u="sng" dirty="0" err="1">
                <a:latin typeface="Times"/>
                <a:cs typeface="Times"/>
              </a:rPr>
              <a:t>Macarius</a:t>
            </a:r>
            <a:r>
              <a:rPr lang="en-US" b="1" i="1" u="sng" dirty="0">
                <a:latin typeface="Times"/>
                <a:cs typeface="Times"/>
              </a:rPr>
              <a:t> the </a:t>
            </a:r>
            <a:r>
              <a:rPr lang="en-US" b="1" i="1" u="sng" dirty="0" smtClean="0">
                <a:latin typeface="Times"/>
                <a:cs typeface="Times"/>
              </a:rPr>
              <a:t>Great           </a:t>
            </a:r>
            <a:r>
              <a:rPr lang="en-US" sz="1800" b="1" i="1" u="sng" dirty="0">
                <a:latin typeface="Times"/>
                <a:cs typeface="Times"/>
              </a:rPr>
              <a:t>“Spiritual Homilies (Homily 24)</a:t>
            </a:r>
            <a:endParaRPr lang="en-US" sz="1800" u="sng" dirty="0">
              <a:latin typeface="Times"/>
              <a:cs typeface="Times"/>
            </a:endParaRPr>
          </a:p>
        </p:txBody>
      </p:sp>
      <p:sp>
        <p:nvSpPr>
          <p:cNvPr id="3" name="Content Placeholder 2"/>
          <p:cNvSpPr>
            <a:spLocks noGrp="1"/>
          </p:cNvSpPr>
          <p:nvPr>
            <p:ph idx="1"/>
          </p:nvPr>
        </p:nvSpPr>
        <p:spPr>
          <a:xfrm>
            <a:off x="457199" y="2209800"/>
            <a:ext cx="7453193" cy="4445482"/>
          </a:xfrm>
        </p:spPr>
        <p:txBody>
          <a:bodyPr>
            <a:noAutofit/>
          </a:bodyPr>
          <a:lstStyle/>
          <a:p>
            <a:pPr algn="ctr"/>
            <a:r>
              <a:rPr lang="en-US" sz="3200" b="1" u="sng" dirty="0">
                <a:solidFill>
                  <a:srgbClr val="FF2929"/>
                </a:solidFill>
                <a:latin typeface="Times"/>
                <a:cs typeface="Times"/>
              </a:rPr>
              <a:t>Whatever the soul may think fit to do itself</a:t>
            </a:r>
            <a:r>
              <a:rPr lang="en-US" sz="3200" b="1" dirty="0">
                <a:latin typeface="Times"/>
                <a:cs typeface="Times"/>
              </a:rPr>
              <a:t>, whatever care and pains it may take, </a:t>
            </a:r>
            <a:r>
              <a:rPr lang="en-US" sz="3200" b="1" u="sng" dirty="0">
                <a:solidFill>
                  <a:srgbClr val="FF2929"/>
                </a:solidFill>
                <a:latin typeface="Times"/>
                <a:cs typeface="Times"/>
              </a:rPr>
              <a:t>relying only upon its own power</a:t>
            </a:r>
            <a:r>
              <a:rPr lang="en-US" sz="3200" b="1" dirty="0">
                <a:latin typeface="Times"/>
                <a:cs typeface="Times"/>
              </a:rPr>
              <a:t>, and thinking to be able to effect a perfect success </a:t>
            </a:r>
            <a:r>
              <a:rPr lang="en-US" sz="3200" b="1" u="sng" dirty="0">
                <a:solidFill>
                  <a:srgbClr val="FF2929"/>
                </a:solidFill>
                <a:latin typeface="Times"/>
                <a:cs typeface="Times"/>
              </a:rPr>
              <a:t>by itself</a:t>
            </a:r>
            <a:r>
              <a:rPr lang="en-US" sz="3200" b="1" dirty="0">
                <a:latin typeface="Times"/>
                <a:cs typeface="Times"/>
              </a:rPr>
              <a:t>, without the co-operation of the Spirit, </a:t>
            </a:r>
            <a:r>
              <a:rPr lang="en-US" sz="3200" b="1" u="sng" dirty="0">
                <a:solidFill>
                  <a:srgbClr val="FF2929"/>
                </a:solidFill>
                <a:latin typeface="Times"/>
                <a:cs typeface="Times"/>
              </a:rPr>
              <a:t>it is greatly mistaken</a:t>
            </a:r>
            <a:r>
              <a:rPr lang="en-US" sz="3200" b="1" dirty="0">
                <a:latin typeface="Times"/>
                <a:cs typeface="Times"/>
              </a:rPr>
              <a:t>. It is of no use for the heavenly places; </a:t>
            </a:r>
            <a:r>
              <a:rPr lang="en-US" sz="3200" b="1" u="sng" dirty="0">
                <a:solidFill>
                  <a:srgbClr val="FF2929"/>
                </a:solidFill>
                <a:latin typeface="Times"/>
                <a:cs typeface="Times"/>
              </a:rPr>
              <a:t>it is of no use for the kingdom</a:t>
            </a:r>
          </a:p>
        </p:txBody>
      </p:sp>
    </p:spTree>
    <p:extLst>
      <p:ext uri="{BB962C8B-B14F-4D97-AF65-F5344CB8AC3E}">
        <p14:creationId xmlns:p14="http://schemas.microsoft.com/office/powerpoint/2010/main" val="63387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Plaza.thmx</Template>
  <TotalTime>8544</TotalTime>
  <Words>351</Words>
  <Application>Microsoft Macintosh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Century Gothic</vt:lpstr>
      <vt:lpstr>Times</vt:lpstr>
      <vt:lpstr>Wingdings 2</vt:lpstr>
      <vt:lpstr>Times New Roman</vt:lpstr>
      <vt:lpstr>Plaza</vt:lpstr>
      <vt:lpstr>The Midnight Friend</vt:lpstr>
      <vt:lpstr>The Holy Spirit </vt:lpstr>
      <vt:lpstr>The Sunday Readings</vt:lpstr>
      <vt:lpstr>The Midnight Friend</vt:lpstr>
      <vt:lpstr>The Gospel</vt:lpstr>
      <vt:lpstr>St. Basil the Great  "On the Holy Spirit"</vt:lpstr>
      <vt:lpstr>The Pauline Epistle </vt:lpstr>
      <vt:lpstr>Catholic Epistle </vt:lpstr>
      <vt:lpstr>St. Macarius the Great           “Spiritual Homilies (Homily 24)</vt:lpstr>
      <vt:lpstr>Acts </vt:lpstr>
      <vt:lpstr>Origen</vt:lpstr>
      <vt:lpstr>Applications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Father Mark Aziz</dc:creator>
  <cp:lastModifiedBy>Microsoft Office User</cp:lastModifiedBy>
  <cp:revision>25</cp:revision>
  <dcterms:created xsi:type="dcterms:W3CDTF">2015-06-26T14:38:24Z</dcterms:created>
  <dcterms:modified xsi:type="dcterms:W3CDTF">2017-06-11T01:02:25Z</dcterms:modified>
</cp:coreProperties>
</file>