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sldIdLst>
    <p:sldId id="256" r:id="rId2"/>
    <p:sldId id="257" r:id="rId3"/>
    <p:sldId id="258" r:id="rId4"/>
    <p:sldId id="275" r:id="rId5"/>
    <p:sldId id="259" r:id="rId6"/>
    <p:sldId id="260" r:id="rId7"/>
    <p:sldId id="262" r:id="rId8"/>
    <p:sldId id="264" r:id="rId9"/>
    <p:sldId id="263" r:id="rId10"/>
    <p:sldId id="276" r:id="rId11"/>
    <p:sldId id="267" r:id="rId12"/>
    <p:sldId id="268" r:id="rId13"/>
    <p:sldId id="266"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74" autoAdjust="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09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030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76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508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59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734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356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323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18C68F-D26B-8F47-958C-23B49CF8A634}" type="datetimeFigureOut">
              <a:rPr lang="en-US" smtClean="0"/>
              <a:pPr/>
              <a:t>12/31/2018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88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DF5E60-9974-AC48-9591-99C2BB44B7CF}" type="datetimeFigureOut">
              <a:rPr lang="en-US" smtClean="0"/>
              <a:pPr/>
              <a:t>12/31/2018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032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00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9B482E8-6E0E-1B4F-B1FD-C69DB9E858D9}" type="datetimeFigureOut">
              <a:rPr lang="en-US" smtClean="0"/>
              <a:pPr/>
              <a:t>12/31/2018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0540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4476-2C62-4927-B5E0-9547B1C00731}"/>
              </a:ext>
            </a:extLst>
          </p:cNvPr>
          <p:cNvSpPr>
            <a:spLocks noGrp="1"/>
          </p:cNvSpPr>
          <p:nvPr>
            <p:ph type="ctrTitle"/>
          </p:nvPr>
        </p:nvSpPr>
        <p:spPr/>
        <p:txBody>
          <a:bodyPr/>
          <a:lstStyle/>
          <a:p>
            <a:r>
              <a:rPr lang="en-US" dirty="0"/>
              <a:t>Headed in the Same Direction</a:t>
            </a:r>
          </a:p>
        </p:txBody>
      </p:sp>
      <p:sp>
        <p:nvSpPr>
          <p:cNvPr id="3" name="Subtitle 2">
            <a:extLst>
              <a:ext uri="{FF2B5EF4-FFF2-40B4-BE49-F238E27FC236}">
                <a16:creationId xmlns:a16="http://schemas.microsoft.com/office/drawing/2014/main" id="{770B86D3-B67B-4EC6-9A8D-9575049760A3}"/>
              </a:ext>
            </a:extLst>
          </p:cNvPr>
          <p:cNvSpPr>
            <a:spLocks noGrp="1"/>
          </p:cNvSpPr>
          <p:nvPr>
            <p:ph type="subTitle" idx="1"/>
          </p:nvPr>
        </p:nvSpPr>
        <p:spPr/>
        <p:txBody>
          <a:bodyPr/>
          <a:lstStyle/>
          <a:p>
            <a:r>
              <a:rPr lang="en-US" dirty="0"/>
              <a:t>December 31, 2018</a:t>
            </a:r>
          </a:p>
        </p:txBody>
      </p:sp>
    </p:spTree>
    <p:extLst>
      <p:ext uri="{BB962C8B-B14F-4D97-AF65-F5344CB8AC3E}">
        <p14:creationId xmlns:p14="http://schemas.microsoft.com/office/powerpoint/2010/main" val="90806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5070-B71C-462D-B42C-ACD691B39D88}"/>
              </a:ext>
            </a:extLst>
          </p:cNvPr>
          <p:cNvSpPr>
            <a:spLocks noGrp="1"/>
          </p:cNvSpPr>
          <p:nvPr>
            <p:ph type="title"/>
          </p:nvPr>
        </p:nvSpPr>
        <p:spPr/>
        <p:txBody>
          <a:bodyPr/>
          <a:lstStyle/>
          <a:p>
            <a:r>
              <a:rPr lang="en-US" dirty="0"/>
              <a:t>How can I fulfill my role within the body?</a:t>
            </a:r>
          </a:p>
        </p:txBody>
      </p:sp>
      <p:sp>
        <p:nvSpPr>
          <p:cNvPr id="3" name="Content Placeholder 2">
            <a:extLst>
              <a:ext uri="{FF2B5EF4-FFF2-40B4-BE49-F238E27FC236}">
                <a16:creationId xmlns:a16="http://schemas.microsoft.com/office/drawing/2014/main" id="{0F830411-798F-4CC0-8CDC-9A0264EA5DB1}"/>
              </a:ext>
            </a:extLst>
          </p:cNvPr>
          <p:cNvSpPr>
            <a:spLocks noGrp="1"/>
          </p:cNvSpPr>
          <p:nvPr>
            <p:ph idx="1"/>
          </p:nvPr>
        </p:nvSpPr>
        <p:spPr/>
        <p:txBody>
          <a:bodyPr>
            <a:normAutofit/>
          </a:bodyPr>
          <a:lstStyle/>
          <a:p>
            <a:r>
              <a:rPr lang="en-US" sz="3500" dirty="0"/>
              <a:t>1) Offer personal repentance</a:t>
            </a:r>
          </a:p>
          <a:p>
            <a:endParaRPr lang="en-US" sz="3500" dirty="0"/>
          </a:p>
          <a:p>
            <a:r>
              <a:rPr lang="en-US" sz="3500" b="1" dirty="0"/>
              <a:t>“By your sin you have wounded the body of Christ with a wound which no one can heal except you; and if you do not come back this Body remains wounded.” (St. Justin Martyr)</a:t>
            </a:r>
            <a:endParaRPr lang="en-US" sz="3500" dirty="0"/>
          </a:p>
        </p:txBody>
      </p:sp>
    </p:spTree>
    <p:extLst>
      <p:ext uri="{BB962C8B-B14F-4D97-AF65-F5344CB8AC3E}">
        <p14:creationId xmlns:p14="http://schemas.microsoft.com/office/powerpoint/2010/main" val="188442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31B644-D1FE-4F4B-847A-9DC164799797}"/>
              </a:ext>
            </a:extLst>
          </p:cNvPr>
          <p:cNvSpPr>
            <a:spLocks noGrp="1"/>
          </p:cNvSpPr>
          <p:nvPr>
            <p:ph idx="1"/>
          </p:nvPr>
        </p:nvSpPr>
        <p:spPr>
          <a:xfrm>
            <a:off x="775610" y="371493"/>
            <a:ext cx="6408962" cy="5105576"/>
          </a:xfrm>
        </p:spPr>
        <p:txBody>
          <a:bodyPr>
            <a:noAutofit/>
          </a:bodyPr>
          <a:lstStyle/>
          <a:p>
            <a:pPr marL="0" indent="0">
              <a:buNone/>
            </a:pPr>
            <a:r>
              <a:rPr lang="en-US" sz="3100" b="1" dirty="0"/>
              <a:t>"If you want to help the Church, it is better to try to correct yourself, rather than be looking to correct others. If you manage to correct yourself, one small part of the Church is immediately corrected. Naturally, if everyone did the same, the body of the Church would be in good health. But, today, people concern themselves with anything but themselves. You see, judging others is easy, whereas working on yourself takes effort." </a:t>
            </a:r>
            <a:r>
              <a:rPr lang="en-US" sz="3100" dirty="0"/>
              <a:t>(Elder </a:t>
            </a:r>
            <a:r>
              <a:rPr lang="en-US" sz="3100" dirty="0" err="1"/>
              <a:t>Paisios</a:t>
            </a:r>
            <a:r>
              <a:rPr lang="en-US" sz="3100" dirty="0"/>
              <a:t> of Mount Athos)</a:t>
            </a:r>
          </a:p>
        </p:txBody>
      </p:sp>
      <p:pic>
        <p:nvPicPr>
          <p:cNvPr id="1026" name="Picture 2" descr="Image result for elder paisios">
            <a:extLst>
              <a:ext uri="{FF2B5EF4-FFF2-40B4-BE49-F238E27FC236}">
                <a16:creationId xmlns:a16="http://schemas.microsoft.com/office/drawing/2014/main" id="{58852A51-46D1-4BC5-AC74-98FB6D39A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158" y="1170027"/>
            <a:ext cx="3961233" cy="416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3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5070-B71C-462D-B42C-ACD691B39D88}"/>
              </a:ext>
            </a:extLst>
          </p:cNvPr>
          <p:cNvSpPr>
            <a:spLocks noGrp="1"/>
          </p:cNvSpPr>
          <p:nvPr>
            <p:ph type="title"/>
          </p:nvPr>
        </p:nvSpPr>
        <p:spPr/>
        <p:txBody>
          <a:bodyPr/>
          <a:lstStyle/>
          <a:p>
            <a:r>
              <a:rPr lang="en-US" dirty="0"/>
              <a:t>How can I fulfill my role within the body?</a:t>
            </a:r>
          </a:p>
        </p:txBody>
      </p:sp>
      <p:sp>
        <p:nvSpPr>
          <p:cNvPr id="3" name="Content Placeholder 2">
            <a:extLst>
              <a:ext uri="{FF2B5EF4-FFF2-40B4-BE49-F238E27FC236}">
                <a16:creationId xmlns:a16="http://schemas.microsoft.com/office/drawing/2014/main" id="{0F830411-798F-4CC0-8CDC-9A0264EA5DB1}"/>
              </a:ext>
            </a:extLst>
          </p:cNvPr>
          <p:cNvSpPr>
            <a:spLocks noGrp="1"/>
          </p:cNvSpPr>
          <p:nvPr>
            <p:ph idx="1"/>
          </p:nvPr>
        </p:nvSpPr>
        <p:spPr/>
        <p:txBody>
          <a:bodyPr>
            <a:normAutofit/>
          </a:bodyPr>
          <a:lstStyle/>
          <a:p>
            <a:r>
              <a:rPr lang="en-US" sz="3500" dirty="0"/>
              <a:t>1) Offer personal repentance (getting right with God)</a:t>
            </a:r>
          </a:p>
          <a:p>
            <a:r>
              <a:rPr lang="en-US" sz="3500" b="1" dirty="0"/>
              <a:t>2) Reconciliation (getting right with others)</a:t>
            </a:r>
          </a:p>
          <a:p>
            <a:endParaRPr lang="en-US" sz="3500" dirty="0"/>
          </a:p>
        </p:txBody>
      </p:sp>
    </p:spTree>
    <p:extLst>
      <p:ext uri="{BB962C8B-B14F-4D97-AF65-F5344CB8AC3E}">
        <p14:creationId xmlns:p14="http://schemas.microsoft.com/office/powerpoint/2010/main" val="358806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F108-17D6-41AB-A015-E04D16E226A3}"/>
              </a:ext>
            </a:extLst>
          </p:cNvPr>
          <p:cNvSpPr>
            <a:spLocks noGrp="1"/>
          </p:cNvSpPr>
          <p:nvPr>
            <p:ph type="title" idx="4294967295"/>
          </p:nvPr>
        </p:nvSpPr>
        <p:spPr>
          <a:xfrm>
            <a:off x="3478213" y="0"/>
            <a:ext cx="5589587" cy="814388"/>
          </a:xfrm>
        </p:spPr>
        <p:txBody>
          <a:bodyPr>
            <a:normAutofit/>
          </a:bodyPr>
          <a:lstStyle/>
          <a:p>
            <a:r>
              <a:rPr lang="en-US" dirty="0"/>
              <a:t>A different standard…</a:t>
            </a:r>
          </a:p>
        </p:txBody>
      </p:sp>
      <p:sp>
        <p:nvSpPr>
          <p:cNvPr id="3" name="Content Placeholder 2">
            <a:extLst>
              <a:ext uri="{FF2B5EF4-FFF2-40B4-BE49-F238E27FC236}">
                <a16:creationId xmlns:a16="http://schemas.microsoft.com/office/drawing/2014/main" id="{22942230-148D-435D-84AF-6E4AF37B3BB6}"/>
              </a:ext>
            </a:extLst>
          </p:cNvPr>
          <p:cNvSpPr>
            <a:spLocks noGrp="1"/>
          </p:cNvSpPr>
          <p:nvPr>
            <p:ph idx="4294967295"/>
          </p:nvPr>
        </p:nvSpPr>
        <p:spPr>
          <a:xfrm>
            <a:off x="5694769" y="1047749"/>
            <a:ext cx="6254089" cy="5191125"/>
          </a:xfrm>
        </p:spPr>
        <p:txBody>
          <a:bodyPr>
            <a:noAutofit/>
          </a:bodyPr>
          <a:lstStyle/>
          <a:p>
            <a:r>
              <a:rPr lang="en-US" sz="3200" b="1" dirty="0"/>
              <a:t>Whoever hates his brother is a murderer, and you know that no murderer has eternal life abiding in him. </a:t>
            </a:r>
            <a:r>
              <a:rPr lang="en-US" sz="3200" dirty="0"/>
              <a:t>(1 John 3:15)</a:t>
            </a:r>
          </a:p>
          <a:p>
            <a:br>
              <a:rPr lang="en-US" sz="3200" dirty="0"/>
            </a:br>
            <a:r>
              <a:rPr lang="en-US" sz="3200" b="1" dirty="0"/>
              <a:t>If someone says, “I love God,” and hates his brother, he is a liar; for he who does not love his brother whom he has seen, how can he love God whom he has not seen? </a:t>
            </a:r>
            <a:r>
              <a:rPr lang="en-US" sz="3200" dirty="0"/>
              <a:t>(1 John 4:20)</a:t>
            </a:r>
            <a:br>
              <a:rPr lang="en-US" sz="3200" dirty="0"/>
            </a:br>
            <a:endParaRPr lang="en-US" sz="3200" dirty="0"/>
          </a:p>
        </p:txBody>
      </p:sp>
      <p:pic>
        <p:nvPicPr>
          <p:cNvPr id="7172" name="Picture 4" descr="Related image">
            <a:extLst>
              <a:ext uri="{FF2B5EF4-FFF2-40B4-BE49-F238E27FC236}">
                <a16:creationId xmlns:a16="http://schemas.microsoft.com/office/drawing/2014/main" id="{7ADFAAA2-EBC7-4B49-9D4E-6FA9626AD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12" y="1661186"/>
            <a:ext cx="5451627" cy="363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87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descr="A picture containing ground, bench, person, wooden&#10;&#10;Description generated with very high confidence">
            <a:extLst>
              <a:ext uri="{FF2B5EF4-FFF2-40B4-BE49-F238E27FC236}">
                <a16:creationId xmlns:a16="http://schemas.microsoft.com/office/drawing/2014/main" id="{5A2A0A5E-9023-49D6-96DF-DF8513E8C7F5}"/>
              </a:ext>
            </a:extLst>
          </p:cNvPr>
          <p:cNvPicPr>
            <a:picLocks noChangeAspect="1"/>
          </p:cNvPicPr>
          <p:nvPr/>
        </p:nvPicPr>
        <p:blipFill rotWithShape="1">
          <a:blip r:embed="rId2">
            <a:alphaModFix amt="35000"/>
            <a:extLst/>
          </a:blip>
          <a:srcRect l="5333"/>
          <a:stretch/>
        </p:blipFill>
        <p:spPr>
          <a:xfrm>
            <a:off x="20" y="10"/>
            <a:ext cx="12191980" cy="6857990"/>
          </a:xfrm>
          <a:prstGeom prst="rect">
            <a:avLst/>
          </a:prstGeom>
        </p:spPr>
      </p:pic>
      <p:cxnSp>
        <p:nvCxnSpPr>
          <p:cNvPr id="18" name="Straight Connector 17">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AD9CE8-3DB7-4A8B-B586-E160121DEE76}"/>
              </a:ext>
            </a:extLst>
          </p:cNvPr>
          <p:cNvSpPr>
            <a:spLocks noGrp="1"/>
          </p:cNvSpPr>
          <p:nvPr>
            <p:ph idx="1"/>
          </p:nvPr>
        </p:nvSpPr>
        <p:spPr>
          <a:xfrm>
            <a:off x="1097280" y="1845734"/>
            <a:ext cx="10058400" cy="4023360"/>
          </a:xfrm>
        </p:spPr>
        <p:txBody>
          <a:bodyPr>
            <a:normAutofit/>
          </a:bodyPr>
          <a:lstStyle/>
          <a:p>
            <a:pPr marL="0" indent="0">
              <a:buNone/>
            </a:pPr>
            <a:r>
              <a:rPr lang="en-US" sz="3500" b="1" dirty="0">
                <a:solidFill>
                  <a:schemeClr val="tx1"/>
                </a:solidFill>
              </a:rPr>
              <a:t>Blessed </a:t>
            </a:r>
            <a:r>
              <a:rPr lang="en-US" sz="3500" b="1" i="1" dirty="0">
                <a:solidFill>
                  <a:schemeClr val="tx1"/>
                </a:solidFill>
              </a:rPr>
              <a:t>are</a:t>
            </a:r>
            <a:r>
              <a:rPr lang="en-US" sz="3500" b="1" dirty="0">
                <a:solidFill>
                  <a:schemeClr val="tx1"/>
                </a:solidFill>
              </a:rPr>
              <a:t> the peacemakers, For they shall be called sons of God. </a:t>
            </a:r>
            <a:r>
              <a:rPr lang="en-US" sz="3500" dirty="0">
                <a:solidFill>
                  <a:schemeClr val="tx1"/>
                </a:solidFill>
              </a:rPr>
              <a:t>(Matt. 5:9)</a:t>
            </a:r>
          </a:p>
        </p:txBody>
      </p:sp>
      <p:sp>
        <p:nvSpPr>
          <p:cNvPr id="20" name="Rectangle 19">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27656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descr="A picture containing ground, bench, person, wooden&#10;&#10;Description generated with very high confidence">
            <a:extLst>
              <a:ext uri="{FF2B5EF4-FFF2-40B4-BE49-F238E27FC236}">
                <a16:creationId xmlns:a16="http://schemas.microsoft.com/office/drawing/2014/main" id="{5A2A0A5E-9023-49D6-96DF-DF8513E8C7F5}"/>
              </a:ext>
            </a:extLst>
          </p:cNvPr>
          <p:cNvPicPr>
            <a:picLocks noChangeAspect="1"/>
          </p:cNvPicPr>
          <p:nvPr/>
        </p:nvPicPr>
        <p:blipFill rotWithShape="1">
          <a:blip r:embed="rId2">
            <a:alphaModFix amt="35000"/>
            <a:extLst/>
          </a:blip>
          <a:srcRect l="5333"/>
          <a:stretch/>
        </p:blipFill>
        <p:spPr>
          <a:xfrm>
            <a:off x="20" y="10"/>
            <a:ext cx="12191980" cy="6857990"/>
          </a:xfrm>
          <a:prstGeom prst="rect">
            <a:avLst/>
          </a:prstGeom>
        </p:spPr>
      </p:pic>
      <p:cxnSp>
        <p:nvCxnSpPr>
          <p:cNvPr id="18" name="Straight Connector 17">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AD9CE8-3DB7-4A8B-B586-E160121DEE76}"/>
              </a:ext>
            </a:extLst>
          </p:cNvPr>
          <p:cNvSpPr>
            <a:spLocks noGrp="1"/>
          </p:cNvSpPr>
          <p:nvPr>
            <p:ph idx="1"/>
          </p:nvPr>
        </p:nvSpPr>
        <p:spPr>
          <a:xfrm>
            <a:off x="1097280" y="1845734"/>
            <a:ext cx="10058400" cy="4023360"/>
          </a:xfrm>
        </p:spPr>
        <p:txBody>
          <a:bodyPr>
            <a:normAutofit/>
          </a:bodyPr>
          <a:lstStyle/>
          <a:p>
            <a:pPr marL="0" indent="0">
              <a:buNone/>
            </a:pPr>
            <a:r>
              <a:rPr lang="en-US" sz="3500" b="1" dirty="0">
                <a:solidFill>
                  <a:schemeClr val="tx1"/>
                </a:solidFill>
              </a:rPr>
              <a:t>Blessed </a:t>
            </a:r>
            <a:r>
              <a:rPr lang="en-US" sz="3500" b="1" i="1" dirty="0">
                <a:solidFill>
                  <a:schemeClr val="tx1"/>
                </a:solidFill>
              </a:rPr>
              <a:t>are</a:t>
            </a:r>
            <a:r>
              <a:rPr lang="en-US" sz="3500" b="1" dirty="0">
                <a:solidFill>
                  <a:schemeClr val="tx1"/>
                </a:solidFill>
              </a:rPr>
              <a:t> the peacemakers, For they shall be called sons of God. </a:t>
            </a:r>
            <a:r>
              <a:rPr lang="en-US" sz="3500" dirty="0">
                <a:solidFill>
                  <a:schemeClr val="tx1"/>
                </a:solidFill>
              </a:rPr>
              <a:t>(Matt. 5:9)</a:t>
            </a:r>
          </a:p>
          <a:p>
            <a:pPr marL="0" indent="0">
              <a:buNone/>
            </a:pPr>
            <a:endParaRPr lang="en-US" sz="3500" b="1" dirty="0">
              <a:solidFill>
                <a:schemeClr val="tx1"/>
              </a:solidFill>
            </a:endParaRPr>
          </a:p>
          <a:p>
            <a:pPr marL="0" indent="0">
              <a:buNone/>
            </a:pPr>
            <a:r>
              <a:rPr lang="en-US" sz="3500" b="1" dirty="0">
                <a:solidFill>
                  <a:schemeClr val="tx1"/>
                </a:solidFill>
              </a:rPr>
              <a:t>Brethren, if a man is overtaken in any trespass, you who </a:t>
            </a:r>
            <a:r>
              <a:rPr lang="en-US" sz="3500" b="1" i="1" dirty="0">
                <a:solidFill>
                  <a:schemeClr val="tx1"/>
                </a:solidFill>
              </a:rPr>
              <a:t>are</a:t>
            </a:r>
            <a:r>
              <a:rPr lang="en-US" sz="3500" b="1" dirty="0">
                <a:solidFill>
                  <a:schemeClr val="tx1"/>
                </a:solidFill>
              </a:rPr>
              <a:t> spiritual restore such a one in a spirit of gentleness, considering yourself lest you also be tempted </a:t>
            </a:r>
            <a:r>
              <a:rPr lang="en-US" sz="3500" dirty="0">
                <a:solidFill>
                  <a:schemeClr val="tx1"/>
                </a:solidFill>
              </a:rPr>
              <a:t>(Gal. 6:1)</a:t>
            </a:r>
          </a:p>
        </p:txBody>
      </p:sp>
      <p:sp>
        <p:nvSpPr>
          <p:cNvPr id="20" name="Rectangle 19">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7051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5070-B71C-462D-B42C-ACD691B39D88}"/>
              </a:ext>
            </a:extLst>
          </p:cNvPr>
          <p:cNvSpPr>
            <a:spLocks noGrp="1"/>
          </p:cNvSpPr>
          <p:nvPr>
            <p:ph type="title"/>
          </p:nvPr>
        </p:nvSpPr>
        <p:spPr/>
        <p:txBody>
          <a:bodyPr/>
          <a:lstStyle/>
          <a:p>
            <a:r>
              <a:rPr lang="en-US" dirty="0"/>
              <a:t>How can I fulfill my role within the body?</a:t>
            </a:r>
          </a:p>
        </p:txBody>
      </p:sp>
      <p:sp>
        <p:nvSpPr>
          <p:cNvPr id="3" name="Content Placeholder 2">
            <a:extLst>
              <a:ext uri="{FF2B5EF4-FFF2-40B4-BE49-F238E27FC236}">
                <a16:creationId xmlns:a16="http://schemas.microsoft.com/office/drawing/2014/main" id="{0F830411-798F-4CC0-8CDC-9A0264EA5DB1}"/>
              </a:ext>
            </a:extLst>
          </p:cNvPr>
          <p:cNvSpPr>
            <a:spLocks noGrp="1"/>
          </p:cNvSpPr>
          <p:nvPr>
            <p:ph idx="1"/>
          </p:nvPr>
        </p:nvSpPr>
        <p:spPr/>
        <p:txBody>
          <a:bodyPr>
            <a:normAutofit/>
          </a:bodyPr>
          <a:lstStyle/>
          <a:p>
            <a:r>
              <a:rPr lang="en-US" sz="3500" dirty="0"/>
              <a:t>1) Offer personal repentance (getting right with God)</a:t>
            </a:r>
          </a:p>
          <a:p>
            <a:r>
              <a:rPr lang="en-US" sz="3500" dirty="0"/>
              <a:t>2) Reconciliation (getting right with others)</a:t>
            </a:r>
          </a:p>
          <a:p>
            <a:r>
              <a:rPr lang="en-US" sz="3500" b="1" dirty="0"/>
              <a:t>3) Be an active participant in the Church</a:t>
            </a:r>
          </a:p>
          <a:p>
            <a:endParaRPr lang="en-US" sz="3500" dirty="0"/>
          </a:p>
        </p:txBody>
      </p:sp>
    </p:spTree>
    <p:extLst>
      <p:ext uri="{BB962C8B-B14F-4D97-AF65-F5344CB8AC3E}">
        <p14:creationId xmlns:p14="http://schemas.microsoft.com/office/powerpoint/2010/main" val="398869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1"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coptic eucharist">
            <a:extLst>
              <a:ext uri="{FF2B5EF4-FFF2-40B4-BE49-F238E27FC236}">
                <a16:creationId xmlns:a16="http://schemas.microsoft.com/office/drawing/2014/main" id="{8E5B0F86-1936-4FA8-B902-786683A92F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83" r="15369"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4102"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B93D38-61AB-4295-9A3F-9D5349E4FD24}"/>
              </a:ext>
            </a:extLst>
          </p:cNvPr>
          <p:cNvSpPr>
            <a:spLocks noGrp="1"/>
          </p:cNvSpPr>
          <p:nvPr>
            <p:ph idx="1"/>
          </p:nvPr>
        </p:nvSpPr>
        <p:spPr>
          <a:xfrm>
            <a:off x="5239077" y="745593"/>
            <a:ext cx="6368142" cy="3670180"/>
          </a:xfrm>
        </p:spPr>
        <p:txBody>
          <a:bodyPr>
            <a:noAutofit/>
          </a:bodyPr>
          <a:lstStyle/>
          <a:p>
            <a:r>
              <a:rPr lang="en-US" sz="3200" b="1" dirty="0"/>
              <a:t>Let us learn the wonder of this sacrament, the purpose of its institution, the effects it produces. We become a single body, according to Scripture, members of His flesh and bone of His bones. This is what is brought about by the food that He gives us. He blends Himself with us so that we may all become one single entity in the way the body is joined to the head. </a:t>
            </a:r>
            <a:r>
              <a:rPr lang="en-US" sz="3200" dirty="0"/>
              <a:t>(St. John Chrysostom, Homily on John, 46)</a:t>
            </a:r>
          </a:p>
        </p:txBody>
      </p:sp>
    </p:spTree>
    <p:extLst>
      <p:ext uri="{BB962C8B-B14F-4D97-AF65-F5344CB8AC3E}">
        <p14:creationId xmlns:p14="http://schemas.microsoft.com/office/powerpoint/2010/main" val="17947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F17F7-A3B0-4AA8-B7D1-5EDC31668C70}"/>
              </a:ext>
            </a:extLst>
          </p:cNvPr>
          <p:cNvSpPr>
            <a:spLocks noGrp="1"/>
          </p:cNvSpPr>
          <p:nvPr>
            <p:ph idx="4294967295"/>
          </p:nvPr>
        </p:nvSpPr>
        <p:spPr>
          <a:xfrm>
            <a:off x="149290" y="578499"/>
            <a:ext cx="11775232" cy="5561044"/>
          </a:xfrm>
        </p:spPr>
        <p:txBody>
          <a:bodyPr>
            <a:normAutofit/>
          </a:bodyPr>
          <a:lstStyle/>
          <a:p>
            <a:br>
              <a:rPr lang="en-US" sz="3500" dirty="0"/>
            </a:br>
            <a:r>
              <a:rPr lang="en-US" sz="3500" b="1" dirty="0"/>
              <a:t>Make us all worthy, O our Master, to partake of Your holies unto the purification of our souls, our bodies, and our spirits that we may become one body and one spirit, and may have a share and an inheritance with all the saints who have pleased You since the beginning.</a:t>
            </a:r>
            <a:endParaRPr lang="en-US" sz="3500" dirty="0"/>
          </a:p>
          <a:p>
            <a:br>
              <a:rPr lang="en-US" sz="3500" dirty="0"/>
            </a:br>
            <a:r>
              <a:rPr lang="en-US" sz="3500" b="1" dirty="0"/>
              <a:t>53 Then Jesus said to them, “Most assuredly, I say to you, unless you eat the flesh of the Son of Man and drink His blood, you have no life in you. </a:t>
            </a:r>
            <a:r>
              <a:rPr lang="en-US" sz="3500" dirty="0"/>
              <a:t>(John 6:53)</a:t>
            </a:r>
          </a:p>
        </p:txBody>
      </p:sp>
    </p:spTree>
    <p:extLst>
      <p:ext uri="{BB962C8B-B14F-4D97-AF65-F5344CB8AC3E}">
        <p14:creationId xmlns:p14="http://schemas.microsoft.com/office/powerpoint/2010/main" val="172771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CAA0CD-7468-47DE-8A23-701525C3285C}"/>
              </a:ext>
            </a:extLst>
          </p:cNvPr>
          <p:cNvSpPr/>
          <p:nvPr/>
        </p:nvSpPr>
        <p:spPr>
          <a:xfrm>
            <a:off x="345233" y="149291"/>
            <a:ext cx="11308701" cy="6001643"/>
          </a:xfrm>
          <a:prstGeom prst="rect">
            <a:avLst/>
          </a:prstGeom>
        </p:spPr>
        <p:txBody>
          <a:bodyPr wrap="square">
            <a:spAutoFit/>
          </a:bodyPr>
          <a:lstStyle/>
          <a:p>
            <a:r>
              <a:rPr lang="en-US" sz="3200" b="1" dirty="0">
                <a:solidFill>
                  <a:srgbClr val="222222"/>
                </a:solidFill>
                <a:latin typeface="Arial" panose="020B0604020202020204" pitchFamily="34" charset="0"/>
              </a:rPr>
              <a:t>13 till we all come to the unity of the faith and of the knowledge of the Son of God, to a perfect man, to the measure of the stature of the fullness of Christ; 14 that we should no longer be children, tossed to and </a:t>
            </a:r>
            <a:r>
              <a:rPr lang="en-US" sz="3200" b="1" dirty="0" err="1">
                <a:solidFill>
                  <a:srgbClr val="222222"/>
                </a:solidFill>
                <a:latin typeface="Arial" panose="020B0604020202020204" pitchFamily="34" charset="0"/>
              </a:rPr>
              <a:t>fro</a:t>
            </a:r>
            <a:r>
              <a:rPr lang="en-US" sz="3200" b="1" dirty="0">
                <a:solidFill>
                  <a:srgbClr val="222222"/>
                </a:solidFill>
                <a:latin typeface="Arial" panose="020B0604020202020204" pitchFamily="34" charset="0"/>
              </a:rPr>
              <a:t> and carried about with every wind of doctrine, by the trickery of men, in the cunning craftiness of deceitful plotting, 15 but, speaking the truth in love, may grow up in all things into Him who is the head—Christ— 16 from whom the whole body, joined and knit together by what every joint supplies, according to the effective working by which every part does its share, causes growth of the body for the edifying of itself in love. </a:t>
            </a:r>
            <a:r>
              <a:rPr lang="en-US" sz="3200" dirty="0">
                <a:solidFill>
                  <a:srgbClr val="222222"/>
                </a:solidFill>
                <a:latin typeface="Arial" panose="020B0604020202020204" pitchFamily="34" charset="0"/>
              </a:rPr>
              <a:t>(Eph. 4:13-16)</a:t>
            </a:r>
            <a:endParaRPr lang="en-US" sz="3200" dirty="0"/>
          </a:p>
        </p:txBody>
      </p:sp>
    </p:spTree>
    <p:extLst>
      <p:ext uri="{BB962C8B-B14F-4D97-AF65-F5344CB8AC3E}">
        <p14:creationId xmlns:p14="http://schemas.microsoft.com/office/powerpoint/2010/main" val="3028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9DE606B-0D52-4A43-AB72-47084331F786}"/>
              </a:ext>
            </a:extLst>
          </p:cNvPr>
          <p:cNvSpPr>
            <a:spLocks noGrp="1"/>
          </p:cNvSpPr>
          <p:nvPr>
            <p:ph idx="1"/>
          </p:nvPr>
        </p:nvSpPr>
        <p:spPr>
          <a:xfrm>
            <a:off x="545124" y="896815"/>
            <a:ext cx="6565263" cy="5203171"/>
          </a:xfrm>
        </p:spPr>
        <p:txBody>
          <a:bodyPr>
            <a:noAutofit/>
          </a:bodyPr>
          <a:lstStyle/>
          <a:p>
            <a:r>
              <a:rPr lang="en-US" sz="3500" dirty="0">
                <a:solidFill>
                  <a:srgbClr val="FFFFFF"/>
                </a:solidFill>
              </a:rPr>
              <a:t>Before the fall:</a:t>
            </a:r>
            <a:r>
              <a:rPr lang="en-US" sz="3500" b="1" dirty="0">
                <a:solidFill>
                  <a:srgbClr val="FFFFFF"/>
                </a:solidFill>
              </a:rPr>
              <a:t> “this is bone of my bones and flesh of my flesh.” </a:t>
            </a:r>
            <a:r>
              <a:rPr lang="en-US" sz="3500" dirty="0">
                <a:solidFill>
                  <a:srgbClr val="FFFFFF"/>
                </a:solidFill>
              </a:rPr>
              <a:t>(Genesis 2:23) </a:t>
            </a:r>
          </a:p>
          <a:p>
            <a:endParaRPr lang="en-US" sz="3500" dirty="0">
              <a:solidFill>
                <a:srgbClr val="FFFFFF"/>
              </a:solidFill>
            </a:endParaRPr>
          </a:p>
          <a:p>
            <a:br>
              <a:rPr lang="en-US" sz="3500" dirty="0">
                <a:solidFill>
                  <a:srgbClr val="FFFFFF"/>
                </a:solidFill>
              </a:rPr>
            </a:br>
            <a:endParaRPr lang="en-US" sz="3500" dirty="0">
              <a:solidFill>
                <a:srgbClr val="FFFFFF"/>
              </a:solidFill>
            </a:endParaRPr>
          </a:p>
        </p:txBody>
      </p:sp>
      <p:sp>
        <p:nvSpPr>
          <p:cNvPr id="73" name="Rectangle 72">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mage result for coptic icon adam and eve">
            <a:extLst>
              <a:ext uri="{FF2B5EF4-FFF2-40B4-BE49-F238E27FC236}">
                <a16:creationId xmlns:a16="http://schemas.microsoft.com/office/drawing/2014/main" id="{741CA0F4-8FFB-4F3A-81D0-21FFE50D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5" b="4027"/>
          <a:stretch/>
        </p:blipFill>
        <p:spPr bwMode="auto">
          <a:xfrm>
            <a:off x="7611902" y="8802"/>
            <a:ext cx="4580097" cy="684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63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Image result for coptic icon adam and eve">
            <a:extLst>
              <a:ext uri="{FF2B5EF4-FFF2-40B4-BE49-F238E27FC236}">
                <a16:creationId xmlns:a16="http://schemas.microsoft.com/office/drawing/2014/main" id="{741CA0F4-8FFB-4F3A-81D0-21FFE50D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5" b="4102"/>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B26C247B-8BCD-45D3-90AE-61FAC015F2D1}"/>
              </a:ext>
            </a:extLst>
          </p:cNvPr>
          <p:cNvSpPr txBox="1">
            <a:spLocks/>
          </p:cNvSpPr>
          <p:nvPr/>
        </p:nvSpPr>
        <p:spPr>
          <a:xfrm>
            <a:off x="545124" y="896815"/>
            <a:ext cx="6565263" cy="520317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500" dirty="0">
                <a:solidFill>
                  <a:srgbClr val="FFFFFF"/>
                </a:solidFill>
              </a:rPr>
              <a:t>Before the fall:</a:t>
            </a:r>
            <a:r>
              <a:rPr lang="en-US" sz="3500" b="1" dirty="0">
                <a:solidFill>
                  <a:srgbClr val="FFFFFF"/>
                </a:solidFill>
              </a:rPr>
              <a:t> “this is bone of my bones and flesh of my flesh.” </a:t>
            </a:r>
            <a:r>
              <a:rPr lang="en-US" sz="3500" dirty="0">
                <a:solidFill>
                  <a:srgbClr val="FFFFFF"/>
                </a:solidFill>
              </a:rPr>
              <a:t>(Genesis 2:23) </a:t>
            </a:r>
          </a:p>
          <a:p>
            <a:endParaRPr lang="en-US" sz="3500" dirty="0">
              <a:solidFill>
                <a:srgbClr val="FFFFFF"/>
              </a:solidFill>
            </a:endParaRPr>
          </a:p>
          <a:p>
            <a:r>
              <a:rPr lang="en-US" sz="3500" dirty="0">
                <a:solidFill>
                  <a:srgbClr val="FFFFFF"/>
                </a:solidFill>
              </a:rPr>
              <a:t>After the fall: </a:t>
            </a:r>
            <a:r>
              <a:rPr lang="en-US" sz="3500" b="1" dirty="0">
                <a:solidFill>
                  <a:srgbClr val="FFFFFF"/>
                </a:solidFill>
              </a:rPr>
              <a:t>“</a:t>
            </a:r>
            <a:r>
              <a:rPr lang="en-US" sz="3500" b="1" u="sng" dirty="0">
                <a:solidFill>
                  <a:srgbClr val="FFFFFF"/>
                </a:solidFill>
              </a:rPr>
              <a:t>The woman whom You gave to be with me</a:t>
            </a:r>
            <a:r>
              <a:rPr lang="en-US" sz="3500" b="1" dirty="0">
                <a:solidFill>
                  <a:srgbClr val="FFFFFF"/>
                </a:solidFill>
              </a:rPr>
              <a:t>, she gave me of the tree, and I ate.” </a:t>
            </a:r>
            <a:r>
              <a:rPr lang="en-US" sz="3500" dirty="0">
                <a:solidFill>
                  <a:srgbClr val="FFFFFF"/>
                </a:solidFill>
              </a:rPr>
              <a:t>(Genesis 3:12)</a:t>
            </a:r>
          </a:p>
          <a:p>
            <a:br>
              <a:rPr lang="en-US" sz="3500" dirty="0">
                <a:solidFill>
                  <a:srgbClr val="FFFFFF"/>
                </a:solidFill>
              </a:rPr>
            </a:br>
            <a:endParaRPr lang="en-US" sz="3500" dirty="0">
              <a:solidFill>
                <a:srgbClr val="FFFFFF"/>
              </a:solidFill>
            </a:endParaRPr>
          </a:p>
        </p:txBody>
      </p:sp>
    </p:spTree>
    <p:extLst>
      <p:ext uri="{BB962C8B-B14F-4D97-AF65-F5344CB8AC3E}">
        <p14:creationId xmlns:p14="http://schemas.microsoft.com/office/powerpoint/2010/main" val="421613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5" name="Picture 2" descr="Image result for unity">
            <a:extLst>
              <a:ext uri="{FF2B5EF4-FFF2-40B4-BE49-F238E27FC236}">
                <a16:creationId xmlns:a16="http://schemas.microsoft.com/office/drawing/2014/main" id="{C33A2FBB-1120-4056-BA45-8EAC0DEF2C1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050" r="11506"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4ED425-C1E6-4E53-B509-F1CDBB48C0F0}"/>
              </a:ext>
            </a:extLst>
          </p:cNvPr>
          <p:cNvSpPr txBox="1"/>
          <p:nvPr/>
        </p:nvSpPr>
        <p:spPr>
          <a:xfrm>
            <a:off x="1380931" y="523875"/>
            <a:ext cx="8725094" cy="861774"/>
          </a:xfrm>
          <a:prstGeom prst="rect">
            <a:avLst/>
          </a:prstGeom>
          <a:noFill/>
        </p:spPr>
        <p:txBody>
          <a:bodyPr wrap="square" rtlCol="0">
            <a:spAutoFit/>
          </a:bodyPr>
          <a:lstStyle/>
          <a:p>
            <a:pPr algn="ctr"/>
            <a:r>
              <a:rPr lang="en-US" sz="5000" dirty="0">
                <a:solidFill>
                  <a:schemeClr val="accent2">
                    <a:lumMod val="50000"/>
                  </a:schemeClr>
                </a:solidFill>
              </a:rPr>
              <a:t>St. Mark’s 2019 Theme is </a:t>
            </a:r>
            <a:r>
              <a:rPr lang="en-US" sz="5000" b="1" u="sng" dirty="0">
                <a:solidFill>
                  <a:schemeClr val="accent2">
                    <a:lumMod val="50000"/>
                  </a:schemeClr>
                </a:solidFill>
              </a:rPr>
              <a:t>UNITY!</a:t>
            </a:r>
          </a:p>
        </p:txBody>
      </p:sp>
    </p:spTree>
    <p:extLst>
      <p:ext uri="{BB962C8B-B14F-4D97-AF65-F5344CB8AC3E}">
        <p14:creationId xmlns:p14="http://schemas.microsoft.com/office/powerpoint/2010/main" val="1100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coptic icon gethsemane">
            <a:extLst>
              <a:ext uri="{FF2B5EF4-FFF2-40B4-BE49-F238E27FC236}">
                <a16:creationId xmlns:a16="http://schemas.microsoft.com/office/drawing/2014/main" id="{4918952A-37D7-4476-9D46-0EB974A1B0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53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041CE6-CF4A-4801-B833-12D5DEDFBCB5}"/>
              </a:ext>
            </a:extLst>
          </p:cNvPr>
          <p:cNvSpPr>
            <a:spLocks noGrp="1"/>
          </p:cNvSpPr>
          <p:nvPr>
            <p:ph idx="1"/>
          </p:nvPr>
        </p:nvSpPr>
        <p:spPr>
          <a:xfrm>
            <a:off x="5090161" y="391885"/>
            <a:ext cx="6368142" cy="5812971"/>
          </a:xfrm>
        </p:spPr>
        <p:txBody>
          <a:bodyPr>
            <a:noAutofit/>
          </a:bodyPr>
          <a:lstStyle/>
          <a:p>
            <a:r>
              <a:rPr lang="en-US" sz="3000" b="1" dirty="0"/>
              <a:t>20 “I do not pray for these alone, but also for those who will believe in Me through their word; 21 that </a:t>
            </a:r>
            <a:r>
              <a:rPr lang="en-US" sz="3000" b="1" u="sng" dirty="0"/>
              <a:t>they all may be one</a:t>
            </a:r>
            <a:r>
              <a:rPr lang="en-US" sz="3000" b="1" dirty="0"/>
              <a:t>, as You, Father, </a:t>
            </a:r>
            <a:r>
              <a:rPr lang="en-US" sz="3000" b="1" i="1" dirty="0"/>
              <a:t>are</a:t>
            </a:r>
            <a:r>
              <a:rPr lang="en-US" sz="3000" b="1" dirty="0"/>
              <a:t> in Me, and I in You; </a:t>
            </a:r>
            <a:r>
              <a:rPr lang="en-US" sz="3000" b="1" u="sng" dirty="0"/>
              <a:t>that they also may be one</a:t>
            </a:r>
            <a:r>
              <a:rPr lang="en-US" sz="3000" b="1" dirty="0"/>
              <a:t> in Us, that the world may believe that You sent Me. 22 And the glory which You gave Me I have given them, that </a:t>
            </a:r>
            <a:r>
              <a:rPr lang="en-US" sz="3000" b="1" u="sng" dirty="0"/>
              <a:t>they may be one just as We are one</a:t>
            </a:r>
            <a:r>
              <a:rPr lang="en-US" sz="3000" b="1" dirty="0"/>
              <a:t>: 23 I in them, and You in Me; </a:t>
            </a:r>
            <a:r>
              <a:rPr lang="en-US" sz="3000" b="1" u="sng" dirty="0"/>
              <a:t>that they may be made perfect in one</a:t>
            </a:r>
            <a:r>
              <a:rPr lang="en-US" sz="3000" b="1" dirty="0"/>
              <a:t>, and that the world may know that You have sent Me, and have loved them as You have loved Me. </a:t>
            </a:r>
            <a:r>
              <a:rPr lang="en-US" sz="3000" dirty="0"/>
              <a:t>(John 17:20-23)</a:t>
            </a:r>
          </a:p>
          <a:p>
            <a:br>
              <a:rPr lang="en-US" sz="3000" dirty="0"/>
            </a:br>
            <a:endParaRPr lang="en-US" sz="3000" dirty="0"/>
          </a:p>
        </p:txBody>
      </p:sp>
    </p:spTree>
    <p:extLst>
      <p:ext uri="{BB962C8B-B14F-4D97-AF65-F5344CB8AC3E}">
        <p14:creationId xmlns:p14="http://schemas.microsoft.com/office/powerpoint/2010/main" val="235795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5441-BBF7-45FF-8BD4-9941F4B6D447}"/>
              </a:ext>
            </a:extLst>
          </p:cNvPr>
          <p:cNvSpPr>
            <a:spLocks noGrp="1"/>
          </p:cNvSpPr>
          <p:nvPr>
            <p:ph type="title"/>
          </p:nvPr>
        </p:nvSpPr>
        <p:spPr/>
        <p:txBody>
          <a:bodyPr/>
          <a:lstStyle/>
          <a:p>
            <a:r>
              <a:rPr lang="en-US" dirty="0"/>
              <a:t>What’s the goal?</a:t>
            </a:r>
          </a:p>
        </p:txBody>
      </p:sp>
      <p:sp>
        <p:nvSpPr>
          <p:cNvPr id="3" name="Content Placeholder 2">
            <a:extLst>
              <a:ext uri="{FF2B5EF4-FFF2-40B4-BE49-F238E27FC236}">
                <a16:creationId xmlns:a16="http://schemas.microsoft.com/office/drawing/2014/main" id="{69E8F2E2-5787-4685-BF04-87732F0FE7C8}"/>
              </a:ext>
            </a:extLst>
          </p:cNvPr>
          <p:cNvSpPr>
            <a:spLocks noGrp="1"/>
          </p:cNvSpPr>
          <p:nvPr>
            <p:ph idx="1"/>
          </p:nvPr>
        </p:nvSpPr>
        <p:spPr>
          <a:xfrm>
            <a:off x="1097280" y="1845733"/>
            <a:ext cx="7446645" cy="4107391"/>
          </a:xfrm>
        </p:spPr>
        <p:txBody>
          <a:bodyPr>
            <a:normAutofit/>
          </a:bodyPr>
          <a:lstStyle/>
          <a:p>
            <a:r>
              <a:rPr lang="en-US" sz="4000" b="1" dirty="0"/>
              <a:t>13 till we all come to the unity of the faith and of the knowledge of the Son of God, to a perfect man, to the measure of the stature of the fullness of Christ;</a:t>
            </a:r>
            <a:r>
              <a:rPr lang="en-US" sz="4000" dirty="0"/>
              <a:t> (Ephesians 4:13)</a:t>
            </a:r>
          </a:p>
        </p:txBody>
      </p:sp>
      <p:pic>
        <p:nvPicPr>
          <p:cNvPr id="5" name="Picture 4">
            <a:extLst>
              <a:ext uri="{FF2B5EF4-FFF2-40B4-BE49-F238E27FC236}">
                <a16:creationId xmlns:a16="http://schemas.microsoft.com/office/drawing/2014/main" id="{4F8A545A-9CE3-4F04-8417-B0B5D65942C8}"/>
              </a:ext>
            </a:extLst>
          </p:cNvPr>
          <p:cNvPicPr>
            <a:picLocks noChangeAspect="1"/>
          </p:cNvPicPr>
          <p:nvPr/>
        </p:nvPicPr>
        <p:blipFill>
          <a:blip r:embed="rId2"/>
          <a:stretch>
            <a:fillRect/>
          </a:stretch>
        </p:blipFill>
        <p:spPr>
          <a:xfrm>
            <a:off x="8748712" y="2486026"/>
            <a:ext cx="2914650" cy="2914650"/>
          </a:xfrm>
          <a:prstGeom prst="rect">
            <a:avLst/>
          </a:prstGeom>
        </p:spPr>
      </p:pic>
    </p:spTree>
    <p:extLst>
      <p:ext uri="{BB962C8B-B14F-4D97-AF65-F5344CB8AC3E}">
        <p14:creationId xmlns:p14="http://schemas.microsoft.com/office/powerpoint/2010/main" val="335323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B187-EEE1-45AA-B780-5A73EAE56179}"/>
              </a:ext>
            </a:extLst>
          </p:cNvPr>
          <p:cNvSpPr>
            <a:spLocks noGrp="1"/>
          </p:cNvSpPr>
          <p:nvPr>
            <p:ph type="title"/>
          </p:nvPr>
        </p:nvSpPr>
        <p:spPr/>
        <p:txBody>
          <a:bodyPr/>
          <a:lstStyle/>
          <a:p>
            <a:r>
              <a:rPr lang="en-US" dirty="0"/>
              <a:t>Edifying of the body</a:t>
            </a:r>
          </a:p>
        </p:txBody>
      </p:sp>
      <p:sp>
        <p:nvSpPr>
          <p:cNvPr id="3" name="Content Placeholder 2">
            <a:extLst>
              <a:ext uri="{FF2B5EF4-FFF2-40B4-BE49-F238E27FC236}">
                <a16:creationId xmlns:a16="http://schemas.microsoft.com/office/drawing/2014/main" id="{397EE295-81D7-45A2-80CF-0E1B1223BA5B}"/>
              </a:ext>
            </a:extLst>
          </p:cNvPr>
          <p:cNvSpPr>
            <a:spLocks noGrp="1"/>
          </p:cNvSpPr>
          <p:nvPr>
            <p:ph idx="1"/>
          </p:nvPr>
        </p:nvSpPr>
        <p:spPr/>
        <p:txBody>
          <a:bodyPr>
            <a:normAutofit/>
          </a:bodyPr>
          <a:lstStyle/>
          <a:p>
            <a:r>
              <a:rPr lang="en-US" sz="3500" b="1" dirty="0"/>
              <a:t>11 And He Himself gave some </a:t>
            </a:r>
            <a:r>
              <a:rPr lang="en-US" sz="3500" b="1" i="1" dirty="0"/>
              <a:t>to be</a:t>
            </a:r>
            <a:r>
              <a:rPr lang="en-US" sz="3500" b="1" dirty="0"/>
              <a:t> apostles, some prophets, some evangelists, and some pastors and teachers, 12 for the equipping of the saints for the work of ministry, for the edifying of the body of Christ, 13 till we all come to the unity of the faith and of the knowledge of the Son of God, to a perfect man, to the measure of the stature of the fullness of Christ; </a:t>
            </a:r>
            <a:r>
              <a:rPr lang="en-US" sz="3500" dirty="0"/>
              <a:t>(Eph. 4:11-13)</a:t>
            </a:r>
          </a:p>
          <a:p>
            <a:endParaRPr lang="en-US" sz="3500" dirty="0"/>
          </a:p>
        </p:txBody>
      </p:sp>
    </p:spTree>
    <p:extLst>
      <p:ext uri="{BB962C8B-B14F-4D97-AF65-F5344CB8AC3E}">
        <p14:creationId xmlns:p14="http://schemas.microsoft.com/office/powerpoint/2010/main" val="179182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5070-B71C-462D-B42C-ACD691B39D88}"/>
              </a:ext>
            </a:extLst>
          </p:cNvPr>
          <p:cNvSpPr>
            <a:spLocks noGrp="1"/>
          </p:cNvSpPr>
          <p:nvPr>
            <p:ph type="title"/>
          </p:nvPr>
        </p:nvSpPr>
        <p:spPr/>
        <p:txBody>
          <a:bodyPr/>
          <a:lstStyle/>
          <a:p>
            <a:r>
              <a:rPr lang="en-US" dirty="0"/>
              <a:t>How can I fulfill my role within the body?</a:t>
            </a:r>
          </a:p>
        </p:txBody>
      </p:sp>
      <p:sp>
        <p:nvSpPr>
          <p:cNvPr id="3" name="Content Placeholder 2">
            <a:extLst>
              <a:ext uri="{FF2B5EF4-FFF2-40B4-BE49-F238E27FC236}">
                <a16:creationId xmlns:a16="http://schemas.microsoft.com/office/drawing/2014/main" id="{0F830411-798F-4CC0-8CDC-9A0264EA5DB1}"/>
              </a:ext>
            </a:extLst>
          </p:cNvPr>
          <p:cNvSpPr>
            <a:spLocks noGrp="1"/>
          </p:cNvSpPr>
          <p:nvPr>
            <p:ph idx="1"/>
          </p:nvPr>
        </p:nvSpPr>
        <p:spPr/>
        <p:txBody>
          <a:bodyPr>
            <a:normAutofit/>
          </a:bodyPr>
          <a:lstStyle/>
          <a:p>
            <a:r>
              <a:rPr lang="en-US" sz="3500" b="1" dirty="0"/>
              <a:t>1) Offer personal repentance (getting right with God)</a:t>
            </a:r>
          </a:p>
          <a:p>
            <a:endParaRPr lang="en-US" sz="3500" dirty="0"/>
          </a:p>
        </p:txBody>
      </p:sp>
    </p:spTree>
    <p:extLst>
      <p:ext uri="{BB962C8B-B14F-4D97-AF65-F5344CB8AC3E}">
        <p14:creationId xmlns:p14="http://schemas.microsoft.com/office/powerpoint/2010/main" val="63206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5070-B71C-462D-B42C-ACD691B39D88}"/>
              </a:ext>
            </a:extLst>
          </p:cNvPr>
          <p:cNvSpPr>
            <a:spLocks noGrp="1"/>
          </p:cNvSpPr>
          <p:nvPr>
            <p:ph type="title"/>
          </p:nvPr>
        </p:nvSpPr>
        <p:spPr/>
        <p:txBody>
          <a:bodyPr/>
          <a:lstStyle/>
          <a:p>
            <a:r>
              <a:rPr lang="en-US" dirty="0"/>
              <a:t>How can I fulfill my role within the body?</a:t>
            </a:r>
          </a:p>
        </p:txBody>
      </p:sp>
      <p:sp>
        <p:nvSpPr>
          <p:cNvPr id="3" name="Content Placeholder 2">
            <a:extLst>
              <a:ext uri="{FF2B5EF4-FFF2-40B4-BE49-F238E27FC236}">
                <a16:creationId xmlns:a16="http://schemas.microsoft.com/office/drawing/2014/main" id="{0F830411-798F-4CC0-8CDC-9A0264EA5DB1}"/>
              </a:ext>
            </a:extLst>
          </p:cNvPr>
          <p:cNvSpPr>
            <a:spLocks noGrp="1"/>
          </p:cNvSpPr>
          <p:nvPr>
            <p:ph idx="1"/>
          </p:nvPr>
        </p:nvSpPr>
        <p:spPr/>
        <p:txBody>
          <a:bodyPr>
            <a:normAutofit/>
          </a:bodyPr>
          <a:lstStyle/>
          <a:p>
            <a:r>
              <a:rPr lang="en-US" sz="3500" dirty="0"/>
              <a:t>1) Offer personal repentance</a:t>
            </a:r>
          </a:p>
          <a:p>
            <a:endParaRPr lang="en-US" sz="3500" dirty="0"/>
          </a:p>
          <a:p>
            <a:pPr marL="0" indent="0">
              <a:buNone/>
            </a:pPr>
            <a:r>
              <a:rPr lang="en-US" sz="3600" b="1" dirty="0"/>
              <a:t>Therefore, to him who knows to do good and does not do </a:t>
            </a:r>
            <a:r>
              <a:rPr lang="en-US" sz="3600" b="1" i="1" dirty="0"/>
              <a:t>it,</a:t>
            </a:r>
            <a:r>
              <a:rPr lang="en-US" sz="3600" b="1" dirty="0"/>
              <a:t> to him it is sin. </a:t>
            </a:r>
            <a:r>
              <a:rPr lang="en-US" sz="3600" dirty="0"/>
              <a:t>(James 4:17)</a:t>
            </a:r>
          </a:p>
        </p:txBody>
      </p:sp>
    </p:spTree>
    <p:extLst>
      <p:ext uri="{BB962C8B-B14F-4D97-AF65-F5344CB8AC3E}">
        <p14:creationId xmlns:p14="http://schemas.microsoft.com/office/powerpoint/2010/main" val="172411491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120</TotalTime>
  <Words>982</Words>
  <Application>Microsoft Office PowerPoint</Application>
  <PresentationFormat>Widescreen</PresentationFormat>
  <Paragraphs>45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Retrospect</vt:lpstr>
      <vt:lpstr>Headed in the Same Direction</vt:lpstr>
      <vt:lpstr>PowerPoint Presentation</vt:lpstr>
      <vt:lpstr>PowerPoint Presentation</vt:lpstr>
      <vt:lpstr>PowerPoint Presentation</vt:lpstr>
      <vt:lpstr>PowerPoint Presentation</vt:lpstr>
      <vt:lpstr>What’s the goal?</vt:lpstr>
      <vt:lpstr>Edifying of the body</vt:lpstr>
      <vt:lpstr>How can I fulfill my role within the body?</vt:lpstr>
      <vt:lpstr>How can I fulfill my role within the body?</vt:lpstr>
      <vt:lpstr>How can I fulfill my role within the body?</vt:lpstr>
      <vt:lpstr>PowerPoint Presentation</vt:lpstr>
      <vt:lpstr>How can I fulfill my role within the body?</vt:lpstr>
      <vt:lpstr>A different standard…</vt:lpstr>
      <vt:lpstr>PowerPoint Presentation</vt:lpstr>
      <vt:lpstr>PowerPoint Presentation</vt:lpstr>
      <vt:lpstr>How can I fulfill my role within the body?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Bishara, George - RD, Washington, DC</dc:creator>
  <cp:lastModifiedBy>George Bishara</cp:lastModifiedBy>
  <cp:revision>21</cp:revision>
  <dcterms:created xsi:type="dcterms:W3CDTF">2018-12-31T16:07:43Z</dcterms:created>
  <dcterms:modified xsi:type="dcterms:W3CDTF">2018-12-31T23:21:18Z</dcterms:modified>
</cp:coreProperties>
</file>