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64" r:id="rId5"/>
    <p:sldId id="265" r:id="rId6"/>
    <p:sldId id="266" r:id="rId7"/>
    <p:sldId id="262" r:id="rId8"/>
    <p:sldId id="260" r:id="rId9"/>
    <p:sldId id="259" r:id="rId10"/>
    <p:sldId id="258" r:id="rId11"/>
    <p:sldId id="26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33"/>
  </p:normalViewPr>
  <p:slideViewPr>
    <p:cSldViewPr>
      <p:cViewPr varScale="1">
        <p:scale>
          <a:sx n="90" d="100"/>
          <a:sy n="90" d="100"/>
        </p:scale>
        <p:origin x="1224"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6E68BC1F-17D8-482D-A623-72E295703CBD}" type="datetimeFigureOut">
              <a:rPr lang="en-US" smtClean="0"/>
              <a:t>10/6/19</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3768606E-D992-45DC-8BC9-91E8DC637CB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68BC1F-17D8-482D-A623-72E295703CBD}" type="datetimeFigureOut">
              <a:rPr lang="en-US" smtClean="0"/>
              <a:t>10/6/19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68606E-D992-45DC-8BC9-91E8DC637CB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68BC1F-17D8-482D-A623-72E295703CBD}" type="datetimeFigureOut">
              <a:rPr lang="en-US" smtClean="0"/>
              <a:t>10/6/19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68606E-D992-45DC-8BC9-91E8DC637CB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6E68BC1F-17D8-482D-A623-72E295703CBD}" type="datetimeFigureOut">
              <a:rPr lang="en-US" smtClean="0"/>
              <a:t>10/6/19</a:t>
            </a:fld>
            <a:endParaRPr lang="en-US"/>
          </a:p>
        </p:txBody>
      </p:sp>
      <p:sp>
        <p:nvSpPr>
          <p:cNvPr id="9" name="Slide Number Placeholder 8"/>
          <p:cNvSpPr>
            <a:spLocks noGrp="1"/>
          </p:cNvSpPr>
          <p:nvPr>
            <p:ph type="sldNum" sz="quarter" idx="15"/>
          </p:nvPr>
        </p:nvSpPr>
        <p:spPr/>
        <p:txBody>
          <a:bodyPr rtlCol="0"/>
          <a:lstStyle/>
          <a:p>
            <a:fld id="{3768606E-D992-45DC-8BC9-91E8DC637CBD}"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6E68BC1F-17D8-482D-A623-72E295703CBD}" type="datetimeFigureOut">
              <a:rPr lang="en-US" smtClean="0"/>
              <a:t>10/6/19</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3768606E-D992-45DC-8BC9-91E8DC637CB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E68BC1F-17D8-482D-A623-72E295703CBD}" type="datetimeFigureOut">
              <a:rPr lang="en-US" smtClean="0"/>
              <a:t>10/6/19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68606E-D992-45DC-8BC9-91E8DC637CBD}"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6E68BC1F-17D8-482D-A623-72E295703CBD}" type="datetimeFigureOut">
              <a:rPr lang="en-US" smtClean="0"/>
              <a:t>10/6/19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68606E-D992-45DC-8BC9-91E8DC637CBD}"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6E68BC1F-17D8-482D-A623-72E295703CBD}" type="datetimeFigureOut">
              <a:rPr lang="en-US" smtClean="0"/>
              <a:t>10/6/19</a:t>
            </a:fld>
            <a:endParaRPr lang="en-US"/>
          </a:p>
        </p:txBody>
      </p:sp>
      <p:sp>
        <p:nvSpPr>
          <p:cNvPr id="7" name="Slide Number Placeholder 6"/>
          <p:cNvSpPr>
            <a:spLocks noGrp="1"/>
          </p:cNvSpPr>
          <p:nvPr>
            <p:ph type="sldNum" sz="quarter" idx="11"/>
          </p:nvPr>
        </p:nvSpPr>
        <p:spPr/>
        <p:txBody>
          <a:bodyPr rtlCol="0"/>
          <a:lstStyle/>
          <a:p>
            <a:fld id="{3768606E-D992-45DC-8BC9-91E8DC637CBD}"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68BC1F-17D8-482D-A623-72E295703CBD}" type="datetimeFigureOut">
              <a:rPr lang="en-US" smtClean="0"/>
              <a:t>10/6/19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68606E-D992-45DC-8BC9-91E8DC637CB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6E68BC1F-17D8-482D-A623-72E295703CBD}" type="datetimeFigureOut">
              <a:rPr lang="en-US" smtClean="0"/>
              <a:t>10/6/19</a:t>
            </a:fld>
            <a:endParaRPr lang="en-US"/>
          </a:p>
        </p:txBody>
      </p:sp>
      <p:sp>
        <p:nvSpPr>
          <p:cNvPr id="22" name="Slide Number Placeholder 21"/>
          <p:cNvSpPr>
            <a:spLocks noGrp="1"/>
          </p:cNvSpPr>
          <p:nvPr>
            <p:ph type="sldNum" sz="quarter" idx="15"/>
          </p:nvPr>
        </p:nvSpPr>
        <p:spPr/>
        <p:txBody>
          <a:bodyPr rtlCol="0"/>
          <a:lstStyle/>
          <a:p>
            <a:fld id="{3768606E-D992-45DC-8BC9-91E8DC637CBD}"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6E68BC1F-17D8-482D-A623-72E295703CBD}" type="datetimeFigureOut">
              <a:rPr lang="en-US" smtClean="0"/>
              <a:t>10/6/19</a:t>
            </a:fld>
            <a:endParaRPr lang="en-US"/>
          </a:p>
        </p:txBody>
      </p:sp>
      <p:sp>
        <p:nvSpPr>
          <p:cNvPr id="18" name="Slide Number Placeholder 17"/>
          <p:cNvSpPr>
            <a:spLocks noGrp="1"/>
          </p:cNvSpPr>
          <p:nvPr>
            <p:ph type="sldNum" sz="quarter" idx="11"/>
          </p:nvPr>
        </p:nvSpPr>
        <p:spPr/>
        <p:txBody>
          <a:bodyPr rtlCol="0"/>
          <a:lstStyle/>
          <a:p>
            <a:fld id="{3768606E-D992-45DC-8BC9-91E8DC637CBD}"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E68BC1F-17D8-482D-A623-72E295703CBD}" type="datetimeFigureOut">
              <a:rPr lang="en-US" smtClean="0"/>
              <a:t>10/6/19</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768606E-D992-45DC-8BC9-91E8DC637CB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200" dirty="0" smtClean="0">
                <a:solidFill>
                  <a:srgbClr val="C00000"/>
                </a:solidFill>
              </a:rPr>
              <a:t>a crown of beauty </a:t>
            </a:r>
            <a:br>
              <a:rPr lang="en-US" sz="3200" dirty="0" smtClean="0">
                <a:solidFill>
                  <a:srgbClr val="C00000"/>
                </a:solidFill>
              </a:rPr>
            </a:br>
            <a:r>
              <a:rPr lang="en-US" sz="3200" dirty="0" smtClean="0">
                <a:solidFill>
                  <a:srgbClr val="C00000"/>
                </a:solidFill>
              </a:rPr>
              <a:t>       instead of ashes</a:t>
            </a:r>
            <a:endParaRPr lang="en-US" dirty="0"/>
          </a:p>
        </p:txBody>
      </p:sp>
      <p:sp>
        <p:nvSpPr>
          <p:cNvPr id="3" name="Subtitle 2"/>
          <p:cNvSpPr>
            <a:spLocks noGrp="1"/>
          </p:cNvSpPr>
          <p:nvPr>
            <p:ph type="subTitle" idx="1"/>
          </p:nvPr>
        </p:nvSpPr>
        <p:spPr/>
        <p:txBody>
          <a:bodyPr/>
          <a:lstStyle/>
          <a:p>
            <a:pPr algn="r"/>
            <a:r>
              <a:rPr lang="en-GB" dirty="0" smtClean="0"/>
              <a:t>4</a:t>
            </a:r>
            <a:r>
              <a:rPr lang="en-GB" baseline="30000" dirty="0" smtClean="0"/>
              <a:t>th</a:t>
            </a:r>
            <a:r>
              <a:rPr lang="en-GB" dirty="0" smtClean="0"/>
              <a:t> Sunday o </a:t>
            </a:r>
            <a:r>
              <a:rPr lang="en-GB" dirty="0" smtClean="0"/>
              <a:t>Tout</a:t>
            </a:r>
            <a:endParaRPr lang="en-US" dirty="0"/>
          </a:p>
        </p:txBody>
      </p:sp>
      <p:pic>
        <p:nvPicPr>
          <p:cNvPr id="17410" name="Picture 2" descr="http://t3.gstatic.com/images?q=tbn:worHzx3P66fyLM:http://i222.photobucket.com/albums/dd135/libertyhealing/5b52.jpg&amp;t=1"/>
          <p:cNvPicPr>
            <a:picLocks noChangeAspect="1" noChangeArrowheads="1"/>
          </p:cNvPicPr>
          <p:nvPr/>
        </p:nvPicPr>
        <p:blipFill>
          <a:blip r:embed="rId2" cstate="print"/>
          <a:srcRect/>
          <a:stretch>
            <a:fillRect/>
          </a:stretch>
        </p:blipFill>
        <p:spPr bwMode="auto">
          <a:xfrm>
            <a:off x="2339752" y="188640"/>
            <a:ext cx="5325128" cy="3769473"/>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60648"/>
            <a:ext cx="7467600" cy="6213304"/>
          </a:xfrm>
        </p:spPr>
        <p:txBody>
          <a:bodyPr>
            <a:normAutofit lnSpcReduction="10000"/>
          </a:bodyPr>
          <a:lstStyle/>
          <a:p>
            <a:pPr algn="ctr">
              <a:buFont typeface="Wingdings" pitchFamily="2" charset="2"/>
              <a:buChar char="v"/>
            </a:pPr>
            <a:r>
              <a:rPr lang="en-US" sz="3600" b="1" dirty="0" smtClean="0">
                <a:solidFill>
                  <a:srgbClr val="00B050"/>
                </a:solidFill>
              </a:rPr>
              <a:t>Then they cried to the LORD in their trouble</a:t>
            </a:r>
            <a:r>
              <a:rPr lang="en-US" sz="3600" b="1" dirty="0" smtClean="0"/>
              <a:t>, </a:t>
            </a:r>
            <a:br>
              <a:rPr lang="en-US" sz="3600" b="1" dirty="0" smtClean="0"/>
            </a:br>
            <a:r>
              <a:rPr lang="en-US" sz="3600" b="1" dirty="0" smtClean="0"/>
              <a:t>and he </a:t>
            </a:r>
            <a:r>
              <a:rPr lang="en-US" sz="3600" b="1" dirty="0" smtClean="0">
                <a:solidFill>
                  <a:srgbClr val="00B050"/>
                </a:solidFill>
              </a:rPr>
              <a:t>saved them from their distress</a:t>
            </a:r>
            <a:r>
              <a:rPr lang="en-US" sz="3600" b="1" dirty="0" smtClean="0"/>
              <a:t>. </a:t>
            </a:r>
          </a:p>
          <a:p>
            <a:pPr algn="ctr">
              <a:buNone/>
            </a:pPr>
            <a:r>
              <a:rPr lang="en-US" sz="3600" b="1" dirty="0" smtClean="0"/>
              <a:t>He brought them out of </a:t>
            </a:r>
            <a:r>
              <a:rPr lang="en-US" sz="3600" b="1" dirty="0" smtClean="0">
                <a:solidFill>
                  <a:schemeClr val="accent2">
                    <a:lumMod val="75000"/>
                  </a:schemeClr>
                </a:solidFill>
              </a:rPr>
              <a:t>darkness and the deepest gloom  and broke away their chains</a:t>
            </a:r>
            <a:r>
              <a:rPr lang="en-US" sz="3600" b="1" dirty="0" smtClean="0"/>
              <a:t>. </a:t>
            </a:r>
          </a:p>
          <a:p>
            <a:pPr lvl="1" algn="ctr">
              <a:buNone/>
            </a:pPr>
            <a:r>
              <a:rPr lang="en-US" sz="3200" b="1" dirty="0" smtClean="0">
                <a:solidFill>
                  <a:srgbClr val="C00000"/>
                </a:solidFill>
              </a:rPr>
              <a:t>Let them give thanks to the LORD for his unfailing love and his wonderful deeds for men Ps 107 13-15</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8434" name="Picture 2" descr="http://t1.gstatic.com/images?q=tbn:ANd9GcSjKyAfljG19DrmbP4Gd8-yP3uENrDBfYIwdCWSI8yTZzmlS7A&amp;t=1&amp;usg=__BiqKUExH3DC_whxjvLI5CRIfnm4="/>
          <p:cNvPicPr>
            <a:picLocks noChangeAspect="1" noChangeArrowheads="1"/>
          </p:cNvPicPr>
          <p:nvPr/>
        </p:nvPicPr>
        <p:blipFill>
          <a:blip r:embed="rId2" cstate="print"/>
          <a:srcRect/>
          <a:stretch>
            <a:fillRect/>
          </a:stretch>
        </p:blipFill>
        <p:spPr bwMode="auto">
          <a:xfrm>
            <a:off x="2267744" y="1556792"/>
            <a:ext cx="3943162" cy="4880151"/>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60648"/>
            <a:ext cx="7467600" cy="6408712"/>
          </a:xfrm>
        </p:spPr>
        <p:txBody>
          <a:bodyPr>
            <a:normAutofit lnSpcReduction="10000"/>
          </a:bodyPr>
          <a:lstStyle/>
          <a:p>
            <a:pPr algn="ctr">
              <a:buFont typeface="Wingdings" pitchFamily="2" charset="2"/>
              <a:buChar char="v"/>
            </a:pPr>
            <a:r>
              <a:rPr lang="en-US" dirty="0" smtClean="0"/>
              <a:t>	</a:t>
            </a:r>
            <a:r>
              <a:rPr lang="en-US" sz="3600" b="1" dirty="0" smtClean="0"/>
              <a:t>Some sat in darkness and the deepest gloom, </a:t>
            </a:r>
          </a:p>
          <a:p>
            <a:pPr algn="ctr">
              <a:buNone/>
            </a:pPr>
            <a:r>
              <a:rPr lang="en-US" sz="3600" b="1" dirty="0" smtClean="0"/>
              <a:t>prisoners suffering in iron chains, </a:t>
            </a:r>
          </a:p>
          <a:p>
            <a:pPr algn="ctr">
              <a:buNone/>
            </a:pPr>
            <a:r>
              <a:rPr lang="en-US" sz="3600" b="1" dirty="0" smtClean="0"/>
              <a:t>	 </a:t>
            </a:r>
            <a:r>
              <a:rPr lang="en-US" sz="3600" b="1" dirty="0" smtClean="0">
                <a:solidFill>
                  <a:srgbClr val="FF0000"/>
                </a:solidFill>
              </a:rPr>
              <a:t>for they had rebelled against the words of God </a:t>
            </a:r>
            <a:r>
              <a:rPr lang="en-US" sz="3600" b="1" dirty="0" smtClean="0"/>
              <a:t/>
            </a:r>
            <a:br>
              <a:rPr lang="en-US" sz="3600" b="1" dirty="0" smtClean="0"/>
            </a:br>
            <a:r>
              <a:rPr lang="en-US" sz="3600" b="1" dirty="0" smtClean="0"/>
              <a:t>  and </a:t>
            </a:r>
            <a:r>
              <a:rPr lang="en-US" sz="3600" b="1" dirty="0" smtClean="0">
                <a:solidFill>
                  <a:srgbClr val="FF0000"/>
                </a:solidFill>
              </a:rPr>
              <a:t>despised the counsel of the Most High</a:t>
            </a:r>
            <a:r>
              <a:rPr lang="en-US" sz="3600" b="1" dirty="0" smtClean="0"/>
              <a:t>. </a:t>
            </a:r>
          </a:p>
          <a:p>
            <a:pPr algn="ctr">
              <a:buNone/>
            </a:pPr>
            <a:r>
              <a:rPr lang="en-US" sz="3600" b="1" dirty="0" smtClean="0"/>
              <a:t>So he subjected them to bitter labor; </a:t>
            </a:r>
            <a:br>
              <a:rPr lang="en-US" sz="3600" b="1" dirty="0" smtClean="0"/>
            </a:br>
            <a:r>
              <a:rPr lang="en-US" sz="3600" b="1" dirty="0" smtClean="0"/>
              <a:t>they stumbled, and there was no one to help. Ps 107:10-12</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600" b="1" u="sng" dirty="0" smtClean="0">
                <a:solidFill>
                  <a:srgbClr val="C00000"/>
                </a:solidFill>
              </a:rPr>
              <a:t>1.  The Shame of the past </a:t>
            </a:r>
            <a:endParaRPr lang="en-US" sz="3600" b="1" u="sng" dirty="0">
              <a:solidFill>
                <a:srgbClr val="C00000"/>
              </a:solidFill>
            </a:endParaRPr>
          </a:p>
        </p:txBody>
      </p:sp>
      <p:sp>
        <p:nvSpPr>
          <p:cNvPr id="3" name="Content Placeholder 2"/>
          <p:cNvSpPr>
            <a:spLocks noGrp="1"/>
          </p:cNvSpPr>
          <p:nvPr>
            <p:ph sz="quarter" idx="1"/>
          </p:nvPr>
        </p:nvSpPr>
        <p:spPr/>
        <p:txBody>
          <a:bodyPr/>
          <a:lstStyle/>
          <a:p>
            <a:pPr algn="ctr">
              <a:buFont typeface="Wingdings" pitchFamily="2" charset="2"/>
              <a:buChar char="v"/>
            </a:pPr>
            <a:r>
              <a:rPr lang="en-US" sz="4400" dirty="0" smtClean="0"/>
              <a:t>When a woman </a:t>
            </a:r>
            <a:r>
              <a:rPr lang="en-US" sz="4400" b="1" u="sng" dirty="0" smtClean="0">
                <a:solidFill>
                  <a:srgbClr val="C00000"/>
                </a:solidFill>
              </a:rPr>
              <a:t>who had lived a sinful life</a:t>
            </a:r>
            <a:r>
              <a:rPr lang="en-US" sz="4400" dirty="0" smtClean="0"/>
              <a:t> in that town learned that Jesus was eating at the Pharisee's house, she brought an alabaster jar of perfume, </a:t>
            </a:r>
            <a:r>
              <a:rPr lang="en-US" dirty="0" smtClean="0"/>
              <a:t>V37</a:t>
            </a:r>
            <a:endParaRPr lang="en-US" dirty="0"/>
          </a:p>
        </p:txBody>
      </p:sp>
      <p:pic>
        <p:nvPicPr>
          <p:cNvPr id="4" name="Picture 2" descr="http://t3.gstatic.com/images?q=tbn:worHzx3P66fyLM:http://i222.photobucket.com/albums/dd135/libertyhealing/5b52.jpg&amp;t=1"/>
          <p:cNvPicPr>
            <a:picLocks noChangeAspect="1" noChangeArrowheads="1"/>
          </p:cNvPicPr>
          <p:nvPr/>
        </p:nvPicPr>
        <p:blipFill>
          <a:blip r:embed="rId2" cstate="print"/>
          <a:srcRect/>
          <a:stretch>
            <a:fillRect/>
          </a:stretch>
        </p:blipFill>
        <p:spPr bwMode="auto">
          <a:xfrm>
            <a:off x="7453350" y="0"/>
            <a:ext cx="1690650" cy="1196752"/>
          </a:xfrm>
          <a:prstGeom prst="rect">
            <a:avLst/>
          </a:prstGeom>
          <a:noFill/>
        </p:spPr>
      </p:pic>
      <p:pic>
        <p:nvPicPr>
          <p:cNvPr id="5" name="Picture 2" descr="http://t3.gstatic.com/images?q=tbn:worHzx3P66fyLM:http://i222.photobucket.com/albums/dd135/libertyhealing/5b52.jpg&amp;t=1"/>
          <p:cNvPicPr>
            <a:picLocks noChangeAspect="1" noChangeArrowheads="1"/>
          </p:cNvPicPr>
          <p:nvPr/>
        </p:nvPicPr>
        <p:blipFill>
          <a:blip r:embed="rId2" cstate="print"/>
          <a:srcRect/>
          <a:stretch>
            <a:fillRect/>
          </a:stretch>
        </p:blipFill>
        <p:spPr bwMode="auto">
          <a:xfrm>
            <a:off x="0" y="5661248"/>
            <a:ext cx="1690650" cy="1196752"/>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000" b="1" u="sng" dirty="0" smtClean="0">
                <a:solidFill>
                  <a:srgbClr val="C00000"/>
                </a:solidFill>
              </a:rPr>
              <a:t>2.  The Gift of the Dust</a:t>
            </a:r>
            <a:endParaRPr lang="en-US" sz="4000" b="1" u="sng" dirty="0">
              <a:solidFill>
                <a:srgbClr val="C00000"/>
              </a:solidFill>
            </a:endParaRPr>
          </a:p>
        </p:txBody>
      </p:sp>
      <p:sp>
        <p:nvSpPr>
          <p:cNvPr id="3" name="Content Placeholder 2"/>
          <p:cNvSpPr>
            <a:spLocks noGrp="1"/>
          </p:cNvSpPr>
          <p:nvPr>
            <p:ph sz="quarter" idx="1"/>
          </p:nvPr>
        </p:nvSpPr>
        <p:spPr/>
        <p:txBody>
          <a:bodyPr/>
          <a:lstStyle/>
          <a:p>
            <a:pPr algn="ctr">
              <a:buFont typeface="Wingdings" pitchFamily="2" charset="2"/>
              <a:buChar char="v"/>
            </a:pPr>
            <a:r>
              <a:rPr lang="en-US" sz="3600" b="1" dirty="0" smtClean="0"/>
              <a:t>she </a:t>
            </a:r>
            <a:r>
              <a:rPr lang="en-US" sz="3600" b="1" dirty="0" smtClean="0">
                <a:solidFill>
                  <a:srgbClr val="C00000"/>
                </a:solidFill>
              </a:rPr>
              <a:t>brought an alabaster jar of perfume</a:t>
            </a:r>
            <a:r>
              <a:rPr lang="en-US" sz="3600" b="1" dirty="0" smtClean="0"/>
              <a:t>, and as she stood behind him at his feet weeping, she began to wet his feet with her tears. Then she wiped them with her hair, kissed them and poured perfume on them</a:t>
            </a:r>
            <a:r>
              <a:rPr lang="en-US" dirty="0" smtClean="0"/>
              <a:t>. V37, 38</a:t>
            </a:r>
            <a:endParaRPr lang="en-US" dirty="0"/>
          </a:p>
        </p:txBody>
      </p:sp>
      <p:pic>
        <p:nvPicPr>
          <p:cNvPr id="4" name="Picture 2" descr="http://t3.gstatic.com/images?q=tbn:worHzx3P66fyLM:http://i222.photobucket.com/albums/dd135/libertyhealing/5b52.jpg&amp;t=1"/>
          <p:cNvPicPr>
            <a:picLocks noChangeAspect="1" noChangeArrowheads="1"/>
          </p:cNvPicPr>
          <p:nvPr/>
        </p:nvPicPr>
        <p:blipFill>
          <a:blip r:embed="rId2" cstate="print"/>
          <a:srcRect/>
          <a:stretch>
            <a:fillRect/>
          </a:stretch>
        </p:blipFill>
        <p:spPr bwMode="auto">
          <a:xfrm>
            <a:off x="7453350" y="0"/>
            <a:ext cx="1690650" cy="1196752"/>
          </a:xfrm>
          <a:prstGeom prst="rect">
            <a:avLst/>
          </a:prstGeom>
          <a:noFill/>
        </p:spPr>
      </p:pic>
      <p:pic>
        <p:nvPicPr>
          <p:cNvPr id="5" name="Picture 2" descr="http://t3.gstatic.com/images?q=tbn:worHzx3P66fyLM:http://i222.photobucket.com/albums/dd135/libertyhealing/5b52.jpg&amp;t=1"/>
          <p:cNvPicPr>
            <a:picLocks noChangeAspect="1" noChangeArrowheads="1"/>
          </p:cNvPicPr>
          <p:nvPr/>
        </p:nvPicPr>
        <p:blipFill>
          <a:blip r:embed="rId2" cstate="print"/>
          <a:srcRect/>
          <a:stretch>
            <a:fillRect/>
          </a:stretch>
        </p:blipFill>
        <p:spPr bwMode="auto">
          <a:xfrm>
            <a:off x="0" y="5661248"/>
            <a:ext cx="1690650" cy="1196752"/>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000" b="1" u="sng" dirty="0" smtClean="0">
                <a:solidFill>
                  <a:srgbClr val="C00000"/>
                </a:solidFill>
              </a:rPr>
              <a:t>3. The Grace of the </a:t>
            </a:r>
            <a:r>
              <a:rPr lang="en-GB" sz="4000" b="1" u="sng" dirty="0" smtClean="0">
                <a:solidFill>
                  <a:srgbClr val="C00000"/>
                </a:solidFill>
              </a:rPr>
              <a:t>Lord</a:t>
            </a:r>
            <a:endParaRPr lang="en-US" sz="4000" b="1" u="sng" dirty="0">
              <a:solidFill>
                <a:srgbClr val="C00000"/>
              </a:solidFill>
            </a:endParaRPr>
          </a:p>
        </p:txBody>
      </p:sp>
      <p:sp>
        <p:nvSpPr>
          <p:cNvPr id="3" name="Content Placeholder 2"/>
          <p:cNvSpPr>
            <a:spLocks noGrp="1"/>
          </p:cNvSpPr>
          <p:nvPr>
            <p:ph sz="quarter" idx="1"/>
          </p:nvPr>
        </p:nvSpPr>
        <p:spPr/>
        <p:txBody>
          <a:bodyPr>
            <a:normAutofit fontScale="92500" lnSpcReduction="10000"/>
          </a:bodyPr>
          <a:lstStyle/>
          <a:p>
            <a:pPr algn="ctr">
              <a:buFont typeface="Wingdings" pitchFamily="2" charset="2"/>
              <a:buChar char="v"/>
            </a:pPr>
            <a:r>
              <a:rPr lang="en-US" sz="4000" b="1" dirty="0" smtClean="0"/>
              <a:t>Then Jesus said to her, "</a:t>
            </a:r>
            <a:r>
              <a:rPr lang="en-US" sz="4000" b="1" dirty="0" smtClean="0">
                <a:solidFill>
                  <a:srgbClr val="C00000"/>
                </a:solidFill>
              </a:rPr>
              <a:t>Your sins are forgiven</a:t>
            </a:r>
            <a:r>
              <a:rPr lang="en-US" sz="4000" b="1" dirty="0" smtClean="0"/>
              <a:t>." </a:t>
            </a:r>
          </a:p>
          <a:p>
            <a:pPr algn="ctr">
              <a:buNone/>
            </a:pPr>
            <a:r>
              <a:rPr lang="en-US" sz="4000" b="1" dirty="0" smtClean="0"/>
              <a:t> The other guests began to say among themselves, "Who is this who even forgives sins?" </a:t>
            </a:r>
          </a:p>
          <a:p>
            <a:pPr algn="ctr">
              <a:buNone/>
            </a:pPr>
            <a:r>
              <a:rPr lang="en-US" sz="4000" b="1" dirty="0" smtClean="0"/>
              <a:t> Jesus said to the woman, "</a:t>
            </a:r>
            <a:r>
              <a:rPr lang="en-US" sz="4000" b="1" dirty="0" smtClean="0">
                <a:solidFill>
                  <a:srgbClr val="C00000"/>
                </a:solidFill>
              </a:rPr>
              <a:t>Your faith has saved you; go in peace</a:t>
            </a:r>
            <a:r>
              <a:rPr lang="en-US" sz="4000" b="1" dirty="0" smtClean="0"/>
              <a:t> V48-50</a:t>
            </a:r>
          </a:p>
          <a:p>
            <a:endParaRPr lang="en-US" dirty="0"/>
          </a:p>
        </p:txBody>
      </p:sp>
      <p:pic>
        <p:nvPicPr>
          <p:cNvPr id="4" name="Picture 2" descr="http://t3.gstatic.com/images?q=tbn:worHzx3P66fyLM:http://i222.photobucket.com/albums/dd135/libertyhealing/5b52.jpg&amp;t=1"/>
          <p:cNvPicPr>
            <a:picLocks noChangeAspect="1" noChangeArrowheads="1"/>
          </p:cNvPicPr>
          <p:nvPr/>
        </p:nvPicPr>
        <p:blipFill>
          <a:blip r:embed="rId2" cstate="print"/>
          <a:srcRect/>
          <a:stretch>
            <a:fillRect/>
          </a:stretch>
        </p:blipFill>
        <p:spPr bwMode="auto">
          <a:xfrm>
            <a:off x="7656800" y="0"/>
            <a:ext cx="1487199" cy="1052736"/>
          </a:xfrm>
          <a:prstGeom prst="rect">
            <a:avLst/>
          </a:prstGeom>
          <a:noFill/>
        </p:spPr>
      </p:pic>
      <p:pic>
        <p:nvPicPr>
          <p:cNvPr id="5" name="Picture 2" descr="http://t3.gstatic.com/images?q=tbn:worHzx3P66fyLM:http://i222.photobucket.com/albums/dd135/libertyhealing/5b52.jpg&amp;t=1"/>
          <p:cNvPicPr>
            <a:picLocks noChangeAspect="1" noChangeArrowheads="1"/>
          </p:cNvPicPr>
          <p:nvPr/>
        </p:nvPicPr>
        <p:blipFill>
          <a:blip r:embed="rId2" cstate="print"/>
          <a:srcRect/>
          <a:stretch>
            <a:fillRect/>
          </a:stretch>
        </p:blipFill>
        <p:spPr bwMode="auto">
          <a:xfrm>
            <a:off x="0" y="5864406"/>
            <a:ext cx="1403648" cy="993593"/>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u="sng" dirty="0" smtClean="0">
                <a:solidFill>
                  <a:srgbClr val="C00000"/>
                </a:solidFill>
              </a:rPr>
              <a:t>(St. Augustine)</a:t>
            </a:r>
            <a:endParaRPr lang="en-US" sz="4000" b="1" u="sng" dirty="0">
              <a:solidFill>
                <a:srgbClr val="C00000"/>
              </a:solidFill>
            </a:endParaRPr>
          </a:p>
        </p:txBody>
      </p:sp>
      <p:sp>
        <p:nvSpPr>
          <p:cNvPr id="3" name="Content Placeholder 2"/>
          <p:cNvSpPr>
            <a:spLocks noGrp="1"/>
          </p:cNvSpPr>
          <p:nvPr>
            <p:ph sz="quarter" idx="1"/>
          </p:nvPr>
        </p:nvSpPr>
        <p:spPr/>
        <p:txBody>
          <a:bodyPr/>
          <a:lstStyle/>
          <a:p>
            <a:pPr algn="ctr">
              <a:buFont typeface="Wingdings" pitchFamily="2" charset="2"/>
              <a:buChar char="v"/>
            </a:pPr>
            <a:r>
              <a:rPr lang="en-US" sz="4800" b="1" dirty="0" smtClean="0"/>
              <a:t> Wherefore the mercy of God is </a:t>
            </a:r>
            <a:r>
              <a:rPr lang="en-US" sz="4800" b="1" u="sng" dirty="0" smtClean="0">
                <a:solidFill>
                  <a:srgbClr val="C00000"/>
                </a:solidFill>
              </a:rPr>
              <a:t>necessary  not only when a man repents, but even to lead him to repent</a:t>
            </a:r>
            <a:r>
              <a:rPr lang="en-US" sz="4800" b="1" dirty="0" smtClean="0"/>
              <a:t>. </a:t>
            </a:r>
          </a:p>
          <a:p>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http://t2.gstatic.com/images?q=tbn:ANd9GcSLc-gWunawOBY0nqWBqWPNorxtk1rX3ddco8iEnkutCbsviK4&amp;t=1&amp;usg=__4K_hQXkmvvCRwxztEs0C3dwOP_c="/>
          <p:cNvPicPr>
            <a:picLocks noChangeAspect="1" noChangeArrowheads="1"/>
          </p:cNvPicPr>
          <p:nvPr/>
        </p:nvPicPr>
        <p:blipFill>
          <a:blip r:embed="rId2" cstate="print"/>
          <a:srcRect/>
          <a:stretch>
            <a:fillRect/>
          </a:stretch>
        </p:blipFill>
        <p:spPr bwMode="auto">
          <a:xfrm>
            <a:off x="2339752" y="332373"/>
            <a:ext cx="4104456" cy="6525627"/>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u="sng" dirty="0" smtClean="0">
                <a:solidFill>
                  <a:srgbClr val="C00000"/>
                </a:solidFill>
              </a:rPr>
              <a:t>Luke 18: 13,14</a:t>
            </a:r>
            <a:endParaRPr lang="en-US" b="1" u="sng" dirty="0">
              <a:solidFill>
                <a:srgbClr val="C00000"/>
              </a:solidFill>
            </a:endParaRPr>
          </a:p>
        </p:txBody>
      </p:sp>
      <p:sp>
        <p:nvSpPr>
          <p:cNvPr id="3" name="Content Placeholder 2"/>
          <p:cNvSpPr>
            <a:spLocks noGrp="1"/>
          </p:cNvSpPr>
          <p:nvPr>
            <p:ph sz="quarter" idx="1"/>
          </p:nvPr>
        </p:nvSpPr>
        <p:spPr/>
        <p:txBody>
          <a:bodyPr>
            <a:normAutofit fontScale="92500" lnSpcReduction="10000"/>
          </a:bodyPr>
          <a:lstStyle/>
          <a:p>
            <a:pPr algn="ctr">
              <a:buFont typeface="Wingdings" pitchFamily="2" charset="2"/>
              <a:buChar char="v"/>
            </a:pPr>
            <a:r>
              <a:rPr lang="en-US" sz="3200" b="1" dirty="0" smtClean="0"/>
              <a:t>But the tax collector stood at a distance. </a:t>
            </a:r>
            <a:r>
              <a:rPr lang="en-US" sz="3200" b="1" dirty="0" smtClean="0">
                <a:solidFill>
                  <a:srgbClr val="C00000"/>
                </a:solidFill>
              </a:rPr>
              <a:t>He would not even look up to heaven, but beat his breast and said, 'God, have mercy on me, a sinner</a:t>
            </a:r>
            <a:r>
              <a:rPr lang="en-US" sz="3200" b="1" dirty="0" smtClean="0"/>
              <a:t>.' </a:t>
            </a:r>
          </a:p>
          <a:p>
            <a:pPr algn="ctr">
              <a:buNone/>
            </a:pPr>
            <a:r>
              <a:rPr lang="en-US" sz="3200" b="1" dirty="0" smtClean="0"/>
              <a:t>	"</a:t>
            </a:r>
            <a:r>
              <a:rPr lang="en-US" sz="3200" b="1" dirty="0" smtClean="0">
                <a:solidFill>
                  <a:srgbClr val="C00000"/>
                </a:solidFill>
              </a:rPr>
              <a:t>I tell you that this man, rather than the other, went home justified before God. </a:t>
            </a:r>
            <a:r>
              <a:rPr lang="en-US" sz="3200" b="1" dirty="0" smtClean="0"/>
              <a:t>For everyone who exalts himself will be humbled, and he who humbles himself will be exalted."</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60648"/>
            <a:ext cx="7467600" cy="6597352"/>
          </a:xfrm>
        </p:spPr>
        <p:txBody>
          <a:bodyPr>
            <a:normAutofit fontScale="92500" lnSpcReduction="10000"/>
          </a:bodyPr>
          <a:lstStyle/>
          <a:p>
            <a:pPr>
              <a:buFont typeface="Wingdings" pitchFamily="2" charset="2"/>
              <a:buChar char="v"/>
            </a:pPr>
            <a:r>
              <a:rPr lang="en-US" sz="2800" b="1" dirty="0" smtClean="0"/>
              <a:t> To proclaim the year of the LORD's favor </a:t>
            </a:r>
            <a:br>
              <a:rPr lang="en-US" sz="2800" b="1" dirty="0" smtClean="0"/>
            </a:br>
            <a:r>
              <a:rPr lang="en-US" sz="2800" b="1" dirty="0" smtClean="0"/>
              <a:t> and the day of vengeance of our God, </a:t>
            </a:r>
            <a:br>
              <a:rPr lang="en-US" sz="2800" b="1" dirty="0" smtClean="0"/>
            </a:br>
            <a:r>
              <a:rPr lang="en-US" sz="2800" b="1" dirty="0" smtClean="0"/>
              <a:t>  to comfort all who mourn, </a:t>
            </a:r>
          </a:p>
          <a:p>
            <a:pPr>
              <a:buNone/>
            </a:pPr>
            <a:r>
              <a:rPr lang="en-US" sz="2800" b="1" dirty="0" smtClean="0"/>
              <a:t>	and provide for those who grieve in Zion— </a:t>
            </a:r>
            <a:br>
              <a:rPr lang="en-US" sz="2800" b="1" dirty="0" smtClean="0"/>
            </a:br>
            <a:r>
              <a:rPr lang="en-US" sz="2800" b="1" dirty="0" smtClean="0"/>
              <a:t>       to bestow </a:t>
            </a:r>
            <a:r>
              <a:rPr lang="en-US" sz="2800" b="1" dirty="0" smtClean="0">
                <a:solidFill>
                  <a:srgbClr val="C00000"/>
                </a:solidFill>
              </a:rPr>
              <a:t>on them a crown of beauty </a:t>
            </a:r>
            <a:br>
              <a:rPr lang="en-US" sz="2800" b="1" dirty="0" smtClean="0">
                <a:solidFill>
                  <a:srgbClr val="C00000"/>
                </a:solidFill>
              </a:rPr>
            </a:br>
            <a:r>
              <a:rPr lang="en-US" sz="2800" b="1" dirty="0" smtClean="0">
                <a:solidFill>
                  <a:srgbClr val="C00000"/>
                </a:solidFill>
              </a:rPr>
              <a:t>       instead of ashes</a:t>
            </a:r>
            <a:r>
              <a:rPr lang="en-US" sz="2800" b="1" dirty="0" smtClean="0"/>
              <a:t>, </a:t>
            </a:r>
            <a:br>
              <a:rPr lang="en-US" sz="2800" b="1" dirty="0" smtClean="0"/>
            </a:br>
            <a:r>
              <a:rPr lang="en-US" sz="2800" b="1" dirty="0" smtClean="0"/>
              <a:t>       the </a:t>
            </a:r>
            <a:r>
              <a:rPr lang="en-US" sz="2800" b="1" dirty="0" smtClean="0">
                <a:solidFill>
                  <a:srgbClr val="C00000"/>
                </a:solidFill>
              </a:rPr>
              <a:t>oil of gladness </a:t>
            </a:r>
            <a:br>
              <a:rPr lang="en-US" sz="2800" b="1" dirty="0" smtClean="0">
                <a:solidFill>
                  <a:srgbClr val="C00000"/>
                </a:solidFill>
              </a:rPr>
            </a:br>
            <a:r>
              <a:rPr lang="en-US" sz="2800" b="1" dirty="0" smtClean="0">
                <a:solidFill>
                  <a:srgbClr val="C00000"/>
                </a:solidFill>
              </a:rPr>
              <a:t>       instead of mourning</a:t>
            </a:r>
            <a:r>
              <a:rPr lang="en-US" sz="2800" b="1" dirty="0" smtClean="0"/>
              <a:t>, </a:t>
            </a:r>
            <a:br>
              <a:rPr lang="en-US" sz="2800" b="1" dirty="0" smtClean="0"/>
            </a:br>
            <a:r>
              <a:rPr lang="en-US" sz="2800" b="1" dirty="0" smtClean="0"/>
              <a:t>       and a </a:t>
            </a:r>
            <a:r>
              <a:rPr lang="en-US" sz="2800" b="1" dirty="0" smtClean="0">
                <a:solidFill>
                  <a:srgbClr val="C00000"/>
                </a:solidFill>
              </a:rPr>
              <a:t>garment of praise </a:t>
            </a:r>
            <a:br>
              <a:rPr lang="en-US" sz="2800" b="1" dirty="0" smtClean="0">
                <a:solidFill>
                  <a:srgbClr val="C00000"/>
                </a:solidFill>
              </a:rPr>
            </a:br>
            <a:r>
              <a:rPr lang="en-US" sz="2800" b="1" dirty="0" smtClean="0">
                <a:solidFill>
                  <a:srgbClr val="C00000"/>
                </a:solidFill>
              </a:rPr>
              <a:t>       instead of a spirit of despair</a:t>
            </a:r>
            <a:r>
              <a:rPr lang="en-US" sz="2800" b="1" dirty="0" smtClean="0"/>
              <a:t>. </a:t>
            </a:r>
            <a:br>
              <a:rPr lang="en-US" sz="2800" b="1" dirty="0" smtClean="0"/>
            </a:br>
            <a:r>
              <a:rPr lang="en-US" sz="2800" b="1" dirty="0" smtClean="0"/>
              <a:t>       They will be called oaks of  	righteousness, </a:t>
            </a:r>
            <a:br>
              <a:rPr lang="en-US" sz="2800" b="1" dirty="0" smtClean="0"/>
            </a:br>
            <a:r>
              <a:rPr lang="en-US" sz="2800" b="1" dirty="0" smtClean="0"/>
              <a:t>       a planting of the LORD </a:t>
            </a:r>
            <a:br>
              <a:rPr lang="en-US" sz="2800" b="1" dirty="0" smtClean="0"/>
            </a:br>
            <a:r>
              <a:rPr lang="en-US" sz="2800" b="1" dirty="0" smtClean="0"/>
              <a:t>       for the display of his splendor.</a:t>
            </a:r>
          </a:p>
          <a:p>
            <a:pPr algn="ctr">
              <a:buNone/>
            </a:pPr>
            <a:r>
              <a:rPr lang="en-US" sz="2800" b="1" dirty="0" smtClean="0"/>
              <a:t> Isa 61:2,3</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50</TotalTime>
  <Words>243</Words>
  <Application>Microsoft Macintosh PowerPoint</Application>
  <PresentationFormat>On-screen Show (4:3)</PresentationFormat>
  <Paragraphs>25</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Century Schoolbook</vt:lpstr>
      <vt:lpstr>Wingdings</vt:lpstr>
      <vt:lpstr>Wingdings 2</vt:lpstr>
      <vt:lpstr>Oriel</vt:lpstr>
      <vt:lpstr>a crown of beauty         instead of ashes</vt:lpstr>
      <vt:lpstr>PowerPoint Presentation</vt:lpstr>
      <vt:lpstr>1.  The Shame of the past </vt:lpstr>
      <vt:lpstr>2.  The Gift of the Dust</vt:lpstr>
      <vt:lpstr>3. The Grace of the Lord</vt:lpstr>
      <vt:lpstr>(St. Augustine)</vt:lpstr>
      <vt:lpstr>PowerPoint Presentation</vt:lpstr>
      <vt:lpstr>Luke 18: 13,14</vt:lpstr>
      <vt:lpstr>PowerPoint Presentation</vt:lpstr>
      <vt:lpstr>PowerPoint Presentation</vt:lpstr>
      <vt:lpstr>PowerPoint Presentation</vt:lpstr>
    </vt:vector>
  </TitlesOfParts>
  <Company>.</Company>
  <LinksUpToDate>false</LinksUpToDate>
  <SharedDoc>false</SharedDoc>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Aziz Family</dc:creator>
  <cp:lastModifiedBy>John Saad</cp:lastModifiedBy>
  <cp:revision>6</cp:revision>
  <dcterms:created xsi:type="dcterms:W3CDTF">2010-10-02T20:20:11Z</dcterms:created>
  <dcterms:modified xsi:type="dcterms:W3CDTF">2019-10-06T09:44:46Z</dcterms:modified>
</cp:coreProperties>
</file>