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0" r:id="rId6"/>
    <p:sldId id="257" r:id="rId7"/>
    <p:sldId id="269" r:id="rId8"/>
    <p:sldId id="270" r:id="rId9"/>
    <p:sldId id="266" r:id="rId10"/>
    <p:sldId id="271" r:id="rId11"/>
    <p:sldId id="272" r:id="rId12"/>
    <p:sldId id="274" r:id="rId13"/>
    <p:sldId id="275" r:id="rId14"/>
    <p:sldId id="276" r:id="rId15"/>
    <p:sldId id="273" r:id="rId16"/>
    <p:sldId id="277" r:id="rId17"/>
    <p:sldId id="262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 showGuides="1">
      <p:cViewPr varScale="1">
        <p:scale>
          <a:sx n="65" d="100"/>
          <a:sy n="65" d="100"/>
        </p:scale>
        <p:origin x="66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/>
      <dgm:t>
        <a:bodyPr/>
        <a:lstStyle/>
        <a:p>
          <a:endParaRPr lang="en-US" sz="2000" dirty="0" smtClean="0">
            <a:solidFill>
              <a:srgbClr val="7030A0"/>
            </a:solidFill>
          </a:endParaRPr>
        </a:p>
        <a:p>
          <a:endParaRPr lang="en-US" sz="2000" dirty="0" smtClean="0">
            <a:solidFill>
              <a:srgbClr val="7030A0"/>
            </a:solidFill>
          </a:endParaRPr>
        </a:p>
        <a:p>
          <a:r>
            <a:rPr lang="en-US" sz="2000" b="1" dirty="0" smtClean="0">
              <a:solidFill>
                <a:srgbClr val="7030A0"/>
              </a:solidFill>
            </a:rPr>
            <a:t>We became </a:t>
          </a:r>
          <a:r>
            <a:rPr lang="en-US" sz="2000" b="1" u="sng" dirty="0" smtClean="0">
              <a:solidFill>
                <a:srgbClr val="7030A0"/>
              </a:solidFill>
            </a:rPr>
            <a:t>corruptible, </a:t>
          </a:r>
          <a:r>
            <a:rPr lang="en-US" sz="2000" b="0" u="none" dirty="0" smtClean="0">
              <a:solidFill>
                <a:srgbClr val="7030A0"/>
              </a:solidFill>
            </a:rPr>
            <a:t>kicked out of paradise </a:t>
          </a:r>
          <a:r>
            <a:rPr lang="en-US" sz="2000" b="1" dirty="0" smtClean="0">
              <a:solidFill>
                <a:srgbClr val="7030A0"/>
              </a:solidFill>
            </a:rPr>
            <a:t>(prone to sin)</a:t>
          </a:r>
          <a:endParaRPr lang="en-US" sz="2000" b="1" dirty="0">
            <a:solidFill>
              <a:srgbClr val="7030A0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7030A0"/>
              </a:solidFill>
            </a:rPr>
            <a:t>We lost the </a:t>
          </a:r>
          <a:r>
            <a:rPr lang="en-US" sz="2000" b="1" u="sng" dirty="0" smtClean="0">
              <a:solidFill>
                <a:srgbClr val="7030A0"/>
              </a:solidFill>
            </a:rPr>
            <a:t>indwelling</a:t>
          </a:r>
          <a:r>
            <a:rPr lang="en-US" sz="2000" b="1" dirty="0" smtClean="0">
              <a:solidFill>
                <a:srgbClr val="7030A0"/>
              </a:solidFill>
            </a:rPr>
            <a:t> of the Holy Spirit, (the </a:t>
          </a:r>
          <a:r>
            <a:rPr lang="en-US" sz="2000" b="1" u="sng" dirty="0" smtClean="0">
              <a:solidFill>
                <a:srgbClr val="7030A0"/>
              </a:solidFill>
            </a:rPr>
            <a:t>special</a:t>
          </a:r>
          <a:r>
            <a:rPr lang="en-US" sz="2000" b="1" dirty="0" smtClean="0">
              <a:solidFill>
                <a:srgbClr val="7030A0"/>
              </a:solidFill>
            </a:rPr>
            <a:t> grace)</a:t>
          </a:r>
          <a:endParaRPr lang="en-US" sz="2000" b="1" dirty="0">
            <a:solidFill>
              <a:srgbClr val="7030A0"/>
            </a:solidFill>
          </a:endParaRP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7030A0"/>
              </a:solidFill>
            </a:rPr>
            <a:t>We became </a:t>
          </a:r>
          <a:r>
            <a:rPr lang="en-US" sz="2000" b="1" u="sng" dirty="0" smtClean="0">
              <a:solidFill>
                <a:srgbClr val="7030A0"/>
              </a:solidFill>
            </a:rPr>
            <a:t>mortal</a:t>
          </a:r>
          <a:r>
            <a:rPr lang="en-US" sz="2000" b="1" dirty="0" smtClean="0">
              <a:solidFill>
                <a:srgbClr val="7030A0"/>
              </a:solidFill>
            </a:rPr>
            <a:t>, liable to death</a:t>
          </a:r>
          <a:endParaRPr lang="en-US" sz="2000" b="1" dirty="0">
            <a:solidFill>
              <a:srgbClr val="7030A0"/>
            </a:solidFill>
          </a:endParaRP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7030A0"/>
              </a:solidFill>
            </a:rPr>
            <a:t>Low</a:t>
          </a:r>
          <a:r>
            <a:rPr lang="en-US" sz="2000" b="1" baseline="0" dirty="0" smtClean="0">
              <a:solidFill>
                <a:srgbClr val="7030A0"/>
              </a:solidFill>
            </a:rPr>
            <a:t> </a:t>
          </a:r>
          <a:r>
            <a:rPr lang="en-US" sz="2000" b="1" u="sng" baseline="0" dirty="0" smtClean="0">
              <a:solidFill>
                <a:srgbClr val="7030A0"/>
              </a:solidFill>
            </a:rPr>
            <a:t>morality</a:t>
          </a:r>
          <a:endParaRPr lang="en-US" sz="2000" b="1" u="sng" dirty="0">
            <a:solidFill>
              <a:srgbClr val="7030A0"/>
            </a:solidFill>
          </a:endParaRP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 custT="1"/>
      <dgm:spPr/>
      <dgm:t>
        <a:bodyPr/>
        <a:lstStyle/>
        <a:p>
          <a:r>
            <a:rPr lang="en-US" sz="1950" b="1" dirty="0" smtClean="0">
              <a:solidFill>
                <a:srgbClr val="7030A0"/>
              </a:solidFill>
            </a:rPr>
            <a:t>Lost the </a:t>
          </a:r>
          <a:r>
            <a:rPr lang="en-US" sz="1700" b="1" u="sng" dirty="0" smtClean="0">
              <a:solidFill>
                <a:srgbClr val="7030A0"/>
              </a:solidFill>
            </a:rPr>
            <a:t>knowledge</a:t>
          </a:r>
          <a:r>
            <a:rPr lang="en-US" sz="1950" b="1" dirty="0" smtClean="0">
              <a:solidFill>
                <a:srgbClr val="7030A0"/>
              </a:solidFill>
            </a:rPr>
            <a:t> of God</a:t>
          </a:r>
          <a:endParaRPr lang="en-US" sz="1950" b="1" dirty="0">
            <a:solidFill>
              <a:srgbClr val="7030A0"/>
            </a:solidFill>
          </a:endParaRPr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5" custScaleX="113792" custScaleY="251827" custLinFactNeighborX="1855" custLinFactNeighborY="-1055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ScaleX="98891" custLinFactNeighborX="-6909" custLinFactNeighborY="1036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1" presStyleCnt="5" custScaleX="111843" custScaleY="303970" custLinFactNeighborX="-8648" custLinFactNeighborY="1036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-11054" custLinFactNeighborY="3109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2" presStyleCnt="5" custScaleY="213573" custLinFactNeighborX="-19225" custLinFactNeighborY="4977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-13818" custLinFactNeighborY="6218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3" presStyleCnt="5" custScaleX="103330" custScaleY="145641" custLinFactNeighborX="-17793" custLinFactNeighborY="23029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4" presStyleCnt="5" custScaleX="100138" custScaleY="149729" custLinFactNeighborX="-18037" custLinFactNeighborY="24313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NeighborX="-12256" custLinFactNeighborY="4202"/>
      <dgm:spPr/>
      <dgm:t>
        <a:bodyPr/>
        <a:lstStyle/>
        <a:p>
          <a:endParaRPr lang="en-US"/>
        </a:p>
      </dgm:t>
    </dgm:pt>
  </dgm:ptLst>
  <dgm:cxnLst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599108" y="935938"/>
          <a:ext cx="1969865" cy="25552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7030A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7030A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We became </a:t>
          </a:r>
          <a:r>
            <a:rPr lang="en-US" sz="2000" b="1" u="sng" kern="1200" dirty="0" smtClean="0">
              <a:solidFill>
                <a:srgbClr val="7030A0"/>
              </a:solidFill>
            </a:rPr>
            <a:t>corruptible, </a:t>
          </a:r>
          <a:r>
            <a:rPr lang="en-US" sz="2000" b="0" u="none" kern="1200" dirty="0" smtClean="0">
              <a:solidFill>
                <a:srgbClr val="7030A0"/>
              </a:solidFill>
            </a:rPr>
            <a:t>kicked out of paradise </a:t>
          </a:r>
          <a:r>
            <a:rPr lang="en-US" sz="2000" b="1" kern="1200" dirty="0" smtClean="0">
              <a:solidFill>
                <a:srgbClr val="7030A0"/>
              </a:solidFill>
            </a:rPr>
            <a:t>(prone to sin)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914287" y="935938"/>
        <a:ext cx="1654686" cy="2555295"/>
      </dsp:txXfrm>
    </dsp:sp>
    <dsp:sp modelId="{FC7ED273-8CFD-43C2-9C05-44FADF3E0637}">
      <dsp:nvSpPr>
        <dsp:cNvPr id="0" name=""/>
        <dsp:cNvSpPr/>
      </dsp:nvSpPr>
      <dsp:spPr>
        <a:xfrm>
          <a:off x="99105" y="551471"/>
          <a:ext cx="1002948" cy="10141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1</a:t>
          </a:r>
          <a:endParaRPr lang="en-US" sz="5400" kern="1200" dirty="0"/>
        </a:p>
      </dsp:txBody>
      <dsp:txXfrm>
        <a:off x="245983" y="699996"/>
        <a:ext cx="709192" cy="717145"/>
      </dsp:txXfrm>
    </dsp:sp>
    <dsp:sp modelId="{F660F4B9-35DB-4256-A868-A35C6DCCF6B2}">
      <dsp:nvSpPr>
        <dsp:cNvPr id="0" name=""/>
        <dsp:cNvSpPr/>
      </dsp:nvSpPr>
      <dsp:spPr>
        <a:xfrm>
          <a:off x="3392667" y="957155"/>
          <a:ext cx="1902964" cy="308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We lost the </a:t>
          </a:r>
          <a:r>
            <a:rPr lang="en-US" sz="2000" b="1" u="sng" kern="1200" dirty="0" smtClean="0">
              <a:solidFill>
                <a:srgbClr val="7030A0"/>
              </a:solidFill>
            </a:rPr>
            <a:t>indwelling</a:t>
          </a:r>
          <a:r>
            <a:rPr lang="en-US" sz="2000" b="1" kern="1200" dirty="0" smtClean="0">
              <a:solidFill>
                <a:srgbClr val="7030A0"/>
              </a:solidFill>
            </a:rPr>
            <a:t> of the Holy Spirit, (the </a:t>
          </a:r>
          <a:r>
            <a:rPr lang="en-US" sz="2000" b="1" u="sng" kern="1200" dirty="0" smtClean="0">
              <a:solidFill>
                <a:srgbClr val="7030A0"/>
              </a:solidFill>
            </a:rPr>
            <a:t>special</a:t>
          </a:r>
          <a:r>
            <a:rPr lang="en-US" sz="2000" b="1" kern="1200" dirty="0" smtClean="0">
              <a:solidFill>
                <a:srgbClr val="7030A0"/>
              </a:solidFill>
            </a:rPr>
            <a:t> grace)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3697142" y="957155"/>
        <a:ext cx="1598489" cy="3084391"/>
      </dsp:txXfrm>
    </dsp:sp>
    <dsp:sp modelId="{FD776C1E-557E-4553-9447-49B69EEC7907}">
      <dsp:nvSpPr>
        <dsp:cNvPr id="0" name=""/>
        <dsp:cNvSpPr/>
      </dsp:nvSpPr>
      <dsp:spPr>
        <a:xfrm>
          <a:off x="2941960" y="572496"/>
          <a:ext cx="1014195" cy="10141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2</a:t>
          </a:r>
          <a:endParaRPr lang="en-US" sz="5400" kern="1200" dirty="0"/>
        </a:p>
      </dsp:txBody>
      <dsp:txXfrm>
        <a:off x="3090485" y="721021"/>
        <a:ext cx="717145" cy="717145"/>
      </dsp:txXfrm>
    </dsp:sp>
    <dsp:sp modelId="{AD2806AC-6A03-4F05-9F4D-F72EA0E56FBF}">
      <dsp:nvSpPr>
        <dsp:cNvPr id="0" name=""/>
        <dsp:cNvSpPr/>
      </dsp:nvSpPr>
      <dsp:spPr>
        <a:xfrm>
          <a:off x="6164501" y="997144"/>
          <a:ext cx="1521293" cy="2167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We became </a:t>
          </a:r>
          <a:r>
            <a:rPr lang="en-US" sz="2000" b="1" u="sng" kern="1200" dirty="0" smtClean="0">
              <a:solidFill>
                <a:srgbClr val="7030A0"/>
              </a:solidFill>
            </a:rPr>
            <a:t>mortal</a:t>
          </a:r>
          <a:r>
            <a:rPr lang="en-US" sz="2000" b="1" kern="1200" dirty="0" smtClean="0">
              <a:solidFill>
                <a:srgbClr val="7030A0"/>
              </a:solidFill>
            </a:rPr>
            <a:t>, liable to death</a:t>
          </a:r>
          <a:endParaRPr lang="en-US" sz="2000" b="1" kern="1200" dirty="0">
            <a:solidFill>
              <a:srgbClr val="7030A0"/>
            </a:solidFill>
          </a:endParaRPr>
        </a:p>
      </dsp:txBody>
      <dsp:txXfrm>
        <a:off x="6407908" y="997144"/>
        <a:ext cx="1277886" cy="2167131"/>
      </dsp:txXfrm>
    </dsp:sp>
    <dsp:sp modelId="{89E6DA6E-7A23-44BD-8A99-378091FF741D}">
      <dsp:nvSpPr>
        <dsp:cNvPr id="0" name=""/>
        <dsp:cNvSpPr/>
      </dsp:nvSpPr>
      <dsp:spPr>
        <a:xfrm>
          <a:off x="5435401" y="604027"/>
          <a:ext cx="1014195" cy="10141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3</a:t>
          </a:r>
          <a:endParaRPr lang="en-US" sz="5400" kern="1200" dirty="0"/>
        </a:p>
      </dsp:txBody>
      <dsp:txXfrm>
        <a:off x="5583926" y="752552"/>
        <a:ext cx="717145" cy="717145"/>
      </dsp:txXfrm>
    </dsp:sp>
    <dsp:sp modelId="{402C2C77-A32C-4D99-9940-12535E1181F2}">
      <dsp:nvSpPr>
        <dsp:cNvPr id="0" name=""/>
        <dsp:cNvSpPr/>
      </dsp:nvSpPr>
      <dsp:spPr>
        <a:xfrm>
          <a:off x="8712761" y="1180319"/>
          <a:ext cx="1624298" cy="14778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7030A0"/>
              </a:solidFill>
            </a:rPr>
            <a:t>Low</a:t>
          </a:r>
          <a:r>
            <a:rPr lang="en-US" sz="2000" b="1" kern="1200" baseline="0" dirty="0" smtClean="0">
              <a:solidFill>
                <a:srgbClr val="7030A0"/>
              </a:solidFill>
            </a:rPr>
            <a:t> </a:t>
          </a:r>
          <a:r>
            <a:rPr lang="en-US" sz="2000" b="1" u="sng" kern="1200" baseline="0" dirty="0" smtClean="0">
              <a:solidFill>
                <a:srgbClr val="7030A0"/>
              </a:solidFill>
            </a:rPr>
            <a:t>morality</a:t>
          </a:r>
          <a:endParaRPr lang="en-US" sz="2000" b="1" u="sng" kern="1200" dirty="0">
            <a:solidFill>
              <a:srgbClr val="7030A0"/>
            </a:solidFill>
          </a:endParaRPr>
        </a:p>
      </dsp:txBody>
      <dsp:txXfrm>
        <a:off x="8972649" y="1180319"/>
        <a:ext cx="1364410" cy="1477823"/>
      </dsp:txXfrm>
    </dsp:sp>
    <dsp:sp modelId="{3086D0BF-AAD1-4310-88ED-4D81A687BD50}">
      <dsp:nvSpPr>
        <dsp:cNvPr id="0" name=""/>
        <dsp:cNvSpPr/>
      </dsp:nvSpPr>
      <dsp:spPr>
        <a:xfrm>
          <a:off x="8734014" y="2671171"/>
          <a:ext cx="1574121" cy="1519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50" b="1" kern="1200" dirty="0" smtClean="0">
              <a:solidFill>
                <a:srgbClr val="7030A0"/>
              </a:solidFill>
            </a:rPr>
            <a:t>Lost the </a:t>
          </a:r>
          <a:r>
            <a:rPr lang="en-US" sz="1700" b="1" u="sng" kern="1200" dirty="0" smtClean="0">
              <a:solidFill>
                <a:srgbClr val="7030A0"/>
              </a:solidFill>
            </a:rPr>
            <a:t>knowledge</a:t>
          </a:r>
          <a:r>
            <a:rPr lang="en-US" sz="1950" b="1" kern="1200" dirty="0" smtClean="0">
              <a:solidFill>
                <a:srgbClr val="7030A0"/>
              </a:solidFill>
            </a:rPr>
            <a:t> of God</a:t>
          </a:r>
          <a:endParaRPr lang="en-US" sz="1950" b="1" kern="1200" dirty="0">
            <a:solidFill>
              <a:srgbClr val="7030A0"/>
            </a:solidFill>
          </a:endParaRPr>
        </a:p>
      </dsp:txBody>
      <dsp:txXfrm>
        <a:off x="8985873" y="2671171"/>
        <a:ext cx="1322262" cy="1519304"/>
      </dsp:txXfrm>
    </dsp:sp>
    <dsp:sp modelId="{7453D9C8-CD6E-4AA4-8A19-7F6F667528F0}">
      <dsp:nvSpPr>
        <dsp:cNvPr id="0" name=""/>
        <dsp:cNvSpPr/>
      </dsp:nvSpPr>
      <dsp:spPr>
        <a:xfrm>
          <a:off x="7998218" y="583581"/>
          <a:ext cx="1014195" cy="10141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4</a:t>
          </a:r>
          <a:endParaRPr lang="en-US" sz="5400" kern="1200" dirty="0"/>
        </a:p>
      </dsp:txBody>
      <dsp:txXfrm>
        <a:off x="8146743" y="732106"/>
        <a:ext cx="717145" cy="71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12/28/2019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12/28/2019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12/28/2019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romans+1%3A20&amp;version=NKJV#fen-NKJV-27951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 smtClean="0"/>
              <a:t>On the Incarnation</a:t>
            </a:r>
            <a:br>
              <a:rPr lang="en-US" b="1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600" dirty="0" smtClean="0"/>
              <a:t>God’s solution to man’s dilemma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 St Athanasius 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613" b="9613"/>
          <a:stretch>
            <a:fillRect/>
          </a:stretch>
        </p:blipFill>
        <p:spPr>
          <a:xfrm>
            <a:off x="6838950" y="1297637"/>
            <a:ext cx="5210937" cy="4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then was God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order to effect this </a:t>
            </a:r>
            <a:r>
              <a:rPr lang="en-US" sz="3200" dirty="0">
                <a:solidFill>
                  <a:srgbClr val="0070C0"/>
                </a:solidFill>
              </a:rPr>
              <a:t>re-creation</a:t>
            </a:r>
            <a:r>
              <a:rPr lang="en-US" sz="3200" dirty="0"/>
              <a:t>, however, </a:t>
            </a:r>
            <a:endParaRPr lang="en-US" sz="3200" dirty="0" smtClean="0"/>
          </a:p>
          <a:p>
            <a:r>
              <a:rPr lang="en-US" sz="3200" b="1" dirty="0" smtClean="0"/>
              <a:t>He </a:t>
            </a:r>
            <a:r>
              <a:rPr lang="en-US" sz="3200" b="1" dirty="0"/>
              <a:t>had first to do away with death and </a:t>
            </a:r>
            <a:r>
              <a:rPr lang="en-US" sz="3200" b="1" u="sng" dirty="0">
                <a:solidFill>
                  <a:srgbClr val="0070C0"/>
                </a:solidFill>
              </a:rPr>
              <a:t>corruption</a:t>
            </a:r>
            <a:r>
              <a:rPr lang="en-US" sz="3200" b="1" u="sng" dirty="0"/>
              <a:t>. </a:t>
            </a:r>
            <a:r>
              <a:rPr lang="en-US" sz="3200" b="1" dirty="0"/>
              <a:t>Therefore He assumed a human body, in order that in it death might once for all be </a:t>
            </a:r>
            <a:r>
              <a:rPr lang="en-US" sz="3200" b="1" u="sng" dirty="0">
                <a:solidFill>
                  <a:srgbClr val="0070C0"/>
                </a:solidFill>
              </a:rPr>
              <a:t>destroyed</a:t>
            </a:r>
            <a:r>
              <a:rPr lang="en-US" sz="3200" b="1" dirty="0"/>
              <a:t>, and that men might be renewed according to the </a:t>
            </a:r>
            <a:r>
              <a:rPr lang="en-US" sz="3200" b="1" u="sng" dirty="0">
                <a:solidFill>
                  <a:srgbClr val="0070C0"/>
                </a:solidFill>
              </a:rPr>
              <a:t>Image</a:t>
            </a:r>
            <a:r>
              <a:rPr lang="en-US" sz="3200" b="1" dirty="0"/>
              <a:t>. The Image of the Father only was sufficient for this need.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17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He </a:t>
            </a:r>
            <a:r>
              <a:rPr lang="en-US" sz="2800" dirty="0"/>
              <a:t>is the </a:t>
            </a:r>
            <a:r>
              <a:rPr lang="en-US" sz="2800" u="sng" dirty="0">
                <a:solidFill>
                  <a:srgbClr val="0070C0"/>
                </a:solidFill>
              </a:rPr>
              <a:t>image</a:t>
            </a:r>
            <a:r>
              <a:rPr lang="en-US" sz="2800" dirty="0"/>
              <a:t> of the </a:t>
            </a:r>
            <a:r>
              <a:rPr lang="en-US" sz="2800" u="sng" dirty="0">
                <a:solidFill>
                  <a:srgbClr val="0070C0"/>
                </a:solidFill>
              </a:rPr>
              <a:t>invisible</a:t>
            </a:r>
            <a:r>
              <a:rPr lang="en-US" sz="2800" dirty="0"/>
              <a:t> God, the firstborn over all creation. Colossians </a:t>
            </a:r>
            <a:r>
              <a:rPr lang="en-US" sz="2800" dirty="0" smtClean="0"/>
              <a:t>1:15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aseline="30000" dirty="0"/>
              <a:t>19 </a:t>
            </a:r>
            <a:r>
              <a:rPr lang="en-US" sz="2800" dirty="0"/>
              <a:t>For it </a:t>
            </a:r>
            <a:r>
              <a:rPr lang="en-US" sz="2800" b="1" u="sng" dirty="0">
                <a:solidFill>
                  <a:srgbClr val="0070C0"/>
                </a:solidFill>
              </a:rPr>
              <a:t>pleased </a:t>
            </a:r>
            <a:r>
              <a:rPr lang="en-US" sz="2800" b="1" i="1" u="sng" dirty="0">
                <a:solidFill>
                  <a:srgbClr val="0070C0"/>
                </a:solidFill>
              </a:rPr>
              <a:t>the Father that</a:t>
            </a:r>
            <a:r>
              <a:rPr lang="en-US" sz="2800" b="1" u="sng" dirty="0">
                <a:solidFill>
                  <a:srgbClr val="0070C0"/>
                </a:solidFill>
              </a:rPr>
              <a:t> in Him all the fullness should dwell, </a:t>
            </a:r>
            <a:r>
              <a:rPr lang="en-US" sz="2800" b="1" u="sng" baseline="30000" dirty="0">
                <a:solidFill>
                  <a:srgbClr val="0070C0"/>
                </a:solidFill>
              </a:rPr>
              <a:t>20 </a:t>
            </a:r>
            <a:r>
              <a:rPr lang="en-US" sz="2800" b="1" u="sng" dirty="0">
                <a:solidFill>
                  <a:srgbClr val="0070C0"/>
                </a:solidFill>
              </a:rPr>
              <a:t>and by Him to reconcile all things to Himself</a:t>
            </a:r>
            <a:r>
              <a:rPr lang="en-US" sz="2800" dirty="0"/>
              <a:t>, by Him, whether things on earth or things in heaven, having made peace through the blood of His </a:t>
            </a:r>
            <a:r>
              <a:rPr lang="en-US" sz="2800" dirty="0" smtClean="0"/>
              <a:t>cross.</a:t>
            </a:r>
            <a:r>
              <a:rPr lang="en-US" sz="2800" baseline="30000" dirty="0" smtClean="0"/>
              <a:t>21</a:t>
            </a:r>
            <a:r>
              <a:rPr lang="en-US" sz="2800" baseline="30000" dirty="0"/>
              <a:t> </a:t>
            </a:r>
            <a:r>
              <a:rPr lang="en-US" sz="2800" dirty="0"/>
              <a:t>And you, who once were alienated and enemies in your mind by wicked works, yet now He has reconciled </a:t>
            </a:r>
            <a:r>
              <a:rPr lang="en-US" sz="2800" baseline="30000" dirty="0"/>
              <a:t>22 </a:t>
            </a:r>
            <a:r>
              <a:rPr lang="en-US" sz="2800" dirty="0"/>
              <a:t>in the body of His flesh through death, to present you holy, and blameless, and above reproach in His sight— Colossians 1:19-22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0070C0"/>
                </a:solidFill>
              </a:rPr>
              <a:t>Renewing</a:t>
            </a:r>
            <a:r>
              <a:rPr lang="en-US" dirty="0" smtClean="0"/>
              <a:t> of the </a:t>
            </a:r>
            <a:r>
              <a:rPr lang="en-US" b="1" u="sng" dirty="0" smtClean="0">
                <a:solidFill>
                  <a:srgbClr val="0070C0"/>
                </a:solidFill>
              </a:rPr>
              <a:t>Image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012" y="1600200"/>
            <a:ext cx="81159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what Christ had to do to </a:t>
            </a:r>
            <a:r>
              <a:rPr lang="en-US" b="1" u="sng" dirty="0" smtClean="0">
                <a:solidFill>
                  <a:srgbClr val="0070C0"/>
                </a:solidFill>
              </a:rPr>
              <a:t>heal</a:t>
            </a:r>
            <a:r>
              <a:rPr lang="en-US" dirty="0" smtClean="0"/>
              <a:t> us </a:t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i="1" dirty="0" smtClean="0"/>
              <a:t>On the Incarnation, Ch. 20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455821"/>
            <a:ext cx="9982200" cy="4872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/>
              <a:t>We </a:t>
            </a:r>
            <a:r>
              <a:rPr lang="en-US" sz="2400" i="1" dirty="0"/>
              <a:t>have spoken above in part, as far as was possible and as far as we were able to understand,</a:t>
            </a:r>
            <a:endParaRPr lang="en-US" sz="2400" dirty="0"/>
          </a:p>
          <a:p>
            <a:pPr lvl="0"/>
            <a:r>
              <a:rPr lang="en-US" sz="2400" i="1" dirty="0"/>
              <a:t>the cause of his bodily </a:t>
            </a:r>
            <a:r>
              <a:rPr lang="en-US" sz="2400" i="1" dirty="0" smtClean="0"/>
              <a:t>appearance</a:t>
            </a:r>
            <a:r>
              <a:rPr lang="en-US" sz="2400" i="1" u="sng" dirty="0" smtClean="0">
                <a:solidFill>
                  <a:srgbClr val="0070C0"/>
                </a:solidFill>
              </a:rPr>
              <a:t>, </a:t>
            </a:r>
            <a:r>
              <a:rPr lang="en-US" sz="2400" i="1" dirty="0">
                <a:solidFill>
                  <a:srgbClr val="0070C0"/>
                </a:solidFill>
              </a:rPr>
              <a:t>that it was not for another to turn what was corruptible to </a:t>
            </a:r>
            <a:r>
              <a:rPr lang="en-US" sz="2400" b="1" i="1" u="sng" dirty="0">
                <a:solidFill>
                  <a:srgbClr val="0070C0"/>
                </a:solidFill>
              </a:rPr>
              <a:t>incorruptibility</a:t>
            </a:r>
            <a:r>
              <a:rPr lang="en-US" sz="2400" i="1" dirty="0">
                <a:solidFill>
                  <a:srgbClr val="0070C0"/>
                </a:solidFill>
              </a:rPr>
              <a:t> except the Savior </a:t>
            </a:r>
            <a:r>
              <a:rPr lang="en-US" sz="2400" i="1" dirty="0" smtClean="0">
                <a:solidFill>
                  <a:srgbClr val="0070C0"/>
                </a:solidFill>
              </a:rPr>
              <a:t>Himself</a:t>
            </a:r>
            <a:r>
              <a:rPr lang="en-US" sz="2400" i="1" dirty="0"/>
              <a:t>, who in the beginning created the universe from nothing;</a:t>
            </a:r>
            <a:endParaRPr lang="en-US" sz="2400" dirty="0"/>
          </a:p>
          <a:p>
            <a:pPr lvl="0"/>
            <a:r>
              <a:rPr lang="en-US" sz="2400" i="1" dirty="0"/>
              <a:t> and that it </a:t>
            </a:r>
            <a:r>
              <a:rPr lang="en-US" sz="2400" i="1" dirty="0">
                <a:solidFill>
                  <a:srgbClr val="0070C0"/>
                </a:solidFill>
              </a:rPr>
              <a:t>was not for another to </a:t>
            </a:r>
            <a:r>
              <a:rPr lang="en-US" sz="2400" b="1" i="1" u="sng" dirty="0">
                <a:solidFill>
                  <a:srgbClr val="0070C0"/>
                </a:solidFill>
              </a:rPr>
              <a:t>recreate</a:t>
            </a:r>
            <a:r>
              <a:rPr lang="en-US" sz="2400" i="1" dirty="0">
                <a:solidFill>
                  <a:srgbClr val="0070C0"/>
                </a:solidFill>
              </a:rPr>
              <a:t> again the “in the image” for human beings, except the Image of the Father;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r>
              <a:rPr lang="en-US" sz="2400" i="1" dirty="0"/>
              <a:t> </a:t>
            </a:r>
            <a:r>
              <a:rPr lang="en-US" sz="2400" b="1" i="1" u="sng" dirty="0"/>
              <a:t>and that </a:t>
            </a:r>
            <a:r>
              <a:rPr lang="en-US" sz="2400" i="1" dirty="0">
                <a:solidFill>
                  <a:srgbClr val="0070C0"/>
                </a:solidFill>
              </a:rPr>
              <a:t>it was not for another to raise up the mortal to be </a:t>
            </a:r>
            <a:r>
              <a:rPr lang="en-US" sz="2400" b="1" i="1" u="sng" dirty="0">
                <a:solidFill>
                  <a:srgbClr val="0070C0"/>
                </a:solidFill>
              </a:rPr>
              <a:t>immortal</a:t>
            </a:r>
            <a:r>
              <a:rPr lang="en-US" sz="2400" i="1" u="sng" dirty="0">
                <a:solidFill>
                  <a:srgbClr val="0070C0"/>
                </a:solidFill>
              </a:rPr>
              <a:t>, </a:t>
            </a:r>
            <a:r>
              <a:rPr lang="en-US" sz="2400" i="1" dirty="0">
                <a:solidFill>
                  <a:srgbClr val="0070C0"/>
                </a:solidFill>
              </a:rPr>
              <a:t>except our Lord Jesus Christ, who is Life itself;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r>
              <a:rPr lang="en-US" sz="2400" i="1" dirty="0"/>
              <a:t> and </a:t>
            </a:r>
            <a:r>
              <a:rPr lang="en-US" sz="2400" i="1" dirty="0">
                <a:solidFill>
                  <a:srgbClr val="0070C0"/>
                </a:solidFill>
              </a:rPr>
              <a:t>that </a:t>
            </a:r>
            <a:r>
              <a:rPr lang="en-US" sz="2400" i="1" dirty="0" smtClean="0">
                <a:solidFill>
                  <a:srgbClr val="0070C0"/>
                </a:solidFill>
              </a:rPr>
              <a:t>it </a:t>
            </a:r>
            <a:r>
              <a:rPr lang="en-US" sz="2400" i="1" dirty="0">
                <a:solidFill>
                  <a:srgbClr val="0070C0"/>
                </a:solidFill>
              </a:rPr>
              <a:t>was not for another to </a:t>
            </a:r>
            <a:r>
              <a:rPr lang="en-US" sz="2400" b="1" i="1" u="sng" dirty="0">
                <a:solidFill>
                  <a:srgbClr val="0070C0"/>
                </a:solidFill>
              </a:rPr>
              <a:t>teach</a:t>
            </a:r>
            <a:r>
              <a:rPr lang="en-US" sz="2400" i="1" dirty="0">
                <a:solidFill>
                  <a:srgbClr val="0070C0"/>
                </a:solidFill>
              </a:rPr>
              <a:t> about the Father and destroy the worship of idols, except the Word</a:t>
            </a:r>
            <a:r>
              <a:rPr lang="en-US" sz="2400" i="1" dirty="0"/>
              <a:t> who arranges all things and is alone the true only-begotten Son of the Father.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6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 the Incarnation, Ch. 20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But since </a:t>
            </a:r>
            <a:r>
              <a:rPr lang="en-US" sz="2800" b="1" u="sng" dirty="0">
                <a:solidFill>
                  <a:srgbClr val="0070C0"/>
                </a:solidFill>
              </a:rPr>
              <a:t>what was required from all still had to be rendered</a:t>
            </a:r>
            <a:r>
              <a:rPr lang="en-US" sz="2800" b="1" dirty="0"/>
              <a:t> </a:t>
            </a:r>
            <a:r>
              <a:rPr lang="en-US" sz="2800" i="1" dirty="0"/>
              <a:t>(for, as I said earlier, it was absolutely necessary to die and for this, in particular, he sojourned amongst us), for this reason, after the demonstrations of </a:t>
            </a:r>
            <a:r>
              <a:rPr lang="en-US" sz="2800" i="1" dirty="0" smtClean="0"/>
              <a:t>His </a:t>
            </a:r>
            <a:r>
              <a:rPr lang="en-US" sz="2800" i="1" dirty="0"/>
              <a:t>divinity from </a:t>
            </a:r>
            <a:r>
              <a:rPr lang="en-US" sz="2800" i="1" dirty="0" smtClean="0"/>
              <a:t>His </a:t>
            </a:r>
            <a:r>
              <a:rPr lang="en-US" sz="2800" i="1" dirty="0"/>
              <a:t>works,</a:t>
            </a:r>
            <a:r>
              <a:rPr lang="en-US" sz="2800" i="1" u="sng" dirty="0"/>
              <a:t> </a:t>
            </a:r>
            <a:r>
              <a:rPr lang="en-US" sz="2800" i="1" u="sng" dirty="0" smtClean="0">
                <a:solidFill>
                  <a:srgbClr val="0070C0"/>
                </a:solidFill>
              </a:rPr>
              <a:t>He </a:t>
            </a:r>
            <a:r>
              <a:rPr lang="en-US" sz="2800" i="1" u="sng" dirty="0">
                <a:solidFill>
                  <a:srgbClr val="0070C0"/>
                </a:solidFill>
              </a:rPr>
              <a:t>now offered the sacrifice on behalf of all, delivering </a:t>
            </a:r>
            <a:r>
              <a:rPr lang="en-US" sz="2800" i="1" u="sng" dirty="0" smtClean="0">
                <a:solidFill>
                  <a:srgbClr val="0070C0"/>
                </a:solidFill>
              </a:rPr>
              <a:t>His </a:t>
            </a:r>
            <a:r>
              <a:rPr lang="en-US" sz="2800" i="1" u="sng" dirty="0">
                <a:solidFill>
                  <a:srgbClr val="0070C0"/>
                </a:solidFill>
              </a:rPr>
              <a:t>own temple to death in the stead of all, in order to make all not liable to and free from the ancient transgression</a:t>
            </a:r>
            <a:r>
              <a:rPr lang="en-US" sz="2800" i="1" u="sng" dirty="0"/>
              <a:t>, and to show </a:t>
            </a:r>
            <a:r>
              <a:rPr lang="en-US" sz="2800" i="1" u="sng" dirty="0" smtClean="0"/>
              <a:t>Himself </a:t>
            </a:r>
            <a:r>
              <a:rPr lang="en-US" sz="2800" i="1" u="sng" dirty="0">
                <a:solidFill>
                  <a:srgbClr val="0070C0"/>
                </a:solidFill>
              </a:rPr>
              <a:t>superior to death</a:t>
            </a:r>
            <a:r>
              <a:rPr lang="en-US" sz="2800" i="1" dirty="0"/>
              <a:t>, displaying </a:t>
            </a:r>
            <a:r>
              <a:rPr lang="en-US" sz="2800" i="1" dirty="0" smtClean="0"/>
              <a:t>His </a:t>
            </a:r>
            <a:r>
              <a:rPr lang="en-US" sz="2800" i="1" dirty="0"/>
              <a:t>own body as incorruptible, the first-fruits of the universal resurrection.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required? And Who required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Death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was required since is it was the </a:t>
            </a:r>
            <a:r>
              <a:rPr lang="en-US" sz="3200" b="1" u="sng" dirty="0" smtClean="0">
                <a:solidFill>
                  <a:srgbClr val="0070C0"/>
                </a:solidFill>
              </a:rPr>
              <a:t>natural</a:t>
            </a:r>
            <a:r>
              <a:rPr lang="en-US" sz="3200" dirty="0" smtClean="0">
                <a:solidFill>
                  <a:schemeClr val="tx2"/>
                </a:solidFill>
              </a:rPr>
              <a:t> law of sin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tx2"/>
                </a:solidFill>
              </a:rPr>
              <a:t>For the law of the Spirit of life in Christ </a:t>
            </a:r>
            <a:r>
              <a:rPr lang="en-US" sz="2800" i="1" u="sng" dirty="0">
                <a:solidFill>
                  <a:srgbClr val="0070C0"/>
                </a:solidFill>
              </a:rPr>
              <a:t>Jesus has made me free from the law of sin and death.</a:t>
            </a:r>
            <a:r>
              <a:rPr lang="en-US" sz="2800" i="1" dirty="0">
                <a:solidFill>
                  <a:schemeClr val="tx2"/>
                </a:solidFill>
              </a:rPr>
              <a:t> </a:t>
            </a:r>
            <a:r>
              <a:rPr lang="en-US" sz="2800" b="1" i="1" baseline="30000" dirty="0">
                <a:solidFill>
                  <a:schemeClr val="tx2"/>
                </a:solidFill>
              </a:rPr>
              <a:t>3 </a:t>
            </a:r>
            <a:r>
              <a:rPr lang="en-US" sz="2800" i="1" dirty="0">
                <a:solidFill>
                  <a:schemeClr val="tx2"/>
                </a:solidFill>
              </a:rPr>
              <a:t>For what the law could not do in that it was weak through the flesh, </a:t>
            </a:r>
            <a:r>
              <a:rPr lang="en-US" sz="2800" i="1" u="sng" dirty="0">
                <a:solidFill>
                  <a:srgbClr val="0070C0"/>
                </a:solidFill>
              </a:rPr>
              <a:t>God did by sending His own Son in the likeness of sinful flesh, </a:t>
            </a:r>
            <a:r>
              <a:rPr lang="en-US" sz="2800" i="1" dirty="0">
                <a:solidFill>
                  <a:schemeClr val="tx2"/>
                </a:solidFill>
              </a:rPr>
              <a:t>on account of sin: He condemned sin in the flesh, </a:t>
            </a:r>
            <a:r>
              <a:rPr lang="en-US" sz="2800" b="1" i="1" baseline="30000" dirty="0">
                <a:solidFill>
                  <a:schemeClr val="tx2"/>
                </a:solidFill>
              </a:rPr>
              <a:t>4 </a:t>
            </a:r>
            <a:r>
              <a:rPr lang="en-US" sz="2800" i="1" dirty="0">
                <a:solidFill>
                  <a:schemeClr val="tx2"/>
                </a:solidFill>
              </a:rPr>
              <a:t>that the righteous requirement of the law might be fulfilled in us who do not walk according to the flesh but according to the Spirit. </a:t>
            </a:r>
            <a:r>
              <a:rPr lang="en-US" sz="2800" i="1" dirty="0" smtClean="0">
                <a:solidFill>
                  <a:schemeClr val="tx2"/>
                </a:solidFill>
              </a:rPr>
              <a:t>Romans 8:2-4</a:t>
            </a:r>
          </a:p>
          <a:p>
            <a:endParaRPr lang="en-US" sz="3200" u="sng" dirty="0">
              <a:solidFill>
                <a:srgbClr val="0070C0"/>
              </a:solidFill>
            </a:endParaRPr>
          </a:p>
          <a:p>
            <a:endParaRPr lang="en-US" sz="3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</a:rPr>
              <a:t>Consequences</a:t>
            </a:r>
            <a:r>
              <a:rPr lang="en-US" sz="3600" b="1" dirty="0" smtClean="0">
                <a:solidFill>
                  <a:srgbClr val="7030A0"/>
                </a:solidFill>
              </a:rPr>
              <a:t> of the Fall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871382"/>
              </p:ext>
            </p:extLst>
          </p:nvPr>
        </p:nvGraphicFramePr>
        <p:xfrm>
          <a:off x="1104899" y="1600200"/>
          <a:ext cx="1037239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 why the Incarnation?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For the Word, realizing that in no other way would the corruption of human beings be undone except, simply, by dying</a:t>
            </a:r>
            <a:r>
              <a:rPr lang="en-US" sz="2800" b="1" u="sng" dirty="0"/>
              <a:t>, yet </a:t>
            </a:r>
            <a:r>
              <a:rPr lang="en-US" sz="2800" b="1" u="sng" dirty="0">
                <a:solidFill>
                  <a:srgbClr val="FF0000"/>
                </a:solidFill>
              </a:rPr>
              <a:t>being immortal </a:t>
            </a:r>
            <a:r>
              <a:rPr lang="en-US" sz="2800" b="1" u="sng" dirty="0"/>
              <a:t>and the Son of the Father the Word was </a:t>
            </a:r>
            <a:r>
              <a:rPr lang="en-US" sz="2800" b="1" u="sng" dirty="0">
                <a:solidFill>
                  <a:srgbClr val="FF0000"/>
                </a:solidFill>
              </a:rPr>
              <a:t>not able </a:t>
            </a:r>
            <a:r>
              <a:rPr lang="en-US" sz="2800" b="1" u="sng" dirty="0"/>
              <a:t>to die, </a:t>
            </a:r>
            <a:r>
              <a:rPr lang="en-US" sz="2800" b="1" u="sng" dirty="0">
                <a:solidFill>
                  <a:srgbClr val="0070C0"/>
                </a:solidFill>
              </a:rPr>
              <a:t>for this reason </a:t>
            </a:r>
            <a:r>
              <a:rPr lang="en-US" sz="2800" b="1" u="sng" dirty="0" smtClean="0">
                <a:solidFill>
                  <a:srgbClr val="0070C0"/>
                </a:solidFill>
              </a:rPr>
              <a:t>He </a:t>
            </a:r>
            <a:r>
              <a:rPr lang="en-US" sz="2800" b="1" u="sng" dirty="0">
                <a:solidFill>
                  <a:srgbClr val="0070C0"/>
                </a:solidFill>
              </a:rPr>
              <a:t>takes to himself a body capable of death</a:t>
            </a:r>
            <a:r>
              <a:rPr lang="en-US" sz="2800" dirty="0"/>
              <a:t>, in order that it, participating in the Word who is above all, might be sufficient for death on behalf of all, and through the indwelling Word would remain incorruptible, and </a:t>
            </a:r>
            <a:r>
              <a:rPr lang="en-US" sz="2800" b="1" u="sng" dirty="0">
                <a:solidFill>
                  <a:srgbClr val="0070C0"/>
                </a:solidFill>
              </a:rPr>
              <a:t>so corruption might henceforth cease from all by the </a:t>
            </a:r>
            <a:r>
              <a:rPr lang="en-US" sz="2800" b="1" u="sng" dirty="0">
                <a:solidFill>
                  <a:srgbClr val="FF0000"/>
                </a:solidFill>
              </a:rPr>
              <a:t>grace</a:t>
            </a:r>
            <a:r>
              <a:rPr lang="en-US" sz="2800" b="1" u="sng" dirty="0">
                <a:solidFill>
                  <a:srgbClr val="0070C0"/>
                </a:solidFill>
              </a:rPr>
              <a:t> of the resurrection</a:t>
            </a:r>
            <a:r>
              <a:rPr lang="en-US" sz="2800" dirty="0"/>
              <a:t>. Whence, by offering to death the body he had taken to </a:t>
            </a:r>
            <a:r>
              <a:rPr lang="en-US" sz="2800" dirty="0" smtClean="0"/>
              <a:t>Himself</a:t>
            </a:r>
            <a:r>
              <a:rPr lang="en-US" sz="2800" dirty="0"/>
              <a:t>, as an offering holy and free of all spot, </a:t>
            </a:r>
            <a:r>
              <a:rPr lang="en-US" sz="2800" b="1" dirty="0" smtClean="0">
                <a:solidFill>
                  <a:srgbClr val="0070C0"/>
                </a:solidFill>
              </a:rPr>
              <a:t>He </a:t>
            </a:r>
            <a:r>
              <a:rPr lang="en-US" sz="2800" b="1" dirty="0">
                <a:solidFill>
                  <a:srgbClr val="0070C0"/>
                </a:solidFill>
              </a:rPr>
              <a:t>immediately </a:t>
            </a:r>
            <a:r>
              <a:rPr lang="en-US" sz="2800" b="1" dirty="0">
                <a:solidFill>
                  <a:srgbClr val="FF0000"/>
                </a:solidFill>
              </a:rPr>
              <a:t>abolished death</a:t>
            </a:r>
            <a:r>
              <a:rPr lang="en-US" sz="2800" b="1" dirty="0">
                <a:solidFill>
                  <a:srgbClr val="0070C0"/>
                </a:solidFill>
              </a:rPr>
              <a:t> from all like him</a:t>
            </a:r>
            <a:r>
              <a:rPr lang="en-US" sz="2800" dirty="0"/>
              <a:t>, by the offering of a like.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the Incarnation?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being above all, the Word of God consequently, by offering his own temple and his bodily instrument as a substitute for all, </a:t>
            </a:r>
            <a:r>
              <a:rPr lang="en-US" sz="2800" b="1" u="sng" dirty="0">
                <a:solidFill>
                  <a:srgbClr val="0070C0"/>
                </a:solidFill>
              </a:rPr>
              <a:t>fulfilled in death that which was required</a:t>
            </a:r>
            <a:r>
              <a:rPr lang="en-US" sz="2800" dirty="0"/>
              <a:t>; and, being with all through the like [body], the incorruptible Son of God consequently clothed all with incorruptibility in the promise concerning the resurrection. </a:t>
            </a:r>
            <a:r>
              <a:rPr lang="en-US" sz="2800" u="sng" dirty="0">
                <a:solidFill>
                  <a:srgbClr val="0070C0"/>
                </a:solidFill>
              </a:rPr>
              <a:t>And now the very corruption of death no longer holds ground against human beings because of the indwelling Word, in them through the one body. 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algn="r"/>
            <a:r>
              <a:rPr lang="en-US" sz="2800" dirty="0" smtClean="0">
                <a:solidFill>
                  <a:srgbClr val="0070C0"/>
                </a:solidFill>
              </a:rPr>
              <a:t>Athanasius, On the Incarnation, Ch.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 Corinthians 15:21-22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636295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baseline="30000" dirty="0" smtClean="0"/>
              <a:t>“</a:t>
            </a:r>
            <a:r>
              <a:rPr lang="en-US" sz="3200" i="1" baseline="30000" dirty="0"/>
              <a:t>21 </a:t>
            </a:r>
            <a:r>
              <a:rPr lang="en-US" sz="3200" i="1" dirty="0"/>
              <a:t>For since by man came death, by Man also came the resurrection of the dead. </a:t>
            </a:r>
            <a:r>
              <a:rPr lang="en-US" sz="3200" i="1" baseline="30000" dirty="0"/>
              <a:t>22 </a:t>
            </a:r>
            <a:r>
              <a:rPr lang="en-US" sz="3200" i="1" dirty="0"/>
              <a:t>For as in Adam all die, even so in Christ all shall be made alive</a:t>
            </a:r>
            <a:r>
              <a:rPr lang="en-US" sz="3200" i="1" dirty="0" smtClean="0"/>
              <a:t>.”</a:t>
            </a:r>
          </a:p>
          <a:p>
            <a:pPr marL="0" indent="0">
              <a:buNone/>
            </a:pPr>
            <a:endParaRPr lang="en-US" sz="3200" i="1" dirty="0"/>
          </a:p>
          <a:p>
            <a:endParaRPr lang="en-US" dirty="0"/>
          </a:p>
        </p:txBody>
      </p:sp>
      <p:pic>
        <p:nvPicPr>
          <p:cNvPr id="1026" name="Picture 2" descr="Image result for christ resurrect lazarus icon cop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46" y="3128210"/>
            <a:ext cx="2731169" cy="35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Incarnation?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1780674"/>
            <a:ext cx="4092742" cy="457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Men became </a:t>
            </a:r>
            <a:r>
              <a:rPr lang="en-US" sz="2000" b="1" u="sng" dirty="0" smtClean="0">
                <a:solidFill>
                  <a:srgbClr val="0070C0"/>
                </a:solidFill>
              </a:rPr>
              <a:t>limited</a:t>
            </a:r>
            <a:r>
              <a:rPr lang="en-US" sz="2000" b="1" dirty="0" smtClean="0"/>
              <a:t> by worshipping what was </a:t>
            </a:r>
            <a:r>
              <a:rPr lang="en-US" sz="2000" b="1" u="sng" dirty="0" smtClean="0">
                <a:solidFill>
                  <a:srgbClr val="0070C0"/>
                </a:solidFill>
              </a:rPr>
              <a:t>material</a:t>
            </a:r>
            <a:r>
              <a:rPr lang="en-US" sz="2000" b="1" dirty="0" smtClean="0"/>
              <a:t> and physical having lost the </a:t>
            </a:r>
            <a:r>
              <a:rPr lang="en-US" sz="2000" b="1" u="sng" dirty="0" smtClean="0">
                <a:solidFill>
                  <a:srgbClr val="0070C0"/>
                </a:solidFill>
              </a:rPr>
              <a:t>knowledge</a:t>
            </a:r>
            <a:r>
              <a:rPr lang="en-US" sz="2000" b="1" dirty="0" smtClean="0"/>
              <a:t> of the Father</a:t>
            </a:r>
          </a:p>
          <a:p>
            <a:endParaRPr lang="en-US" sz="2100" i="1" dirty="0" smtClean="0">
              <a:solidFill>
                <a:srgbClr val="0070C0"/>
              </a:solidFill>
            </a:endParaRPr>
          </a:p>
          <a:p>
            <a:r>
              <a:rPr lang="en-US" sz="2100" i="1" dirty="0" smtClean="0">
                <a:solidFill>
                  <a:srgbClr val="0070C0"/>
                </a:solidFill>
              </a:rPr>
              <a:t>Therefore </a:t>
            </a:r>
            <a:r>
              <a:rPr lang="en-US" sz="2100" i="1" dirty="0">
                <a:solidFill>
                  <a:srgbClr val="0070C0"/>
                </a:solidFill>
              </a:rPr>
              <a:t>God also gave them up to uncleanness, in the lusts of their hearts, to dishonor their bodies among themselves, </a:t>
            </a:r>
            <a:r>
              <a:rPr lang="en-US" sz="2100" b="1" i="1" baseline="30000" dirty="0">
                <a:solidFill>
                  <a:srgbClr val="0070C0"/>
                </a:solidFill>
              </a:rPr>
              <a:t>25 </a:t>
            </a:r>
            <a:r>
              <a:rPr lang="en-US" sz="2100" i="1" dirty="0">
                <a:solidFill>
                  <a:srgbClr val="0070C0"/>
                </a:solidFill>
              </a:rPr>
              <a:t>who exchanged the truth of God for the lie, and worshiped and served the creature rather than the Creator, who is blessed forever. Amen</a:t>
            </a:r>
            <a:r>
              <a:rPr lang="en-US" sz="2100" i="1" dirty="0" smtClean="0">
                <a:solidFill>
                  <a:srgbClr val="0070C0"/>
                </a:solidFill>
              </a:rPr>
              <a:t>.”</a:t>
            </a:r>
            <a:r>
              <a:rPr lang="en-US" sz="2100" i="1" dirty="0">
                <a:solidFill>
                  <a:srgbClr val="0070C0"/>
                </a:solidFill>
              </a:rPr>
              <a:t> </a:t>
            </a:r>
            <a:r>
              <a:rPr lang="en-US" sz="2100" i="1" dirty="0" smtClean="0">
                <a:solidFill>
                  <a:srgbClr val="0070C0"/>
                </a:solidFill>
              </a:rPr>
              <a:t>Romans 1:24-25</a:t>
            </a:r>
            <a:endParaRPr lang="en-US" sz="2100" i="1" dirty="0">
              <a:solidFill>
                <a:srgbClr val="0070C0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82" r="8382"/>
          <a:stretch>
            <a:fillRect/>
          </a:stretch>
        </p:blipFill>
        <p:spPr>
          <a:xfrm>
            <a:off x="6701588" y="1600200"/>
            <a:ext cx="4383993" cy="4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tried a few ways to lead us to the knowledge of our </a:t>
            </a:r>
            <a:r>
              <a:rPr lang="en-US" u="sng" dirty="0" smtClean="0"/>
              <a:t>Creator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gave us the </a:t>
            </a:r>
            <a:r>
              <a:rPr lang="en-US" b="1" u="sng" dirty="0" smtClean="0"/>
              <a:t>creation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“</a:t>
            </a:r>
            <a:r>
              <a:rPr lang="en-US" i="1" dirty="0">
                <a:solidFill>
                  <a:srgbClr val="7030A0"/>
                </a:solidFill>
              </a:rPr>
              <a:t>For since the creation of the world His invisible attributes are clearly seen, being understood by the things that are made, even His eternal power and </a:t>
            </a:r>
            <a:r>
              <a:rPr lang="en-US" i="1" baseline="30000" dirty="0">
                <a:solidFill>
                  <a:srgbClr val="7030A0"/>
                </a:solidFill>
              </a:rPr>
              <a:t>[</a:t>
            </a:r>
            <a:r>
              <a:rPr lang="en-US" i="1" baseline="30000" dirty="0">
                <a:solidFill>
                  <a:srgbClr val="7030A0"/>
                </a:solidFill>
                <a:hlinkClick r:id="rId2" tooltip="See footnote a"/>
              </a:rPr>
              <a:t>a</a:t>
            </a:r>
            <a:r>
              <a:rPr lang="en-US" i="1" baseline="30000" dirty="0">
                <a:solidFill>
                  <a:srgbClr val="7030A0"/>
                </a:solidFill>
              </a:rPr>
              <a:t>]</a:t>
            </a:r>
            <a:r>
              <a:rPr lang="en-US" i="1" dirty="0">
                <a:solidFill>
                  <a:srgbClr val="7030A0"/>
                </a:solidFill>
              </a:rPr>
              <a:t>Godhead, so that they are without excuse</a:t>
            </a:r>
            <a:r>
              <a:rPr lang="en-US" i="1" dirty="0" smtClean="0">
                <a:solidFill>
                  <a:srgbClr val="7030A0"/>
                </a:solidFill>
              </a:rPr>
              <a:t>,” Romans 1:20</a:t>
            </a:r>
          </a:p>
          <a:p>
            <a:endParaRPr lang="en-US" sz="2800" i="1" dirty="0" smtClean="0">
              <a:solidFill>
                <a:srgbClr val="7030A0"/>
              </a:solidFill>
            </a:endParaRPr>
          </a:p>
          <a:p>
            <a:r>
              <a:rPr lang="en-US" sz="2800" i="1" dirty="0" smtClean="0">
                <a:solidFill>
                  <a:srgbClr val="7030A0"/>
                </a:solidFill>
              </a:rPr>
              <a:t>He sent us the Law and the </a:t>
            </a:r>
            <a:r>
              <a:rPr lang="en-US" sz="2800" i="1" u="sng" dirty="0" smtClean="0">
                <a:solidFill>
                  <a:srgbClr val="7030A0"/>
                </a:solidFill>
              </a:rPr>
              <a:t>Prophets</a:t>
            </a:r>
          </a:p>
          <a:p>
            <a:r>
              <a:rPr lang="en-US" sz="2500" dirty="0">
                <a:solidFill>
                  <a:schemeClr val="tx2"/>
                </a:solidFill>
              </a:rPr>
              <a:t>a sacred </a:t>
            </a:r>
            <a:r>
              <a:rPr lang="en-US" sz="2500" u="sng" dirty="0">
                <a:solidFill>
                  <a:srgbClr val="0070C0"/>
                </a:solidFill>
              </a:rPr>
              <a:t>school</a:t>
            </a:r>
            <a:r>
              <a:rPr lang="en-US" sz="2500" dirty="0">
                <a:solidFill>
                  <a:schemeClr val="tx2"/>
                </a:solidFill>
              </a:rPr>
              <a:t> of the knowledge of God and the </a:t>
            </a:r>
            <a:r>
              <a:rPr lang="en-US" sz="2500" b="1" u="sng" dirty="0">
                <a:solidFill>
                  <a:srgbClr val="0070C0"/>
                </a:solidFill>
              </a:rPr>
              <a:t>conduct</a:t>
            </a:r>
            <a:r>
              <a:rPr lang="en-US" sz="2500" dirty="0">
                <a:solidFill>
                  <a:schemeClr val="tx2"/>
                </a:solidFill>
              </a:rPr>
              <a:t> of the spiritual life for the whole world</a:t>
            </a:r>
            <a:r>
              <a:rPr lang="en-US" sz="2500" dirty="0" smtClean="0">
                <a:solidFill>
                  <a:schemeClr val="tx2"/>
                </a:solidFill>
              </a:rPr>
              <a:t>. On the Incarnation, Ch. 12</a:t>
            </a:r>
            <a:endParaRPr lang="en-US" sz="25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01224"/>
            <a:ext cx="9980682" cy="1096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Liturgy of St. Gregory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2"/>
                </a:solidFill>
              </a:rPr>
              <a:t>“You </a:t>
            </a:r>
            <a:r>
              <a:rPr lang="en-US" sz="3200" i="1" dirty="0">
                <a:solidFill>
                  <a:schemeClr val="tx2"/>
                </a:solidFill>
              </a:rPr>
              <a:t>are He who sent to me the prophets, for my sake, I the sick. You gave me the Law as </a:t>
            </a:r>
            <a:r>
              <a:rPr lang="en-US" sz="3200" i="1" dirty="0" smtClean="0">
                <a:solidFill>
                  <a:schemeClr val="tx2"/>
                </a:solidFill>
              </a:rPr>
              <a:t>a help……”</a:t>
            </a:r>
          </a:p>
          <a:p>
            <a:endParaRPr lang="en-US" sz="3200" i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3501190"/>
            <a:ext cx="7166915" cy="21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What, then, was God to do</a:t>
            </a:r>
            <a:r>
              <a:rPr lang="en-US" b="1" dirty="0" smtClean="0"/>
              <a:t>?		 </a:t>
            </a:r>
            <a:r>
              <a:rPr lang="en-US" dirty="0" smtClean="0"/>
              <a:t>    </a:t>
            </a:r>
            <a:r>
              <a:rPr lang="en-US" sz="2400" dirty="0" smtClean="0"/>
              <a:t>Athanasius, On the Incarnation, </a:t>
            </a:r>
            <a:r>
              <a:rPr lang="en-US" sz="2400" dirty="0" err="1" smtClean="0"/>
              <a:t>ch.</a:t>
            </a:r>
            <a:r>
              <a:rPr lang="en-US" sz="2400" dirty="0" smtClean="0"/>
              <a:t> 13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121" y="1443790"/>
            <a:ext cx="9982200" cy="4572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What </a:t>
            </a:r>
            <a:r>
              <a:rPr lang="en-US" sz="2600" dirty="0"/>
              <a:t>else could He possibly do, being God, </a:t>
            </a:r>
            <a:r>
              <a:rPr lang="en-US" sz="2600" u="sng" dirty="0">
                <a:solidFill>
                  <a:srgbClr val="0070C0"/>
                </a:solidFill>
              </a:rPr>
              <a:t>but renew His Image in mankind, so that through it men might once more come to know Him? </a:t>
            </a:r>
            <a:r>
              <a:rPr lang="en-US" sz="2600" dirty="0"/>
              <a:t>And how could this be done save by the coming of the very Image Himself, our Savior Jesus Christ? </a:t>
            </a:r>
            <a:endParaRPr lang="en-US" sz="2600" dirty="0" smtClean="0"/>
          </a:p>
          <a:p>
            <a:r>
              <a:rPr lang="en-US" sz="2600" u="sng" dirty="0" smtClean="0">
                <a:solidFill>
                  <a:srgbClr val="0070C0"/>
                </a:solidFill>
              </a:rPr>
              <a:t>Men </a:t>
            </a:r>
            <a:r>
              <a:rPr lang="en-US" sz="2600" dirty="0">
                <a:solidFill>
                  <a:schemeClr val="tx2"/>
                </a:solidFill>
              </a:rPr>
              <a:t>could not have done it, for they are only made after the Image; 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sz="2600" dirty="0" smtClean="0"/>
              <a:t>nor </a:t>
            </a:r>
            <a:r>
              <a:rPr lang="en-US" sz="2600" dirty="0"/>
              <a:t>could </a:t>
            </a:r>
            <a:r>
              <a:rPr lang="en-US" sz="2600" b="1" u="sng" dirty="0">
                <a:solidFill>
                  <a:srgbClr val="0070C0"/>
                </a:solidFill>
              </a:rPr>
              <a:t>angels</a:t>
            </a:r>
            <a:r>
              <a:rPr lang="en-US" sz="2600" u="sng" dirty="0"/>
              <a:t> </a:t>
            </a:r>
            <a:r>
              <a:rPr lang="en-US" sz="2600" dirty="0"/>
              <a:t>have done it, for they are not the images of God.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Word of God came in His own Person, because it was </a:t>
            </a:r>
            <a:r>
              <a:rPr lang="en-US" sz="2600" b="1" u="sng" dirty="0">
                <a:solidFill>
                  <a:srgbClr val="0070C0"/>
                </a:solidFill>
              </a:rPr>
              <a:t>He alone, </a:t>
            </a:r>
            <a:r>
              <a:rPr lang="en-US" sz="2600" dirty="0"/>
              <a:t>the Image of the Father Who could recreate man made after the </a:t>
            </a:r>
            <a:r>
              <a:rPr lang="en-US" sz="2600" dirty="0" smtClean="0"/>
              <a:t>Image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5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1092</TotalTime>
  <Words>939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Euphemia</vt:lpstr>
      <vt:lpstr>Plantagenet Cherokee</vt:lpstr>
      <vt:lpstr>Wingdings</vt:lpstr>
      <vt:lpstr>Academic Literature 16x9</vt:lpstr>
      <vt:lpstr>On the Incarnation  God’s solution to man’s dilemma</vt:lpstr>
      <vt:lpstr>Consequences of the Fall</vt:lpstr>
      <vt:lpstr>So why the Incarnation?</vt:lpstr>
      <vt:lpstr>So why the Incarnation?</vt:lpstr>
      <vt:lpstr>1 Corinthians 15:21-22</vt:lpstr>
      <vt:lpstr>Why the Incarnation?</vt:lpstr>
      <vt:lpstr>God tried a few ways to lead us to the knowledge of our Creator</vt:lpstr>
      <vt:lpstr>Liturgy of St. Gregory</vt:lpstr>
      <vt:lpstr>What, then, was God to do?       Athanasius, On the Incarnation, ch. 13</vt:lpstr>
      <vt:lpstr>What then was God to do…</vt:lpstr>
      <vt:lpstr>PowerPoint Presentation</vt:lpstr>
      <vt:lpstr>The Renewing of the Image</vt:lpstr>
      <vt:lpstr>Summary of what Christ had to do to heal us        On the Incarnation, Ch. 20</vt:lpstr>
      <vt:lpstr>On the Incarnation, Ch. 20</vt:lpstr>
      <vt:lpstr>What was required? And Who required it?</vt:lpstr>
    </vt:vector>
  </TitlesOfParts>
  <Company>SMCOC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Incarnation-  God’s solution to man’s dilemma</dc:title>
  <dc:creator>Fr . Paul Girguis</dc:creator>
  <cp:lastModifiedBy>Fr . Paul Girguis</cp:lastModifiedBy>
  <cp:revision>15</cp:revision>
  <dcterms:created xsi:type="dcterms:W3CDTF">2019-12-28T20:24:54Z</dcterms:created>
  <dcterms:modified xsi:type="dcterms:W3CDTF">2019-12-29T14:36:55Z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