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256" r:id="rId2"/>
    <p:sldId id="257" r:id="rId3"/>
    <p:sldId id="265" r:id="rId4"/>
    <p:sldId id="258" r:id="rId5"/>
    <p:sldId id="266" r:id="rId6"/>
    <p:sldId id="268" r:id="rId7"/>
    <p:sldId id="269" r:id="rId8"/>
    <p:sldId id="270" r:id="rId9"/>
    <p:sldId id="261" r:id="rId10"/>
    <p:sldId id="271" r:id="rId11"/>
    <p:sldId id="262" r:id="rId12"/>
    <p:sldId id="263" r:id="rId13"/>
    <p:sldId id="272" r:id="rId14"/>
    <p:sldId id="26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669C09C-1C48-484B-AD73-5D1428A77FF5}">
          <p14:sldIdLst>
            <p14:sldId id="256"/>
            <p14:sldId id="257"/>
            <p14:sldId id="265"/>
            <p14:sldId id="258"/>
            <p14:sldId id="266"/>
            <p14:sldId id="268"/>
            <p14:sldId id="269"/>
            <p14:sldId id="270"/>
          </p14:sldIdLst>
        </p14:section>
        <p14:section name="block" id="{2416BA3E-8A5A-40E4-8178-90DD3379DC09}">
          <p14:sldIdLst/>
        </p14:section>
        <p14:section name="Untitled Section" id="{3D4BACFE-A467-4618-B3DF-D79A9A457558}">
          <p14:sldIdLst/>
        </p14:section>
        <p14:section name="Untitled Section" id="{76C5E50F-4A18-4842-BF33-C32A122A8303}">
          <p14:sldIdLst>
            <p14:sldId id="261"/>
            <p14:sldId id="271"/>
            <p14:sldId id="262"/>
            <p14:sldId id="263"/>
            <p14:sldId id="272"/>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994CEA-EBB8-4168-91AA-E56941AEF57D}" type="datetimeFigureOut">
              <a:rPr lang="en-US" smtClean="0"/>
              <a:t>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39D666-5045-4C9B-A12E-BD083E997C88}" type="slidenum">
              <a:rPr lang="en-US" smtClean="0"/>
              <a:t>‹#›</a:t>
            </a:fld>
            <a:endParaRPr lang="en-US"/>
          </a:p>
        </p:txBody>
      </p:sp>
    </p:spTree>
    <p:extLst>
      <p:ext uri="{BB962C8B-B14F-4D97-AF65-F5344CB8AC3E}">
        <p14:creationId xmlns:p14="http://schemas.microsoft.com/office/powerpoint/2010/main" val="4194748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2/2/2020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2/2/2020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hyperlink" Target="https://www.google.com/imgres?imgurl=https%3A%2F%2Fcdn.powerofpositivity.com%2Fwp-content%2Fuploads%2F2018%2F05%2Fwhat-couples-argue-about-most.jpg&amp;imgrefurl=https%3A%2F%2Fwww.powerofpositivity.com%2Fwhat-couples-argue-about%2F&amp;docid=YX3J9tBfr5TWQM&amp;tbnid=UxuVo4RcplXlsM%3A&amp;vet=10ahUKEwjCr-Hp5rHnAhVslnIEHW7VClEQMwh7KAkwCQ..i&amp;w=1174&amp;h=660&amp;bih=607&amp;biw=1280&amp;q=couples%20arguring&amp;ved=0ahUKEwjCr-Hp5rHnAhVslnIEHW7VClEQMwh7KAkwCQ&amp;iact=mrc&amp;uact=8"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www.flickr.com/photos/bambe1964/6674159305/" TargetMode="External"/><Relationship Id="rId2" Type="http://schemas.openxmlformats.org/officeDocument/2006/relationships/image" Target="../media/image10.jp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ommons.wikimedia.org/wiki/File:Icon_tools_red.svg" TargetMode="External"/><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hyperlink" Target="https://creativecommons.org/licenses/by-sa/3.0/"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commons.wikimedia.org/wiki/File:Icon_tools_red.svg" TargetMode="Externa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hyperlink" Target="https://creativecommons.org/licenses/by-sa/3.0/"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commons.wikimedia.org/wiki/File:Icon_tools_red.svg" TargetMode="Externa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hyperlink" Target="https://creativecommons.org/licenses/by-sa/3.0/"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commons.wikimedia.org/wiki/File:Icon_tools_red.svg" TargetMode="Externa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hyperlink" Target="https://creativecommons.org/licenses/by-sa/3.0/"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ommons.wikimedia.org/wiki/File:Icon_tools_red.svg" TargetMode="Externa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hyperlink" Target="https://creativecommons.org/licenses/by-sa/3.0/"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www.google.com/imgres?imgurl=https%3A%2F%2Fcdn.powerofpositivity.com%2Fwp-content%2Fuploads%2F2018%2F05%2Fwhat-couples-argue-about-most.jpg&amp;imgrefurl=https%3A%2F%2Fwww.powerofpositivity.com%2Fwhat-couples-argue-about%2F&amp;docid=YX3J9tBfr5TWQM&amp;tbnid=UxuVo4RcplXlsM%3A&amp;vet=10ahUKEwjCr-Hp5rHnAhVslnIEHW7VClEQMwh7KAkwCQ..i&amp;w=1174&amp;h=660&amp;bih=607&amp;biw=1280&amp;q=couples%20arguring&amp;ved=0ahUKEwjCr-Hp5rHnAhVslnIEHW7VClEQMwh7KAkwCQ&amp;iact=mrc&amp;uact=8"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0712110-0BC1-4B31-B3BB-63B44222E87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466B5F3-C053-4580-B04A-1EF9498882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052E2274-82FB-4CB7-9473-F10CD5DB9247}"/>
              </a:ext>
            </a:extLst>
          </p:cNvPr>
          <p:cNvSpPr>
            <a:spLocks noGrp="1"/>
          </p:cNvSpPr>
          <p:nvPr>
            <p:ph type="ctrTitle"/>
          </p:nvPr>
        </p:nvSpPr>
        <p:spPr>
          <a:xfrm>
            <a:off x="1452616" y="962902"/>
            <a:ext cx="4176384" cy="2380828"/>
          </a:xfrm>
        </p:spPr>
        <p:txBody>
          <a:bodyPr>
            <a:normAutofit/>
          </a:bodyPr>
          <a:lstStyle/>
          <a:p>
            <a:r>
              <a:rPr lang="en-US" sz="4800" dirty="0"/>
              <a:t>Intimacy Anorexia</a:t>
            </a:r>
          </a:p>
        </p:txBody>
      </p:sp>
      <p:sp>
        <p:nvSpPr>
          <p:cNvPr id="3" name="Subtitle 2">
            <a:extLst>
              <a:ext uri="{FF2B5EF4-FFF2-40B4-BE49-F238E27FC236}">
                <a16:creationId xmlns:a16="http://schemas.microsoft.com/office/drawing/2014/main" id="{D638B4D9-DA4A-434D-A7F9-3DC7C9BD21B4}"/>
              </a:ext>
            </a:extLst>
          </p:cNvPr>
          <p:cNvSpPr>
            <a:spLocks noGrp="1"/>
          </p:cNvSpPr>
          <p:nvPr>
            <p:ph type="subTitle" idx="1"/>
          </p:nvPr>
        </p:nvSpPr>
        <p:spPr>
          <a:xfrm>
            <a:off x="1452617" y="3531204"/>
            <a:ext cx="4171479" cy="1610643"/>
          </a:xfrm>
        </p:spPr>
        <p:txBody>
          <a:bodyPr>
            <a:normAutofit/>
          </a:bodyPr>
          <a:lstStyle/>
          <a:p>
            <a:r>
              <a:rPr lang="en-US" sz="1600" i="1" dirty="0">
                <a:latin typeface="Bahnschrift Light SemiCondensed" panose="020B0502040204020203" pitchFamily="34" charset="0"/>
              </a:rPr>
              <a:t>Giving is the life of Christ                       part 1</a:t>
            </a:r>
          </a:p>
        </p:txBody>
      </p:sp>
      <p:cxnSp>
        <p:nvCxnSpPr>
          <p:cNvPr id="15" name="Straight Connector 14">
            <a:extLst>
              <a:ext uri="{FF2B5EF4-FFF2-40B4-BE49-F238E27FC236}">
                <a16:creationId xmlns:a16="http://schemas.microsoft.com/office/drawing/2014/main" id="{FA6123F2-4B61-414F-A7E5-5B7828EACAE2}"/>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2617" y="3528543"/>
            <a:ext cx="4171479"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5" name="Picture 4">
            <a:extLst>
              <a:ext uri="{FF2B5EF4-FFF2-40B4-BE49-F238E27FC236}">
                <a16:creationId xmlns:a16="http://schemas.microsoft.com/office/drawing/2014/main" id="{AEC65B69-E9F6-493D-9644-8293C9B4AE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5849" y="1358725"/>
            <a:ext cx="5309035" cy="2671318"/>
          </a:xfrm>
          <a:prstGeom prst="rect">
            <a:avLst/>
          </a:prstGeom>
        </p:spPr>
      </p:pic>
      <p:pic>
        <p:nvPicPr>
          <p:cNvPr id="17" name="Picture 16">
            <a:extLst>
              <a:ext uri="{FF2B5EF4-FFF2-40B4-BE49-F238E27FC236}">
                <a16:creationId xmlns:a16="http://schemas.microsoft.com/office/drawing/2014/main" id="{25CED634-E2D0-4AB7-96DD-816C9B52C5C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 name="Straight Connector 18">
            <a:extLst>
              <a:ext uri="{FF2B5EF4-FFF2-40B4-BE49-F238E27FC236}">
                <a16:creationId xmlns:a16="http://schemas.microsoft.com/office/drawing/2014/main" id="{FCDDCDFB-696D-4FDF-9B58-24F71B7C37BC}"/>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8416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DBEB4AD-5D5B-4ED4-B53E-61D7977CCA45}"/>
              </a:ext>
            </a:extLst>
          </p:cNvPr>
          <p:cNvSpPr txBox="1"/>
          <p:nvPr/>
        </p:nvSpPr>
        <p:spPr>
          <a:xfrm>
            <a:off x="753898" y="0"/>
            <a:ext cx="9820547" cy="5447645"/>
          </a:xfrm>
          <a:prstGeom prst="rect">
            <a:avLst/>
          </a:prstGeom>
          <a:noFill/>
        </p:spPr>
        <p:txBody>
          <a:bodyPr wrap="square" rtlCol="0">
            <a:spAutoFit/>
          </a:bodyPr>
          <a:lstStyle/>
          <a:p>
            <a:r>
              <a:rPr lang="en-US" sz="4800" b="1" u="sng" dirty="0" smtClean="0">
                <a:solidFill>
                  <a:srgbClr val="C00000"/>
                </a:solidFill>
                <a:latin typeface="Cambria" panose="02040503050406030204" pitchFamily="18" charset="0"/>
                <a:ea typeface="Cambria" panose="02040503050406030204" pitchFamily="18" charset="0"/>
              </a:rPr>
              <a:t>Fears of the Intimacy Anorexic </a:t>
            </a:r>
          </a:p>
          <a:p>
            <a:r>
              <a:rPr lang="en-US" sz="4800" b="1" u="sng" dirty="0" smtClean="0">
                <a:solidFill>
                  <a:srgbClr val="C00000"/>
                </a:solidFill>
                <a:latin typeface="Cambria" panose="02040503050406030204" pitchFamily="18" charset="0"/>
                <a:ea typeface="Cambria" panose="02040503050406030204" pitchFamily="18" charset="0"/>
              </a:rPr>
              <a:t> </a:t>
            </a:r>
          </a:p>
          <a:p>
            <a:pPr marL="457200" indent="-457200">
              <a:buFont typeface="Arial" panose="020B0604020202020204" pitchFamily="34" charset="0"/>
              <a:buChar char="•"/>
            </a:pPr>
            <a:r>
              <a:rPr lang="en-US" sz="2800" dirty="0" smtClean="0">
                <a:latin typeface="Cambria" panose="02040503050406030204" pitchFamily="18" charset="0"/>
                <a:ea typeface="Cambria" panose="02040503050406030204" pitchFamily="18" charset="0"/>
              </a:rPr>
              <a:t>Lack of Safety</a:t>
            </a:r>
          </a:p>
          <a:p>
            <a:pPr marL="457200" indent="-457200">
              <a:buFont typeface="Arial" panose="020B0604020202020204" pitchFamily="34" charset="0"/>
              <a:buChar char="•"/>
            </a:pPr>
            <a:endParaRPr lang="en-US" sz="2800" dirty="0">
              <a:latin typeface="Cambria" panose="02040503050406030204" pitchFamily="18" charset="0"/>
              <a:ea typeface="Cambria" panose="02040503050406030204" pitchFamily="18" charset="0"/>
            </a:endParaRPr>
          </a:p>
          <a:p>
            <a:pPr marL="457200" indent="-457200">
              <a:buFont typeface="Arial" panose="020B0604020202020204" pitchFamily="34" charset="0"/>
              <a:buChar char="•"/>
            </a:pPr>
            <a:r>
              <a:rPr lang="en-US" sz="2800" dirty="0" smtClean="0">
                <a:latin typeface="Cambria" panose="02040503050406030204" pitchFamily="18" charset="0"/>
                <a:ea typeface="Cambria" panose="02040503050406030204" pitchFamily="18" charset="0"/>
              </a:rPr>
              <a:t>Hidden Flaws</a:t>
            </a:r>
          </a:p>
          <a:p>
            <a:pPr marL="457200" indent="-457200">
              <a:buFont typeface="Arial" panose="020B0604020202020204" pitchFamily="34" charset="0"/>
              <a:buChar char="•"/>
            </a:pPr>
            <a:endParaRPr lang="en-US" sz="2800" dirty="0">
              <a:latin typeface="Cambria" panose="02040503050406030204" pitchFamily="18" charset="0"/>
              <a:ea typeface="Cambria" panose="02040503050406030204" pitchFamily="18" charset="0"/>
            </a:endParaRPr>
          </a:p>
          <a:p>
            <a:pPr marL="457200" indent="-457200">
              <a:buFont typeface="Arial" panose="020B0604020202020204" pitchFamily="34" charset="0"/>
              <a:buChar char="•"/>
            </a:pPr>
            <a:r>
              <a:rPr lang="en-US" sz="2800" dirty="0" smtClean="0">
                <a:latin typeface="Cambria" panose="02040503050406030204" pitchFamily="18" charset="0"/>
                <a:ea typeface="Cambria" panose="02040503050406030204" pitchFamily="18" charset="0"/>
              </a:rPr>
              <a:t>Loss of Control</a:t>
            </a:r>
          </a:p>
          <a:p>
            <a:endParaRPr lang="en-US" sz="2800" dirty="0" smtClean="0">
              <a:latin typeface="Cambria" panose="02040503050406030204" pitchFamily="18" charset="0"/>
              <a:ea typeface="Cambria" panose="02040503050406030204" pitchFamily="18" charset="0"/>
            </a:endParaRPr>
          </a:p>
          <a:p>
            <a:pPr marL="457200" indent="-457200">
              <a:buFont typeface="Arial" panose="020B0604020202020204" pitchFamily="34" charset="0"/>
              <a:buChar char="•"/>
            </a:pPr>
            <a:r>
              <a:rPr lang="en-US" sz="2800" dirty="0" smtClean="0">
                <a:latin typeface="Cambria" panose="02040503050406030204" pitchFamily="18" charset="0"/>
                <a:ea typeface="Cambria" panose="02040503050406030204" pitchFamily="18" charset="0"/>
              </a:rPr>
              <a:t>Acknowledging Sexuality</a:t>
            </a:r>
            <a:endParaRPr lang="en-US" sz="2800" dirty="0">
              <a:latin typeface="Cambria" panose="02040503050406030204" pitchFamily="18" charset="0"/>
              <a:ea typeface="Cambria" panose="02040503050406030204" pitchFamily="18" charset="0"/>
            </a:endParaRPr>
          </a:p>
          <a:p>
            <a:pPr marL="457200" indent="-457200">
              <a:buFont typeface="Arial" panose="020B0604020202020204" pitchFamily="34" charset="0"/>
              <a:buChar char="•"/>
            </a:pPr>
            <a:endParaRPr lang="en-US" sz="2800" dirty="0">
              <a:solidFill>
                <a:srgbClr val="C00000"/>
              </a:solidFill>
              <a:latin typeface="Cooper Black" panose="0208090404030B020404" pitchFamily="18" charset="0"/>
            </a:endParaRPr>
          </a:p>
          <a:p>
            <a:pPr marL="457200" indent="-457200">
              <a:buFont typeface="Arial" panose="020B0604020202020204" pitchFamily="34" charset="0"/>
              <a:buChar char="•"/>
            </a:pPr>
            <a:endParaRPr lang="en-US" sz="2800" b="1" dirty="0">
              <a:solidFill>
                <a:srgbClr val="C00000"/>
              </a:solidFill>
              <a:latin typeface="Cooper Black" panose="0208090404030B020404" pitchFamily="18" charset="0"/>
            </a:endParaRPr>
          </a:p>
        </p:txBody>
      </p:sp>
      <p:pic>
        <p:nvPicPr>
          <p:cNvPr id="2055" name="Picture 7">
            <a:hlinkClick r:id="rId2"/>
            <a:extLst>
              <a:ext uri="{FF2B5EF4-FFF2-40B4-BE49-F238E27FC236}">
                <a16:creationId xmlns:a16="http://schemas.microsoft.com/office/drawing/2014/main" id="{D0351AC7-73DF-4625-B4EB-F27E0DD5E6E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510784" y="1157351"/>
            <a:ext cx="5063661" cy="33696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98864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6D9F0D2-FD27-4413-BF28-C80F460B3CD7}"/>
              </a:ext>
            </a:extLst>
          </p:cNvPr>
          <p:cNvSpPr txBox="1"/>
          <p:nvPr/>
        </p:nvSpPr>
        <p:spPr>
          <a:xfrm>
            <a:off x="944880" y="2397760"/>
            <a:ext cx="8303895" cy="646331"/>
          </a:xfrm>
          <a:prstGeom prst="rect">
            <a:avLst/>
          </a:prstGeom>
          <a:noFill/>
        </p:spPr>
        <p:txBody>
          <a:bodyPr wrap="square" rtlCol="0">
            <a:spAutoFit/>
          </a:bodyPr>
          <a:lstStyle/>
          <a:p>
            <a:r>
              <a:rPr lang="en-US" sz="3600" dirty="0">
                <a:solidFill>
                  <a:srgbClr val="C00000"/>
                </a:solidFill>
                <a:latin typeface="Cooper Black" panose="0208090404030B020404" pitchFamily="18" charset="0"/>
              </a:rPr>
              <a:t>T</a:t>
            </a:r>
            <a:r>
              <a:rPr lang="en-US" sz="3600" dirty="0">
                <a:latin typeface="Cooper Black" panose="0208090404030B020404" pitchFamily="18" charset="0"/>
              </a:rPr>
              <a:t>he </a:t>
            </a:r>
            <a:r>
              <a:rPr lang="en-US" sz="3600" dirty="0">
                <a:solidFill>
                  <a:srgbClr val="C00000"/>
                </a:solidFill>
                <a:latin typeface="Cooper Black" panose="0208090404030B020404" pitchFamily="18" charset="0"/>
              </a:rPr>
              <a:t>I</a:t>
            </a:r>
            <a:r>
              <a:rPr lang="en-US" sz="3600" dirty="0">
                <a:latin typeface="Cooper Black" panose="0208090404030B020404" pitchFamily="18" charset="0"/>
              </a:rPr>
              <a:t>ntimacy </a:t>
            </a:r>
            <a:r>
              <a:rPr lang="en-US" sz="3600" dirty="0">
                <a:solidFill>
                  <a:srgbClr val="C00000"/>
                </a:solidFill>
                <a:latin typeface="Cooper Black" panose="0208090404030B020404" pitchFamily="18" charset="0"/>
              </a:rPr>
              <a:t>o</a:t>
            </a:r>
            <a:r>
              <a:rPr lang="en-US" sz="3600" dirty="0">
                <a:latin typeface="Cooper Black" panose="0208090404030B020404" pitchFamily="18" charset="0"/>
              </a:rPr>
              <a:t>f </a:t>
            </a:r>
            <a:r>
              <a:rPr lang="en-US" sz="3600" dirty="0">
                <a:solidFill>
                  <a:srgbClr val="C00000"/>
                </a:solidFill>
                <a:latin typeface="Cooper Black" panose="0208090404030B020404" pitchFamily="18" charset="0"/>
              </a:rPr>
              <a:t>Sex</a:t>
            </a:r>
            <a:r>
              <a:rPr lang="en-US" sz="3600" dirty="0">
                <a:latin typeface="Cooper Black" panose="0208090404030B020404" pitchFamily="18" charset="0"/>
              </a:rPr>
              <a:t>  </a:t>
            </a:r>
          </a:p>
        </p:txBody>
      </p:sp>
      <p:pic>
        <p:nvPicPr>
          <p:cNvPr id="4" name="Picture 3" descr="A screenshot of a cell phone&#10;&#10;Description automatically generated">
            <a:extLst>
              <a:ext uri="{FF2B5EF4-FFF2-40B4-BE49-F238E27FC236}">
                <a16:creationId xmlns:a16="http://schemas.microsoft.com/office/drawing/2014/main" id="{BC02B30F-877E-47DA-892F-249C9F054BF0}"/>
              </a:ext>
            </a:extLst>
          </p:cNvPr>
          <p:cNvPicPr>
            <a:picLocks noChangeAspect="1"/>
          </p:cNvPicPr>
          <p:nvPr/>
        </p:nvPicPr>
        <p:blipFill>
          <a:blip r:embed="rId2"/>
          <a:stretch>
            <a:fillRect/>
          </a:stretch>
        </p:blipFill>
        <p:spPr>
          <a:xfrm>
            <a:off x="5852160" y="713499"/>
            <a:ext cx="5890661" cy="4417996"/>
          </a:xfrm>
          <a:prstGeom prst="rect">
            <a:avLst/>
          </a:prstGeom>
        </p:spPr>
      </p:pic>
    </p:spTree>
    <p:extLst>
      <p:ext uri="{BB962C8B-B14F-4D97-AF65-F5344CB8AC3E}">
        <p14:creationId xmlns:p14="http://schemas.microsoft.com/office/powerpoint/2010/main" val="39875188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C4FA00-F738-43FE-BAF2-E26525EAB01B}"/>
              </a:ext>
            </a:extLst>
          </p:cNvPr>
          <p:cNvSpPr txBox="1"/>
          <p:nvPr/>
        </p:nvSpPr>
        <p:spPr>
          <a:xfrm>
            <a:off x="745729" y="289675"/>
            <a:ext cx="9452008" cy="1723549"/>
          </a:xfrm>
          <a:prstGeom prst="rect">
            <a:avLst/>
          </a:prstGeom>
          <a:noFill/>
        </p:spPr>
        <p:txBody>
          <a:bodyPr wrap="square" rtlCol="0">
            <a:spAutoFit/>
          </a:bodyPr>
          <a:lstStyle/>
          <a:p>
            <a:pPr algn="ctr"/>
            <a:r>
              <a:rPr lang="en-US" sz="6000" b="1" dirty="0">
                <a:solidFill>
                  <a:srgbClr val="C00000"/>
                </a:solidFill>
                <a:latin typeface="Cambria" panose="02040503050406030204" pitchFamily="18" charset="0"/>
                <a:ea typeface="Cambria" panose="02040503050406030204" pitchFamily="18" charset="0"/>
              </a:rPr>
              <a:t>“Starve </a:t>
            </a:r>
            <a:r>
              <a:rPr lang="en-US" sz="6000" b="1" dirty="0" smtClean="0">
                <a:solidFill>
                  <a:srgbClr val="C00000"/>
                </a:solidFill>
                <a:latin typeface="Cambria" panose="02040503050406030204" pitchFamily="18" charset="0"/>
                <a:ea typeface="Cambria" panose="02040503050406030204" pitchFamily="18" charset="0"/>
              </a:rPr>
              <a:t>the </a:t>
            </a:r>
            <a:r>
              <a:rPr lang="en-US" sz="6000" b="1" dirty="0">
                <a:solidFill>
                  <a:srgbClr val="C00000"/>
                </a:solidFill>
                <a:latin typeface="Cambria" panose="02040503050406030204" pitchFamily="18" charset="0"/>
                <a:ea typeface="Cambria" panose="02040503050406030204" pitchFamily="18" charset="0"/>
              </a:rPr>
              <a:t>Dog”</a:t>
            </a:r>
          </a:p>
          <a:p>
            <a:endParaRPr lang="en-US" dirty="0"/>
          </a:p>
          <a:p>
            <a:r>
              <a:rPr lang="en-US" sz="2800" dirty="0"/>
              <a:t>        </a:t>
            </a:r>
            <a:endParaRPr lang="en-US" dirty="0"/>
          </a:p>
        </p:txBody>
      </p:sp>
      <p:pic>
        <p:nvPicPr>
          <p:cNvPr id="7" name="Picture 6" descr="A dog sitting in the snow&#10;&#10;Description automatically generated">
            <a:extLst>
              <a:ext uri="{FF2B5EF4-FFF2-40B4-BE49-F238E27FC236}">
                <a16:creationId xmlns:a16="http://schemas.microsoft.com/office/drawing/2014/main" id="{A656E697-11F6-4E05-A13E-DCDDD1BDB866}"/>
              </a:ext>
            </a:extLst>
          </p:cNvPr>
          <p:cNvPicPr>
            <a:picLocks noChangeAspect="1"/>
          </p:cNvPicPr>
          <p:nvPr/>
        </p:nvPicPr>
        <p:blipFill>
          <a:blip r:embed="rId2">
            <a:extLst>
              <a:ext uri="{837473B0-CC2E-450A-ABE3-18F120FF3D39}">
                <a1611:picAttrSrcUrl xmlns:a1611="http://schemas.microsoft.com/office/drawing/2016/11/main" xmlns="" r:id="rId3"/>
              </a:ext>
            </a:extLst>
          </a:blip>
          <a:stretch>
            <a:fillRect/>
          </a:stretch>
        </p:blipFill>
        <p:spPr>
          <a:xfrm>
            <a:off x="3175647" y="1562648"/>
            <a:ext cx="4576356" cy="3046137"/>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75647" y="4608785"/>
            <a:ext cx="4576356" cy="1543050"/>
          </a:xfrm>
          <a:prstGeom prst="rect">
            <a:avLst/>
          </a:prstGeom>
        </p:spPr>
      </p:pic>
    </p:spTree>
    <p:extLst>
      <p:ext uri="{BB962C8B-B14F-4D97-AF65-F5344CB8AC3E}">
        <p14:creationId xmlns:p14="http://schemas.microsoft.com/office/powerpoint/2010/main" val="34450720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C4FA00-F738-43FE-BAF2-E26525EAB01B}"/>
              </a:ext>
            </a:extLst>
          </p:cNvPr>
          <p:cNvSpPr txBox="1"/>
          <p:nvPr/>
        </p:nvSpPr>
        <p:spPr>
          <a:xfrm>
            <a:off x="745729" y="289675"/>
            <a:ext cx="9452008" cy="1723549"/>
          </a:xfrm>
          <a:prstGeom prst="rect">
            <a:avLst/>
          </a:prstGeom>
          <a:noFill/>
        </p:spPr>
        <p:txBody>
          <a:bodyPr wrap="square" rtlCol="0">
            <a:spAutoFit/>
          </a:bodyPr>
          <a:lstStyle/>
          <a:p>
            <a:pPr algn="ctr"/>
            <a:r>
              <a:rPr lang="en-US" sz="6000" b="1" dirty="0" smtClean="0">
                <a:solidFill>
                  <a:srgbClr val="C00000"/>
                </a:solidFill>
                <a:latin typeface="Cambria" panose="02040503050406030204" pitchFamily="18" charset="0"/>
                <a:ea typeface="Cambria" panose="02040503050406030204" pitchFamily="18" charset="0"/>
              </a:rPr>
              <a:t>Withholding</a:t>
            </a:r>
            <a:endParaRPr lang="en-US" sz="6000" b="1" dirty="0">
              <a:solidFill>
                <a:srgbClr val="C00000"/>
              </a:solidFill>
              <a:latin typeface="Cambria" panose="02040503050406030204" pitchFamily="18" charset="0"/>
              <a:ea typeface="Cambria" panose="02040503050406030204" pitchFamily="18" charset="0"/>
            </a:endParaRPr>
          </a:p>
          <a:p>
            <a:endParaRPr lang="en-US" dirty="0"/>
          </a:p>
          <a:p>
            <a:r>
              <a:rPr lang="en-US" sz="2800" dirty="0"/>
              <a:t>        </a:t>
            </a:r>
            <a:endParaRPr lang="en-US" dirty="0"/>
          </a:p>
        </p:txBody>
      </p:sp>
      <p:pic>
        <p:nvPicPr>
          <p:cNvPr id="7" name="Picture 6">
            <a:extLst>
              <a:ext uri="{FF2B5EF4-FFF2-40B4-BE49-F238E27FC236}">
                <a16:creationId xmlns:a16="http://schemas.microsoft.com/office/drawing/2014/main" id="{A656E697-11F6-4E05-A13E-DCDDD1BDB8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81551" y="1562648"/>
            <a:ext cx="4564547" cy="3046137"/>
          </a:xfrm>
          <a:prstGeom prst="rect">
            <a:avLst/>
          </a:prstGeom>
        </p:spPr>
      </p:pic>
      <p:sp>
        <p:nvSpPr>
          <p:cNvPr id="4" name="TextBox 3"/>
          <p:cNvSpPr txBox="1"/>
          <p:nvPr/>
        </p:nvSpPr>
        <p:spPr>
          <a:xfrm>
            <a:off x="3274423" y="4798423"/>
            <a:ext cx="4406537" cy="954107"/>
          </a:xfrm>
          <a:prstGeom prst="rect">
            <a:avLst/>
          </a:prstGeom>
          <a:noFill/>
        </p:spPr>
        <p:txBody>
          <a:bodyPr wrap="square" rtlCol="0">
            <a:spAutoFit/>
          </a:bodyPr>
          <a:lstStyle/>
          <a:p>
            <a:r>
              <a:rPr lang="en-US" sz="2800" b="1" dirty="0" smtClean="0">
                <a:latin typeface="Cambria" panose="02040503050406030204" pitchFamily="18" charset="0"/>
                <a:ea typeface="Cambria" panose="02040503050406030204" pitchFamily="18" charset="0"/>
              </a:rPr>
              <a:t>They are withholding themselves from others</a:t>
            </a:r>
            <a:endParaRPr lang="en-US" sz="2800"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8688920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text on a white background&#10;&#10;Description automatically generated">
            <a:extLst>
              <a:ext uri="{FF2B5EF4-FFF2-40B4-BE49-F238E27FC236}">
                <a16:creationId xmlns:a16="http://schemas.microsoft.com/office/drawing/2014/main" id="{32167C8A-13F1-4D82-AACE-1401C57D0900}"/>
              </a:ext>
            </a:extLst>
          </p:cNvPr>
          <p:cNvPicPr>
            <a:picLocks noChangeAspect="1"/>
          </p:cNvPicPr>
          <p:nvPr/>
        </p:nvPicPr>
        <p:blipFill>
          <a:blip r:embed="rId2"/>
          <a:stretch>
            <a:fillRect/>
          </a:stretch>
        </p:blipFill>
        <p:spPr>
          <a:xfrm>
            <a:off x="2667000" y="-144379"/>
            <a:ext cx="6858000" cy="6246796"/>
          </a:xfrm>
          <a:prstGeom prst="rect">
            <a:avLst/>
          </a:prstGeom>
        </p:spPr>
      </p:pic>
    </p:spTree>
    <p:extLst>
      <p:ext uri="{BB962C8B-B14F-4D97-AF65-F5344CB8AC3E}">
        <p14:creationId xmlns:p14="http://schemas.microsoft.com/office/powerpoint/2010/main" val="38274030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80533-F269-42BC-8F54-C355E32892D7}"/>
              </a:ext>
            </a:extLst>
          </p:cNvPr>
          <p:cNvSpPr>
            <a:spLocks noGrp="1"/>
          </p:cNvSpPr>
          <p:nvPr>
            <p:ph type="title"/>
          </p:nvPr>
        </p:nvSpPr>
        <p:spPr>
          <a:xfrm>
            <a:off x="1451579" y="804520"/>
            <a:ext cx="9603275" cy="728190"/>
          </a:xfrm>
        </p:spPr>
        <p:txBody>
          <a:bodyPr>
            <a:normAutofit/>
          </a:bodyPr>
          <a:lstStyle/>
          <a:p>
            <a:r>
              <a:rPr lang="en-US" sz="3600" dirty="0">
                <a:solidFill>
                  <a:schemeClr val="accent1">
                    <a:lumMod val="75000"/>
                  </a:schemeClr>
                </a:solidFill>
                <a:latin typeface="Cooper Black" panose="0208090404030B020404" pitchFamily="18" charset="0"/>
              </a:rPr>
              <a:t>Trust =Vulnerability = Intimacy</a:t>
            </a:r>
            <a:endParaRPr lang="en-US" sz="3600" dirty="0">
              <a:solidFill>
                <a:schemeClr val="accent1">
                  <a:lumMod val="75000"/>
                </a:schemeClr>
              </a:solidFill>
            </a:endParaRPr>
          </a:p>
        </p:txBody>
      </p:sp>
      <p:sp>
        <p:nvSpPr>
          <p:cNvPr id="3" name="Content Placeholder 2">
            <a:extLst>
              <a:ext uri="{FF2B5EF4-FFF2-40B4-BE49-F238E27FC236}">
                <a16:creationId xmlns:a16="http://schemas.microsoft.com/office/drawing/2014/main" id="{42A4B4FD-015B-4F3E-B288-17C012EA0A9B}"/>
              </a:ext>
            </a:extLst>
          </p:cNvPr>
          <p:cNvSpPr>
            <a:spLocks noGrp="1"/>
          </p:cNvSpPr>
          <p:nvPr>
            <p:ph idx="1"/>
          </p:nvPr>
        </p:nvSpPr>
        <p:spPr>
          <a:xfrm>
            <a:off x="1333501" y="2015732"/>
            <a:ext cx="6382293" cy="3727843"/>
          </a:xfrm>
        </p:spPr>
        <p:txBody>
          <a:bodyPr>
            <a:noAutofit/>
          </a:bodyPr>
          <a:lstStyle/>
          <a:p>
            <a:pPr marL="0" indent="0">
              <a:buNone/>
            </a:pPr>
            <a:r>
              <a:rPr lang="en-US" sz="3600" dirty="0" smtClean="0">
                <a:latin typeface="Cambria" panose="02040503050406030204" pitchFamily="18" charset="0"/>
                <a:ea typeface="Cambria" panose="02040503050406030204" pitchFamily="18" charset="0"/>
              </a:rPr>
              <a:t>The</a:t>
            </a:r>
            <a:r>
              <a:rPr lang="en-US" sz="3600" dirty="0" smtClean="0">
                <a:latin typeface="Cambria" panose="02040503050406030204" pitchFamily="18" charset="0"/>
                <a:ea typeface="Cambria" panose="02040503050406030204" pitchFamily="18" charset="0"/>
              </a:rPr>
              <a:t> </a:t>
            </a:r>
            <a:r>
              <a:rPr lang="en-US" sz="3600" dirty="0">
                <a:latin typeface="Cambria" panose="02040503050406030204" pitchFamily="18" charset="0"/>
                <a:ea typeface="Cambria" panose="02040503050406030204" pitchFamily="18" charset="0"/>
              </a:rPr>
              <a:t>kind of connection that two people can have when there are </a:t>
            </a:r>
            <a:r>
              <a:rPr lang="en-US" sz="3600" dirty="0">
                <a:solidFill>
                  <a:srgbClr val="FF0000"/>
                </a:solidFill>
                <a:latin typeface="Cambria" panose="02040503050406030204" pitchFamily="18" charset="0"/>
                <a:ea typeface="Cambria" panose="02040503050406030204" pitchFamily="18" charset="0"/>
              </a:rPr>
              <a:t>no barriers between them </a:t>
            </a:r>
            <a:r>
              <a:rPr lang="en-US" sz="3600" dirty="0">
                <a:latin typeface="Cambria" panose="02040503050406030204" pitchFamily="18" charset="0"/>
                <a:ea typeface="Cambria" panose="02040503050406030204" pitchFamily="18" charset="0"/>
              </a:rPr>
              <a:t>– emotionally, intellectually, and </a:t>
            </a:r>
            <a:r>
              <a:rPr lang="en-US" sz="3600" dirty="0">
                <a:latin typeface="Cambria" panose="02040503050406030204" pitchFamily="18" charset="0"/>
                <a:ea typeface="Cambria" panose="02040503050406030204" pitchFamily="18" charset="0"/>
              </a:rPr>
              <a:t>s</a:t>
            </a:r>
            <a:r>
              <a:rPr lang="en-US" sz="3600" dirty="0" smtClean="0">
                <a:latin typeface="Cambria" panose="02040503050406030204" pitchFamily="18" charset="0"/>
                <a:ea typeface="Cambria" panose="02040503050406030204" pitchFamily="18" charset="0"/>
              </a:rPr>
              <a:t>piritually</a:t>
            </a:r>
            <a:endParaRPr lang="en-US" sz="3600" dirty="0">
              <a:latin typeface="Cambria" panose="02040503050406030204" pitchFamily="18" charset="0"/>
              <a:ea typeface="Cambria" panose="020405030504060302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10116" y="2015731"/>
            <a:ext cx="3044738" cy="3588967"/>
          </a:xfrm>
          <a:prstGeom prst="rect">
            <a:avLst/>
          </a:prstGeom>
        </p:spPr>
      </p:pic>
    </p:spTree>
    <p:extLst>
      <p:ext uri="{BB962C8B-B14F-4D97-AF65-F5344CB8AC3E}">
        <p14:creationId xmlns:p14="http://schemas.microsoft.com/office/powerpoint/2010/main" val="31136399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75000"/>
                  </a:schemeClr>
                </a:solidFill>
                <a:latin typeface="Cooper Black" panose="0208090404030B020404" pitchFamily="18" charset="0"/>
              </a:rPr>
              <a:t>Trust =Vulnerability = Intimacy</a:t>
            </a:r>
            <a:endParaRPr lang="en-US" dirty="0"/>
          </a:p>
        </p:txBody>
      </p:sp>
      <p:sp>
        <p:nvSpPr>
          <p:cNvPr id="3" name="Content Placeholder 2"/>
          <p:cNvSpPr>
            <a:spLocks noGrp="1"/>
          </p:cNvSpPr>
          <p:nvPr>
            <p:ph idx="1"/>
          </p:nvPr>
        </p:nvSpPr>
        <p:spPr/>
        <p:txBody>
          <a:bodyPr/>
          <a:lstStyle/>
          <a:p>
            <a:pPr marL="0" indent="0">
              <a:buNone/>
            </a:pPr>
            <a:r>
              <a:rPr lang="en-US" sz="3200" dirty="0">
                <a:latin typeface="Cambria" panose="02040503050406030204" pitchFamily="18" charset="0"/>
                <a:ea typeface="Cambria" panose="02040503050406030204" pitchFamily="18" charset="0"/>
              </a:rPr>
              <a:t>I</a:t>
            </a:r>
            <a:r>
              <a:rPr lang="en-US" sz="3200" dirty="0" smtClean="0">
                <a:latin typeface="Cambria" panose="02040503050406030204" pitchFamily="18" charset="0"/>
                <a:ea typeface="Cambria" panose="02040503050406030204" pitchFamily="18" charset="0"/>
              </a:rPr>
              <a:t>ntimacy </a:t>
            </a:r>
            <a:r>
              <a:rPr lang="en-US" sz="3200" dirty="0">
                <a:latin typeface="Cambria" panose="02040503050406030204" pitchFamily="18" charset="0"/>
                <a:ea typeface="Cambria" panose="02040503050406030204" pitchFamily="18" charset="0"/>
              </a:rPr>
              <a:t>is not needing to defend yourself against the other person because you know they have </a:t>
            </a:r>
            <a:r>
              <a:rPr lang="en-US" sz="3200" dirty="0" smtClean="0">
                <a:latin typeface="Cambria" panose="02040503050406030204" pitchFamily="18" charset="0"/>
                <a:ea typeface="Cambria" panose="02040503050406030204" pitchFamily="18" charset="0"/>
              </a:rPr>
              <a:t>your </a:t>
            </a:r>
            <a:r>
              <a:rPr lang="en-US" sz="3200" dirty="0">
                <a:latin typeface="Cambria" panose="02040503050406030204" pitchFamily="18" charset="0"/>
                <a:ea typeface="Cambria" panose="02040503050406030204" pitchFamily="18" charset="0"/>
              </a:rPr>
              <a:t>best interests at heart.</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81749" y="3342323"/>
            <a:ext cx="4572000" cy="2286000"/>
          </a:xfrm>
          <a:prstGeom prst="rect">
            <a:avLst/>
          </a:prstGeom>
        </p:spPr>
      </p:pic>
    </p:spTree>
    <p:extLst>
      <p:ext uri="{BB962C8B-B14F-4D97-AF65-F5344CB8AC3E}">
        <p14:creationId xmlns:p14="http://schemas.microsoft.com/office/powerpoint/2010/main" val="7657509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E96A-677B-4AD3-8F44-BBEE7470085B}"/>
              </a:ext>
            </a:extLst>
          </p:cNvPr>
          <p:cNvSpPr>
            <a:spLocks noGrp="1"/>
          </p:cNvSpPr>
          <p:nvPr>
            <p:ph type="title"/>
          </p:nvPr>
        </p:nvSpPr>
        <p:spPr>
          <a:xfrm>
            <a:off x="1123405" y="804519"/>
            <a:ext cx="9931449" cy="5243856"/>
          </a:xfrm>
        </p:spPr>
        <p:txBody>
          <a:bodyPr>
            <a:normAutofit/>
          </a:bodyPr>
          <a:lstStyle/>
          <a:p>
            <a:r>
              <a:rPr lang="en-US" dirty="0" smtClean="0">
                <a:solidFill>
                  <a:schemeClr val="accent1">
                    <a:lumMod val="75000"/>
                  </a:schemeClr>
                </a:solidFill>
                <a:latin typeface="Cambria" panose="02040503050406030204" pitchFamily="18" charset="0"/>
                <a:ea typeface="Cambria" panose="02040503050406030204" pitchFamily="18" charset="0"/>
              </a:rPr>
              <a:t/>
            </a:r>
            <a:br>
              <a:rPr lang="en-US" dirty="0" smtClean="0">
                <a:solidFill>
                  <a:schemeClr val="accent1">
                    <a:lumMod val="75000"/>
                  </a:schemeClr>
                </a:solidFill>
                <a:latin typeface="Cambria" panose="02040503050406030204" pitchFamily="18" charset="0"/>
                <a:ea typeface="Cambria" panose="02040503050406030204" pitchFamily="18" charset="0"/>
              </a:rPr>
            </a:br>
            <a:r>
              <a:rPr lang="en-US" dirty="0" smtClean="0">
                <a:solidFill>
                  <a:schemeClr val="accent1">
                    <a:lumMod val="75000"/>
                  </a:schemeClr>
                </a:solidFill>
                <a:latin typeface="Cambria" panose="02040503050406030204" pitchFamily="18" charset="0"/>
                <a:ea typeface="Cambria" panose="02040503050406030204" pitchFamily="18" charset="0"/>
              </a:rPr>
              <a:t>Tools for the starving </a:t>
            </a:r>
            <a:r>
              <a:rPr lang="en-US" dirty="0">
                <a:solidFill>
                  <a:schemeClr val="accent1">
                    <a:lumMod val="75000"/>
                  </a:schemeClr>
                </a:solidFill>
                <a:latin typeface="Cambria" panose="02040503050406030204" pitchFamily="18" charset="0"/>
                <a:ea typeface="Cambria" panose="02040503050406030204" pitchFamily="18" charset="0"/>
              </a:rPr>
              <a:t/>
            </a:r>
            <a:br>
              <a:rPr lang="en-US" dirty="0">
                <a:solidFill>
                  <a:schemeClr val="accent1">
                    <a:lumMod val="75000"/>
                  </a:schemeClr>
                </a:solidFill>
                <a:latin typeface="Cambria" panose="02040503050406030204" pitchFamily="18" charset="0"/>
                <a:ea typeface="Cambria" panose="02040503050406030204" pitchFamily="18" charset="0"/>
              </a:rPr>
            </a:br>
            <a:r>
              <a:rPr lang="en-US" dirty="0">
                <a:solidFill>
                  <a:schemeClr val="accent1">
                    <a:lumMod val="75000"/>
                  </a:schemeClr>
                </a:solidFill>
                <a:latin typeface="Cambria" panose="02040503050406030204" pitchFamily="18" charset="0"/>
                <a:ea typeface="Cambria" panose="02040503050406030204" pitchFamily="18" charset="0"/>
              </a:rPr>
              <a:t/>
            </a:r>
            <a:br>
              <a:rPr lang="en-US" dirty="0">
                <a:solidFill>
                  <a:schemeClr val="accent1">
                    <a:lumMod val="75000"/>
                  </a:schemeClr>
                </a:solidFill>
                <a:latin typeface="Cambria" panose="02040503050406030204" pitchFamily="18" charset="0"/>
                <a:ea typeface="Cambria" panose="02040503050406030204" pitchFamily="18" charset="0"/>
              </a:rPr>
            </a:br>
            <a:r>
              <a:rPr lang="en-US" sz="5400" cap="none" dirty="0">
                <a:latin typeface="Cambria" panose="02040503050406030204" pitchFamily="18" charset="0"/>
                <a:ea typeface="Cambria" panose="02040503050406030204" pitchFamily="18" charset="0"/>
              </a:rPr>
              <a:t>	</a:t>
            </a:r>
            <a:r>
              <a:rPr lang="en-US" sz="3600" cap="none" dirty="0" smtClean="0">
                <a:latin typeface="Cambria" panose="02040503050406030204" pitchFamily="18" charset="0"/>
                <a:ea typeface="Cambria" panose="02040503050406030204" pitchFamily="18" charset="0"/>
              </a:rPr>
              <a:t>The </a:t>
            </a:r>
            <a:r>
              <a:rPr lang="en-US" sz="3600" cap="none" dirty="0">
                <a:latin typeface="Cambria" panose="02040503050406030204" pitchFamily="18" charset="0"/>
                <a:ea typeface="Cambria" panose="02040503050406030204" pitchFamily="18" charset="0"/>
              </a:rPr>
              <a:t>intimacy </a:t>
            </a:r>
            <a:r>
              <a:rPr lang="en-US" sz="3600" cap="none" dirty="0" smtClean="0">
                <a:latin typeface="Cambria" panose="02040503050406030204" pitchFamily="18" charset="0"/>
                <a:ea typeface="Cambria" panose="02040503050406030204" pitchFamily="18" charset="0"/>
              </a:rPr>
              <a:t>anorexic </a:t>
            </a:r>
            <a:r>
              <a:rPr lang="en-US" sz="3600" cap="none" dirty="0">
                <a:latin typeface="Cambria" panose="02040503050406030204" pitchFamily="18" charset="0"/>
                <a:ea typeface="Cambria" panose="02040503050406030204" pitchFamily="18" charset="0"/>
              </a:rPr>
              <a:t>is armed with a set of powerful tools that they use to prevent others (including spouses) from getting close to them</a:t>
            </a:r>
            <a:r>
              <a:rPr lang="en-US" sz="1800" dirty="0">
                <a:solidFill>
                  <a:schemeClr val="accent1">
                    <a:lumMod val="75000"/>
                  </a:schemeClr>
                </a:solidFill>
                <a:latin typeface="Cambria" panose="02040503050406030204" pitchFamily="18" charset="0"/>
                <a:ea typeface="Cambria" panose="02040503050406030204" pitchFamily="18" charset="0"/>
              </a:rPr>
              <a:t>. </a:t>
            </a:r>
            <a:br>
              <a:rPr lang="en-US" sz="1800" dirty="0">
                <a:solidFill>
                  <a:schemeClr val="accent1">
                    <a:lumMod val="75000"/>
                  </a:schemeClr>
                </a:solidFill>
                <a:latin typeface="Cambria" panose="02040503050406030204" pitchFamily="18" charset="0"/>
                <a:ea typeface="Cambria" panose="02040503050406030204" pitchFamily="18" charset="0"/>
              </a:rPr>
            </a:br>
            <a:r>
              <a:rPr lang="en-US" sz="1800" dirty="0">
                <a:solidFill>
                  <a:schemeClr val="accent1">
                    <a:lumMod val="75000"/>
                  </a:schemeClr>
                </a:solidFill>
                <a:latin typeface="Cambria" panose="02040503050406030204" pitchFamily="18" charset="0"/>
                <a:ea typeface="Cambria" panose="02040503050406030204" pitchFamily="18" charset="0"/>
              </a:rPr>
              <a:t/>
            </a:r>
            <a:br>
              <a:rPr lang="en-US" sz="1800" dirty="0">
                <a:solidFill>
                  <a:schemeClr val="accent1">
                    <a:lumMod val="75000"/>
                  </a:schemeClr>
                </a:solidFill>
                <a:latin typeface="Cambria" panose="02040503050406030204" pitchFamily="18" charset="0"/>
                <a:ea typeface="Cambria" panose="02040503050406030204" pitchFamily="18" charset="0"/>
              </a:rPr>
            </a:br>
            <a:endParaRPr lang="en-US" sz="1800" dirty="0">
              <a:solidFill>
                <a:schemeClr val="accent1">
                  <a:lumMod val="75000"/>
                </a:schemeClr>
              </a:solidFill>
              <a:latin typeface="Cambria" panose="02040503050406030204" pitchFamily="18" charset="0"/>
              <a:ea typeface="Cambria" panose="02040503050406030204" pitchFamily="18" charset="0"/>
            </a:endParaRPr>
          </a:p>
        </p:txBody>
      </p:sp>
      <p:pic>
        <p:nvPicPr>
          <p:cNvPr id="5" name="Content Placeholder 4" descr="A close up of a device&#10;&#10;Description automatically generated">
            <a:extLst>
              <a:ext uri="{FF2B5EF4-FFF2-40B4-BE49-F238E27FC236}">
                <a16:creationId xmlns:a16="http://schemas.microsoft.com/office/drawing/2014/main" id="{37334260-3704-4C1E-BD71-0AA4EF394C58}"/>
              </a:ext>
            </a:extLst>
          </p:cNvPr>
          <p:cNvPicPr>
            <a:picLocks noGrp="1" noChangeAspect="1"/>
          </p:cNvPicPr>
          <p:nvPr>
            <p:ph idx="1"/>
          </p:nvPr>
        </p:nvPicPr>
        <p:blipFill>
          <a:blip r:embed="rId2">
            <a:extLst>
              <a:ext uri="{837473B0-CC2E-450A-ABE3-18F120FF3D39}">
                <a1611:picAttrSrcUrl xmlns:a1611="http://schemas.microsoft.com/office/drawing/2016/11/main" xmlns="" r:id="rId3"/>
              </a:ext>
            </a:extLst>
          </a:blip>
          <a:stretch>
            <a:fillRect/>
          </a:stretch>
        </p:blipFill>
        <p:spPr>
          <a:xfrm>
            <a:off x="7138193" y="-48968"/>
            <a:ext cx="1872457" cy="1872457"/>
          </a:xfrm>
        </p:spPr>
      </p:pic>
      <p:sp>
        <p:nvSpPr>
          <p:cNvPr id="6" name="TextBox 5">
            <a:extLst>
              <a:ext uri="{FF2B5EF4-FFF2-40B4-BE49-F238E27FC236}">
                <a16:creationId xmlns:a16="http://schemas.microsoft.com/office/drawing/2014/main" id="{85D3AE13-080A-4E51-96FE-483393C2CF05}"/>
              </a:ext>
            </a:extLst>
          </p:cNvPr>
          <p:cNvSpPr txBox="1"/>
          <p:nvPr/>
        </p:nvSpPr>
        <p:spPr>
          <a:xfrm flipH="1">
            <a:off x="5597048" y="7248524"/>
            <a:ext cx="6794976" cy="230832"/>
          </a:xfrm>
          <a:prstGeom prst="rect">
            <a:avLst/>
          </a:prstGeom>
          <a:noFill/>
        </p:spPr>
        <p:txBody>
          <a:bodyPr wrap="square" rtlCol="0">
            <a:spAutoFit/>
          </a:bodyPr>
          <a:lstStyle/>
          <a:p>
            <a:r>
              <a:rPr lang="en-US" sz="900" dirty="0">
                <a:hlinkClick r:id="rId3" tooltip="https://commons.wikimedia.org/wiki/File:Icon_tools_red.svg"/>
              </a:rPr>
              <a:t>This Photo</a:t>
            </a:r>
            <a:r>
              <a:rPr lang="en-US" sz="900" dirty="0"/>
              <a:t> by Unknown Author is licensed under </a:t>
            </a:r>
            <a:r>
              <a:rPr lang="en-US" sz="900" dirty="0">
                <a:hlinkClick r:id="rId4" tooltip="https://creativecommons.org/licenses/by-sa/3.0/"/>
              </a:rPr>
              <a:t>CC BY-SA</a:t>
            </a:r>
            <a:endParaRPr lang="en-US" sz="900" dirty="0"/>
          </a:p>
        </p:txBody>
      </p:sp>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92521" y="4011658"/>
            <a:ext cx="3393215" cy="1847850"/>
          </a:xfrm>
          <a:prstGeom prst="rect">
            <a:avLst/>
          </a:prstGeom>
        </p:spPr>
      </p:pic>
    </p:spTree>
    <p:extLst>
      <p:ext uri="{BB962C8B-B14F-4D97-AF65-F5344CB8AC3E}">
        <p14:creationId xmlns:p14="http://schemas.microsoft.com/office/powerpoint/2010/main" val="2167225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E96A-677B-4AD3-8F44-BBEE7470085B}"/>
              </a:ext>
            </a:extLst>
          </p:cNvPr>
          <p:cNvSpPr>
            <a:spLocks noGrp="1"/>
          </p:cNvSpPr>
          <p:nvPr>
            <p:ph type="title" idx="4294967295"/>
          </p:nvPr>
        </p:nvSpPr>
        <p:spPr>
          <a:xfrm>
            <a:off x="0" y="592138"/>
            <a:ext cx="10306050" cy="5456237"/>
          </a:xfrm>
        </p:spPr>
        <p:txBody>
          <a:bodyPr>
            <a:normAutofit/>
          </a:bodyPr>
          <a:lstStyle/>
          <a:p>
            <a:r>
              <a:rPr lang="en-US" sz="1800" b="1" u="sng" dirty="0" smtClean="0">
                <a:latin typeface="Cambria" panose="02040503050406030204" pitchFamily="18" charset="0"/>
                <a:ea typeface="Cambria" panose="02040503050406030204" pitchFamily="18" charset="0"/>
              </a:rPr>
              <a:t/>
            </a:r>
            <a:br>
              <a:rPr lang="en-US" sz="1800" b="1" u="sng" dirty="0" smtClean="0">
                <a:latin typeface="Cambria" panose="02040503050406030204" pitchFamily="18" charset="0"/>
                <a:ea typeface="Cambria" panose="02040503050406030204" pitchFamily="18" charset="0"/>
              </a:rPr>
            </a:br>
            <a:r>
              <a:rPr lang="en-US" sz="1800" b="1" u="sng" dirty="0" smtClean="0">
                <a:latin typeface="Cambria" panose="02040503050406030204" pitchFamily="18" charset="0"/>
                <a:ea typeface="Cambria" panose="02040503050406030204" pitchFamily="18" charset="0"/>
              </a:rPr>
              <a:t/>
            </a:r>
            <a:br>
              <a:rPr lang="en-US" sz="1800" b="1" u="sng" dirty="0" smtClean="0">
                <a:latin typeface="Cambria" panose="02040503050406030204" pitchFamily="18" charset="0"/>
                <a:ea typeface="Cambria" panose="02040503050406030204" pitchFamily="18" charset="0"/>
              </a:rPr>
            </a:br>
            <a:r>
              <a:rPr lang="en-US" sz="2700" b="1" u="sng" cap="none" dirty="0" smtClean="0">
                <a:solidFill>
                  <a:srgbClr val="FF0000"/>
                </a:solidFill>
                <a:latin typeface="Cambria" panose="02040503050406030204" pitchFamily="18" charset="0"/>
                <a:ea typeface="Cambria" panose="02040503050406030204" pitchFamily="18" charset="0"/>
              </a:rPr>
              <a:t>Busy</a:t>
            </a:r>
            <a:r>
              <a:rPr lang="en-US" sz="2700" b="1" cap="none" dirty="0" smtClean="0">
                <a:latin typeface="Cambria" panose="02040503050406030204" pitchFamily="18" charset="0"/>
                <a:ea typeface="Cambria" panose="02040503050406030204" pitchFamily="18" charset="0"/>
              </a:rPr>
              <a:t> </a:t>
            </a:r>
            <a:r>
              <a:rPr lang="en-US" sz="2700" b="1" cap="none" dirty="0">
                <a:latin typeface="Cambria" panose="02040503050406030204" pitchFamily="18" charset="0"/>
                <a:ea typeface="Cambria" panose="02040503050406030204" pitchFamily="18" charset="0"/>
              </a:rPr>
              <a:t>– </a:t>
            </a:r>
            <a:r>
              <a:rPr lang="en-US" sz="2700" cap="none" dirty="0">
                <a:latin typeface="Cambria" panose="02040503050406030204" pitchFamily="18" charset="0"/>
                <a:ea typeface="Cambria" panose="02040503050406030204" pitchFamily="18" charset="0"/>
              </a:rPr>
              <a:t>When someone is constantly busy with things – committees, work, programs, and tasks there’s no time to get to know who they really </a:t>
            </a:r>
            <a:r>
              <a:rPr lang="en-US" sz="2700" cap="none" dirty="0" smtClean="0">
                <a:latin typeface="Cambria" panose="02040503050406030204" pitchFamily="18" charset="0"/>
                <a:ea typeface="Cambria" panose="02040503050406030204" pitchFamily="18" charset="0"/>
              </a:rPr>
              <a:t>are.</a:t>
            </a:r>
            <a:r>
              <a:rPr lang="en-US" sz="2700" b="1" cap="none" dirty="0">
                <a:latin typeface="Cambria" panose="02040503050406030204" pitchFamily="18" charset="0"/>
                <a:ea typeface="Cambria" panose="02040503050406030204" pitchFamily="18" charset="0"/>
              </a:rPr>
              <a:t/>
            </a:r>
            <a:br>
              <a:rPr lang="en-US" sz="2700" b="1" cap="none" dirty="0">
                <a:latin typeface="Cambria" panose="02040503050406030204" pitchFamily="18" charset="0"/>
                <a:ea typeface="Cambria" panose="02040503050406030204" pitchFamily="18" charset="0"/>
              </a:rPr>
            </a:br>
            <a:r>
              <a:rPr lang="en-US" sz="2700" b="1" cap="none" dirty="0" smtClean="0">
                <a:latin typeface="Cambria" panose="02040503050406030204" pitchFamily="18" charset="0"/>
                <a:ea typeface="Cambria" panose="02040503050406030204" pitchFamily="18" charset="0"/>
              </a:rPr>
              <a:t/>
            </a:r>
            <a:br>
              <a:rPr lang="en-US" sz="2700" b="1" cap="none" dirty="0" smtClean="0">
                <a:latin typeface="Cambria" panose="02040503050406030204" pitchFamily="18" charset="0"/>
                <a:ea typeface="Cambria" panose="02040503050406030204" pitchFamily="18" charset="0"/>
              </a:rPr>
            </a:br>
            <a:r>
              <a:rPr lang="en-US" sz="2700" b="1" u="sng" cap="none" dirty="0" smtClean="0">
                <a:solidFill>
                  <a:srgbClr val="FF0000"/>
                </a:solidFill>
                <a:latin typeface="Cambria" panose="02040503050406030204" pitchFamily="18" charset="0"/>
                <a:ea typeface="Cambria" panose="02040503050406030204" pitchFamily="18" charset="0"/>
              </a:rPr>
              <a:t>Blame </a:t>
            </a:r>
            <a:r>
              <a:rPr lang="en-US" sz="2700" b="1" cap="none" dirty="0">
                <a:latin typeface="Cambria" panose="02040503050406030204" pitchFamily="18" charset="0"/>
                <a:ea typeface="Cambria" panose="02040503050406030204" pitchFamily="18" charset="0"/>
              </a:rPr>
              <a:t>– </a:t>
            </a:r>
            <a:r>
              <a:rPr lang="en-US" sz="2700" cap="none" dirty="0">
                <a:latin typeface="Cambria" panose="02040503050406030204" pitchFamily="18" charset="0"/>
                <a:ea typeface="Cambria" panose="02040503050406030204" pitchFamily="18" charset="0"/>
              </a:rPr>
              <a:t>When the other person is blamed they may feel guilt or shame and as a result </a:t>
            </a:r>
            <a:r>
              <a:rPr lang="en-US" sz="2700" cap="none" dirty="0" smtClean="0">
                <a:latin typeface="Cambria" panose="02040503050406030204" pitchFamily="18" charset="0"/>
                <a:ea typeface="Cambria" panose="02040503050406030204" pitchFamily="18" charset="0"/>
              </a:rPr>
              <a:t>retreat giving </a:t>
            </a:r>
            <a:r>
              <a:rPr lang="en-US" sz="2700" cap="none" dirty="0">
                <a:latin typeface="Cambria" panose="02040503050406030204" pitchFamily="18" charset="0"/>
                <a:ea typeface="Cambria" panose="02040503050406030204" pitchFamily="18" charset="0"/>
              </a:rPr>
              <a:t>the anorexic more time to avoid intimacy.</a:t>
            </a:r>
            <a:br>
              <a:rPr lang="en-US" sz="2700" cap="none" dirty="0">
                <a:latin typeface="Cambria" panose="02040503050406030204" pitchFamily="18" charset="0"/>
                <a:ea typeface="Cambria" panose="02040503050406030204" pitchFamily="18" charset="0"/>
              </a:rPr>
            </a:br>
            <a:r>
              <a:rPr lang="en-US" sz="2700" b="1" cap="none" dirty="0">
                <a:latin typeface="Cambria" panose="02040503050406030204" pitchFamily="18" charset="0"/>
                <a:ea typeface="Cambria" panose="02040503050406030204" pitchFamily="18" charset="0"/>
              </a:rPr>
              <a:t/>
            </a:r>
            <a:br>
              <a:rPr lang="en-US" sz="2700" b="1" cap="none" dirty="0">
                <a:latin typeface="Cambria" panose="02040503050406030204" pitchFamily="18" charset="0"/>
                <a:ea typeface="Cambria" panose="02040503050406030204" pitchFamily="18" charset="0"/>
              </a:rPr>
            </a:br>
            <a:r>
              <a:rPr lang="en-US" sz="2700" b="1" u="sng" cap="none" dirty="0">
                <a:solidFill>
                  <a:srgbClr val="FF0000"/>
                </a:solidFill>
                <a:latin typeface="Cambria" panose="02040503050406030204" pitchFamily="18" charset="0"/>
                <a:ea typeface="Cambria" panose="02040503050406030204" pitchFamily="18" charset="0"/>
              </a:rPr>
              <a:t>Withholding Love </a:t>
            </a:r>
            <a:r>
              <a:rPr lang="en-US" sz="2700" b="1" cap="none" dirty="0">
                <a:latin typeface="Cambria" panose="02040503050406030204" pitchFamily="18" charset="0"/>
                <a:ea typeface="Cambria" panose="02040503050406030204" pitchFamily="18" charset="0"/>
              </a:rPr>
              <a:t>– </a:t>
            </a:r>
            <a:r>
              <a:rPr lang="en-US" sz="2700" cap="none" dirty="0">
                <a:latin typeface="Cambria" panose="02040503050406030204" pitchFamily="18" charset="0"/>
                <a:ea typeface="Cambria" panose="02040503050406030204" pitchFamily="18" charset="0"/>
              </a:rPr>
              <a:t>Intimacy anorexics often don’t like physical touch. They don’t want to be so close that they might be seen.</a:t>
            </a:r>
            <a:r>
              <a:rPr lang="en-US" sz="2700" b="1" cap="none" dirty="0">
                <a:latin typeface="Cambria" panose="02040503050406030204" pitchFamily="18" charset="0"/>
                <a:ea typeface="Cambria" panose="02040503050406030204" pitchFamily="18" charset="0"/>
              </a:rPr>
              <a:t/>
            </a:r>
            <a:br>
              <a:rPr lang="en-US" sz="2700" b="1" cap="none" dirty="0">
                <a:latin typeface="Cambria" panose="02040503050406030204" pitchFamily="18" charset="0"/>
                <a:ea typeface="Cambria" panose="02040503050406030204" pitchFamily="18" charset="0"/>
              </a:rPr>
            </a:br>
            <a:r>
              <a:rPr lang="en-US" sz="2700" cap="none" dirty="0">
                <a:solidFill>
                  <a:schemeClr val="accent1">
                    <a:lumMod val="75000"/>
                  </a:schemeClr>
                </a:solidFill>
                <a:latin typeface="Cambria" panose="02040503050406030204" pitchFamily="18" charset="0"/>
                <a:ea typeface="Cambria" panose="02040503050406030204" pitchFamily="18" charset="0"/>
              </a:rPr>
              <a:t/>
            </a:r>
            <a:br>
              <a:rPr lang="en-US" sz="2700" cap="none" dirty="0">
                <a:solidFill>
                  <a:schemeClr val="accent1">
                    <a:lumMod val="75000"/>
                  </a:schemeClr>
                </a:solidFill>
                <a:latin typeface="Cambria" panose="02040503050406030204" pitchFamily="18" charset="0"/>
                <a:ea typeface="Cambria" panose="02040503050406030204" pitchFamily="18" charset="0"/>
              </a:rPr>
            </a:br>
            <a:endParaRPr lang="en-US" sz="1800" cap="none" dirty="0">
              <a:solidFill>
                <a:schemeClr val="accent1">
                  <a:lumMod val="75000"/>
                </a:schemeClr>
              </a:solidFill>
              <a:latin typeface="Cambria" panose="02040503050406030204" pitchFamily="18" charset="0"/>
              <a:ea typeface="Cambria" panose="02040503050406030204" pitchFamily="18" charset="0"/>
            </a:endParaRPr>
          </a:p>
        </p:txBody>
      </p:sp>
      <p:pic>
        <p:nvPicPr>
          <p:cNvPr id="5" name="Content Placeholder 4" descr="A close up of a device&#10;&#10;Description automatically generated">
            <a:extLst>
              <a:ext uri="{FF2B5EF4-FFF2-40B4-BE49-F238E27FC236}">
                <a16:creationId xmlns:a16="http://schemas.microsoft.com/office/drawing/2014/main" id="{37334260-3704-4C1E-BD71-0AA4EF394C58}"/>
              </a:ext>
            </a:extLst>
          </p:cNvPr>
          <p:cNvPicPr>
            <a:picLocks noGrp="1" noChangeAspect="1"/>
          </p:cNvPicPr>
          <p:nvPr>
            <p:ph idx="4294967295"/>
          </p:nvPr>
        </p:nvPicPr>
        <p:blipFill>
          <a:blip r:embed="rId2">
            <a:extLst>
              <a:ext uri="{837473B0-CC2E-450A-ABE3-18F120FF3D39}">
                <a1611:picAttrSrcUrl xmlns:a1611="http://schemas.microsoft.com/office/drawing/2016/11/main" xmlns="" r:id="rId3"/>
              </a:ext>
            </a:extLst>
          </a:blip>
          <a:stretch>
            <a:fillRect/>
          </a:stretch>
        </p:blipFill>
        <p:spPr>
          <a:xfrm>
            <a:off x="9900738" y="220753"/>
            <a:ext cx="1873250" cy="1873251"/>
          </a:xfrm>
        </p:spPr>
      </p:pic>
      <p:sp>
        <p:nvSpPr>
          <p:cNvPr id="6" name="TextBox 5">
            <a:extLst>
              <a:ext uri="{FF2B5EF4-FFF2-40B4-BE49-F238E27FC236}">
                <a16:creationId xmlns:a16="http://schemas.microsoft.com/office/drawing/2014/main" id="{85D3AE13-080A-4E51-96FE-483393C2CF05}"/>
              </a:ext>
            </a:extLst>
          </p:cNvPr>
          <p:cNvSpPr txBox="1"/>
          <p:nvPr/>
        </p:nvSpPr>
        <p:spPr>
          <a:xfrm flipH="1">
            <a:off x="5597048" y="7248524"/>
            <a:ext cx="6794976" cy="230832"/>
          </a:xfrm>
          <a:prstGeom prst="rect">
            <a:avLst/>
          </a:prstGeom>
          <a:noFill/>
        </p:spPr>
        <p:txBody>
          <a:bodyPr wrap="square" rtlCol="0">
            <a:spAutoFit/>
          </a:bodyPr>
          <a:lstStyle/>
          <a:p>
            <a:r>
              <a:rPr lang="en-US" sz="900" dirty="0">
                <a:hlinkClick r:id="rId3" tooltip="https://commons.wikimedia.org/wiki/File:Icon_tools_red.svg"/>
              </a:rPr>
              <a:t>This Photo</a:t>
            </a:r>
            <a:r>
              <a:rPr lang="en-US" sz="900" dirty="0"/>
              <a:t> by Unknown Author is licensed under </a:t>
            </a:r>
            <a:r>
              <a:rPr lang="en-US" sz="900" dirty="0">
                <a:hlinkClick r:id="rId4" tooltip="https://creativecommons.org/licenses/by-sa/3.0/"/>
              </a:rPr>
              <a:t>CC BY-SA</a:t>
            </a:r>
            <a:endParaRPr lang="en-US" sz="900" dirty="0"/>
          </a:p>
        </p:txBody>
      </p:sp>
      <p:sp>
        <p:nvSpPr>
          <p:cNvPr id="4" name="Rectangle 3"/>
          <p:cNvSpPr/>
          <p:nvPr/>
        </p:nvSpPr>
        <p:spPr>
          <a:xfrm>
            <a:off x="357051" y="374469"/>
            <a:ext cx="9605555" cy="830997"/>
          </a:xfrm>
          <a:prstGeom prst="rect">
            <a:avLst/>
          </a:prstGeom>
        </p:spPr>
        <p:txBody>
          <a:bodyPr wrap="square">
            <a:spAutoFit/>
          </a:bodyPr>
          <a:lstStyle/>
          <a:p>
            <a:r>
              <a:rPr lang="en-US" sz="2400" b="1" dirty="0">
                <a:latin typeface="Cambria" panose="02040503050406030204" pitchFamily="18" charset="0"/>
                <a:ea typeface="Cambria" panose="02040503050406030204" pitchFamily="18" charset="0"/>
              </a:rPr>
              <a:t/>
            </a:r>
            <a:br>
              <a:rPr lang="en-US" sz="2400" b="1" dirty="0">
                <a:latin typeface="Cambria" panose="02040503050406030204" pitchFamily="18" charset="0"/>
                <a:ea typeface="Cambria" panose="02040503050406030204" pitchFamily="18" charset="0"/>
              </a:rPr>
            </a:br>
            <a:endParaRPr lang="en-US" sz="2400" dirty="0"/>
          </a:p>
        </p:txBody>
      </p:sp>
    </p:spTree>
    <p:extLst>
      <p:ext uri="{BB962C8B-B14F-4D97-AF65-F5344CB8AC3E}">
        <p14:creationId xmlns:p14="http://schemas.microsoft.com/office/powerpoint/2010/main" val="31584069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E96A-677B-4AD3-8F44-BBEE7470085B}"/>
              </a:ext>
            </a:extLst>
          </p:cNvPr>
          <p:cNvSpPr>
            <a:spLocks noGrp="1"/>
          </p:cNvSpPr>
          <p:nvPr>
            <p:ph type="title" idx="4294967295"/>
          </p:nvPr>
        </p:nvSpPr>
        <p:spPr>
          <a:xfrm>
            <a:off x="0" y="592138"/>
            <a:ext cx="10306050" cy="5456237"/>
          </a:xfrm>
        </p:spPr>
        <p:txBody>
          <a:bodyPr>
            <a:normAutofit fontScale="90000"/>
          </a:bodyPr>
          <a:lstStyle/>
          <a:p>
            <a:r>
              <a:rPr lang="en-US" sz="1800" b="1" u="sng" dirty="0" smtClean="0">
                <a:latin typeface="Cambria" panose="02040503050406030204" pitchFamily="18" charset="0"/>
                <a:ea typeface="Cambria" panose="02040503050406030204" pitchFamily="18" charset="0"/>
              </a:rPr>
              <a:t/>
            </a:r>
            <a:br>
              <a:rPr lang="en-US" sz="1800" b="1" u="sng" dirty="0" smtClean="0">
                <a:latin typeface="Cambria" panose="02040503050406030204" pitchFamily="18" charset="0"/>
                <a:ea typeface="Cambria" panose="02040503050406030204" pitchFamily="18" charset="0"/>
              </a:rPr>
            </a:br>
            <a:r>
              <a:rPr lang="en-US" sz="1800" b="1" u="sng" dirty="0" smtClean="0">
                <a:latin typeface="Cambria" panose="02040503050406030204" pitchFamily="18" charset="0"/>
                <a:ea typeface="Cambria" panose="02040503050406030204" pitchFamily="18" charset="0"/>
              </a:rPr>
              <a:t/>
            </a:r>
            <a:br>
              <a:rPr lang="en-US" sz="1800" b="1" u="sng" dirty="0" smtClean="0">
                <a:latin typeface="Cambria" panose="02040503050406030204" pitchFamily="18" charset="0"/>
                <a:ea typeface="Cambria" panose="02040503050406030204" pitchFamily="18" charset="0"/>
              </a:rPr>
            </a:br>
            <a:r>
              <a:rPr lang="en-US" sz="2700" b="1" u="sng" cap="none" dirty="0" smtClean="0">
                <a:solidFill>
                  <a:srgbClr val="FF0000"/>
                </a:solidFill>
                <a:latin typeface="Cambria" panose="02040503050406030204" pitchFamily="18" charset="0"/>
                <a:ea typeface="Cambria" panose="02040503050406030204" pitchFamily="18" charset="0"/>
              </a:rPr>
              <a:t>Withholding </a:t>
            </a:r>
            <a:r>
              <a:rPr lang="en-US" sz="2700" b="1" u="sng" cap="none" dirty="0">
                <a:solidFill>
                  <a:srgbClr val="FF0000"/>
                </a:solidFill>
                <a:latin typeface="Cambria" panose="02040503050406030204" pitchFamily="18" charset="0"/>
                <a:ea typeface="Cambria" panose="02040503050406030204" pitchFamily="18" charset="0"/>
              </a:rPr>
              <a:t>Praise </a:t>
            </a:r>
            <a:r>
              <a:rPr lang="en-US" sz="2700" b="1" cap="none" dirty="0">
                <a:latin typeface="Cambria" panose="02040503050406030204" pitchFamily="18" charset="0"/>
                <a:ea typeface="Cambria" panose="02040503050406030204" pitchFamily="18" charset="0"/>
              </a:rPr>
              <a:t>– </a:t>
            </a:r>
            <a:r>
              <a:rPr lang="en-US" sz="2700" cap="none" dirty="0">
                <a:latin typeface="Cambria" panose="02040503050406030204" pitchFamily="18" charset="0"/>
                <a:ea typeface="Cambria" panose="02040503050406030204" pitchFamily="18" charset="0"/>
              </a:rPr>
              <a:t>By withholding praise from someone you’re depriving them of the lifeblood they need to grow and to reach in. The result is that intimacy anorexics can prevent their spouses from reaching in by only sharing negatives or nothing at all. </a:t>
            </a:r>
            <a:r>
              <a:rPr lang="en-US" sz="2700" b="1" cap="none" dirty="0">
                <a:latin typeface="Cambria" panose="02040503050406030204" pitchFamily="18" charset="0"/>
                <a:ea typeface="Cambria" panose="02040503050406030204" pitchFamily="18" charset="0"/>
              </a:rPr>
              <a:t/>
            </a:r>
            <a:br>
              <a:rPr lang="en-US" sz="2700" b="1" cap="none" dirty="0">
                <a:latin typeface="Cambria" panose="02040503050406030204" pitchFamily="18" charset="0"/>
                <a:ea typeface="Cambria" panose="02040503050406030204" pitchFamily="18" charset="0"/>
              </a:rPr>
            </a:br>
            <a:r>
              <a:rPr lang="en-US" sz="2700" b="1" cap="none" dirty="0" smtClean="0">
                <a:latin typeface="Cambria" panose="02040503050406030204" pitchFamily="18" charset="0"/>
                <a:ea typeface="Cambria" panose="02040503050406030204" pitchFamily="18" charset="0"/>
              </a:rPr>
              <a:t/>
            </a:r>
            <a:br>
              <a:rPr lang="en-US" sz="2700" b="1" cap="none" dirty="0" smtClean="0">
                <a:latin typeface="Cambria" panose="02040503050406030204" pitchFamily="18" charset="0"/>
                <a:ea typeface="Cambria" panose="02040503050406030204" pitchFamily="18" charset="0"/>
              </a:rPr>
            </a:br>
            <a:r>
              <a:rPr lang="en-US" sz="2800" b="1" u="sng" cap="none" dirty="0">
                <a:solidFill>
                  <a:srgbClr val="FF0000"/>
                </a:solidFill>
                <a:latin typeface="Cambria" panose="02040503050406030204" pitchFamily="18" charset="0"/>
                <a:ea typeface="Cambria" panose="02040503050406030204" pitchFamily="18" charset="0"/>
              </a:rPr>
              <a:t>Withholding Sex </a:t>
            </a:r>
            <a:r>
              <a:rPr lang="en-US" sz="2800" cap="none" dirty="0">
                <a:latin typeface="Cambria" panose="02040503050406030204" pitchFamily="18" charset="0"/>
                <a:ea typeface="Cambria" panose="02040503050406030204" pitchFamily="18" charset="0"/>
              </a:rPr>
              <a:t>– In a married relationship an intimacy anorexia often withholds sex since it’s a</a:t>
            </a:r>
            <a:br>
              <a:rPr lang="en-US" sz="2800" cap="none" dirty="0">
                <a:latin typeface="Cambria" panose="02040503050406030204" pitchFamily="18" charset="0"/>
                <a:ea typeface="Cambria" panose="02040503050406030204" pitchFamily="18" charset="0"/>
              </a:rPr>
            </a:br>
            <a:r>
              <a:rPr lang="en-US" sz="2800" cap="none" dirty="0">
                <a:latin typeface="Cambria" panose="02040503050406030204" pitchFamily="18" charset="0"/>
                <a:ea typeface="Cambria" panose="02040503050406030204" pitchFamily="18" charset="0"/>
              </a:rPr>
              <a:t>necessarily intimate time that’s uncomfortable for the person</a:t>
            </a:r>
            <a:r>
              <a:rPr lang="en-US" sz="2800" cap="none" dirty="0" smtClean="0">
                <a:latin typeface="Cambria" panose="02040503050406030204" pitchFamily="18" charset="0"/>
                <a:ea typeface="Cambria" panose="02040503050406030204" pitchFamily="18" charset="0"/>
              </a:rPr>
              <a:t>.</a:t>
            </a:r>
            <a:br>
              <a:rPr lang="en-US" sz="2800" cap="none" dirty="0" smtClean="0">
                <a:latin typeface="Cambria" panose="02040503050406030204" pitchFamily="18" charset="0"/>
                <a:ea typeface="Cambria" panose="02040503050406030204" pitchFamily="18" charset="0"/>
              </a:rPr>
            </a:br>
            <a:r>
              <a:rPr lang="en-US" sz="2800" cap="none" dirty="0">
                <a:latin typeface="Cambria" panose="02040503050406030204" pitchFamily="18" charset="0"/>
                <a:ea typeface="Cambria" panose="02040503050406030204" pitchFamily="18" charset="0"/>
              </a:rPr>
              <a:t/>
            </a:r>
            <a:br>
              <a:rPr lang="en-US" sz="2800" cap="none" dirty="0">
                <a:latin typeface="Cambria" panose="02040503050406030204" pitchFamily="18" charset="0"/>
                <a:ea typeface="Cambria" panose="02040503050406030204" pitchFamily="18" charset="0"/>
              </a:rPr>
            </a:br>
            <a:r>
              <a:rPr lang="en-US" sz="2800" b="1" u="sng" cap="none" dirty="0">
                <a:solidFill>
                  <a:srgbClr val="FF0000"/>
                </a:solidFill>
                <a:latin typeface="Cambria" panose="02040503050406030204" pitchFamily="18" charset="0"/>
                <a:ea typeface="Cambria" panose="02040503050406030204" pitchFamily="18" charset="0"/>
              </a:rPr>
              <a:t>Withholding Spiritually </a:t>
            </a:r>
            <a:r>
              <a:rPr lang="en-US" sz="2800" cap="none" dirty="0">
                <a:latin typeface="Cambria" panose="02040503050406030204" pitchFamily="18" charset="0"/>
                <a:ea typeface="Cambria" panose="02040503050406030204" pitchFamily="18" charset="0"/>
              </a:rPr>
              <a:t>– One of our most sensitive relationships is the relationship we have </a:t>
            </a:r>
            <a:r>
              <a:rPr lang="en-US" sz="2800" cap="none" dirty="0" smtClean="0">
                <a:latin typeface="Cambria" panose="02040503050406030204" pitchFamily="18" charset="0"/>
                <a:ea typeface="Cambria" panose="02040503050406030204" pitchFamily="18" charset="0"/>
              </a:rPr>
              <a:t>with our </a:t>
            </a:r>
            <a:r>
              <a:rPr lang="en-US" sz="2800" cap="none" dirty="0">
                <a:latin typeface="Cambria" panose="02040503050406030204" pitchFamily="18" charset="0"/>
                <a:ea typeface="Cambria" panose="02040503050406030204" pitchFamily="18" charset="0"/>
              </a:rPr>
              <a:t>creator. People who withhold this from their spouse because to reveal it makes them and the</a:t>
            </a:r>
            <a:br>
              <a:rPr lang="en-US" sz="2800" cap="none" dirty="0">
                <a:latin typeface="Cambria" panose="02040503050406030204" pitchFamily="18" charset="0"/>
                <a:ea typeface="Cambria" panose="02040503050406030204" pitchFamily="18" charset="0"/>
              </a:rPr>
            </a:br>
            <a:r>
              <a:rPr lang="en-US" sz="2800" cap="none" dirty="0">
                <a:latin typeface="Cambria" panose="02040503050406030204" pitchFamily="18" charset="0"/>
                <a:ea typeface="Cambria" panose="02040503050406030204" pitchFamily="18" charset="0"/>
              </a:rPr>
              <a:t>relationship vulnerable.</a:t>
            </a:r>
            <a:br>
              <a:rPr lang="en-US" sz="2800" cap="none" dirty="0">
                <a:latin typeface="Cambria" panose="02040503050406030204" pitchFamily="18" charset="0"/>
                <a:ea typeface="Cambria" panose="02040503050406030204" pitchFamily="18" charset="0"/>
              </a:rPr>
            </a:br>
            <a:r>
              <a:rPr lang="en-US" sz="2700" b="1" cap="none" dirty="0" smtClean="0">
                <a:latin typeface="Cambria" panose="02040503050406030204" pitchFamily="18" charset="0"/>
                <a:ea typeface="Cambria" panose="02040503050406030204" pitchFamily="18" charset="0"/>
              </a:rPr>
              <a:t/>
            </a:r>
            <a:br>
              <a:rPr lang="en-US" sz="2700" b="1" cap="none" dirty="0" smtClean="0">
                <a:latin typeface="Cambria" panose="02040503050406030204" pitchFamily="18" charset="0"/>
                <a:ea typeface="Cambria" panose="02040503050406030204" pitchFamily="18" charset="0"/>
              </a:rPr>
            </a:br>
            <a:r>
              <a:rPr lang="en-US" sz="2700" b="1" cap="none" dirty="0">
                <a:latin typeface="Cambria" panose="02040503050406030204" pitchFamily="18" charset="0"/>
                <a:ea typeface="Cambria" panose="02040503050406030204" pitchFamily="18" charset="0"/>
              </a:rPr>
              <a:t/>
            </a:r>
            <a:br>
              <a:rPr lang="en-US" sz="2700" b="1" cap="none" dirty="0">
                <a:latin typeface="Cambria" panose="02040503050406030204" pitchFamily="18" charset="0"/>
                <a:ea typeface="Cambria" panose="02040503050406030204" pitchFamily="18" charset="0"/>
              </a:rPr>
            </a:br>
            <a:r>
              <a:rPr lang="en-US" sz="2700" cap="none" dirty="0">
                <a:solidFill>
                  <a:schemeClr val="accent1">
                    <a:lumMod val="75000"/>
                  </a:schemeClr>
                </a:solidFill>
                <a:latin typeface="Cambria" panose="02040503050406030204" pitchFamily="18" charset="0"/>
                <a:ea typeface="Cambria" panose="02040503050406030204" pitchFamily="18" charset="0"/>
              </a:rPr>
              <a:t/>
            </a:r>
            <a:br>
              <a:rPr lang="en-US" sz="2700" cap="none" dirty="0">
                <a:solidFill>
                  <a:schemeClr val="accent1">
                    <a:lumMod val="75000"/>
                  </a:schemeClr>
                </a:solidFill>
                <a:latin typeface="Cambria" panose="02040503050406030204" pitchFamily="18" charset="0"/>
                <a:ea typeface="Cambria" panose="02040503050406030204" pitchFamily="18" charset="0"/>
              </a:rPr>
            </a:br>
            <a:endParaRPr lang="en-US" sz="1800" cap="none" dirty="0">
              <a:solidFill>
                <a:schemeClr val="accent1">
                  <a:lumMod val="75000"/>
                </a:schemeClr>
              </a:solidFill>
              <a:latin typeface="Cambria" panose="02040503050406030204" pitchFamily="18" charset="0"/>
              <a:ea typeface="Cambria" panose="02040503050406030204" pitchFamily="18" charset="0"/>
            </a:endParaRPr>
          </a:p>
        </p:txBody>
      </p:sp>
      <p:pic>
        <p:nvPicPr>
          <p:cNvPr id="5" name="Content Placeholder 4" descr="A close up of a device&#10;&#10;Description automatically generated">
            <a:extLst>
              <a:ext uri="{FF2B5EF4-FFF2-40B4-BE49-F238E27FC236}">
                <a16:creationId xmlns:a16="http://schemas.microsoft.com/office/drawing/2014/main" id="{37334260-3704-4C1E-BD71-0AA4EF394C58}"/>
              </a:ext>
            </a:extLst>
          </p:cNvPr>
          <p:cNvPicPr>
            <a:picLocks noGrp="1" noChangeAspect="1"/>
          </p:cNvPicPr>
          <p:nvPr>
            <p:ph idx="4294967295"/>
          </p:nvPr>
        </p:nvPicPr>
        <p:blipFill>
          <a:blip r:embed="rId2">
            <a:extLst>
              <a:ext uri="{837473B0-CC2E-450A-ABE3-18F120FF3D39}">
                <a1611:picAttrSrcUrl xmlns:a1611="http://schemas.microsoft.com/office/drawing/2016/11/main" xmlns="" r:id="rId3"/>
              </a:ext>
            </a:extLst>
          </a:blip>
          <a:stretch>
            <a:fillRect/>
          </a:stretch>
        </p:blipFill>
        <p:spPr>
          <a:xfrm>
            <a:off x="9900738" y="220753"/>
            <a:ext cx="1873250" cy="1873251"/>
          </a:xfrm>
        </p:spPr>
      </p:pic>
      <p:sp>
        <p:nvSpPr>
          <p:cNvPr id="6" name="TextBox 5">
            <a:extLst>
              <a:ext uri="{FF2B5EF4-FFF2-40B4-BE49-F238E27FC236}">
                <a16:creationId xmlns:a16="http://schemas.microsoft.com/office/drawing/2014/main" id="{85D3AE13-080A-4E51-96FE-483393C2CF05}"/>
              </a:ext>
            </a:extLst>
          </p:cNvPr>
          <p:cNvSpPr txBox="1"/>
          <p:nvPr/>
        </p:nvSpPr>
        <p:spPr>
          <a:xfrm flipH="1">
            <a:off x="5597048" y="7248524"/>
            <a:ext cx="6794976" cy="230832"/>
          </a:xfrm>
          <a:prstGeom prst="rect">
            <a:avLst/>
          </a:prstGeom>
          <a:noFill/>
        </p:spPr>
        <p:txBody>
          <a:bodyPr wrap="square" rtlCol="0">
            <a:spAutoFit/>
          </a:bodyPr>
          <a:lstStyle/>
          <a:p>
            <a:r>
              <a:rPr lang="en-US" sz="900" dirty="0">
                <a:hlinkClick r:id="rId3" tooltip="https://commons.wikimedia.org/wiki/File:Icon_tools_red.svg"/>
              </a:rPr>
              <a:t>This Photo</a:t>
            </a:r>
            <a:r>
              <a:rPr lang="en-US" sz="900" dirty="0"/>
              <a:t> by Unknown Author is licensed under </a:t>
            </a:r>
            <a:r>
              <a:rPr lang="en-US" sz="900" dirty="0">
                <a:hlinkClick r:id="rId4" tooltip="https://creativecommons.org/licenses/by-sa/3.0/"/>
              </a:rPr>
              <a:t>CC BY-SA</a:t>
            </a:r>
            <a:endParaRPr lang="en-US" sz="900" dirty="0"/>
          </a:p>
        </p:txBody>
      </p:sp>
      <p:sp>
        <p:nvSpPr>
          <p:cNvPr id="4" name="Rectangle 3"/>
          <p:cNvSpPr/>
          <p:nvPr/>
        </p:nvSpPr>
        <p:spPr>
          <a:xfrm>
            <a:off x="357051" y="374469"/>
            <a:ext cx="9605555" cy="830997"/>
          </a:xfrm>
          <a:prstGeom prst="rect">
            <a:avLst/>
          </a:prstGeom>
        </p:spPr>
        <p:txBody>
          <a:bodyPr wrap="square">
            <a:spAutoFit/>
          </a:bodyPr>
          <a:lstStyle/>
          <a:p>
            <a:r>
              <a:rPr lang="en-US" sz="2400" b="1" dirty="0">
                <a:latin typeface="Cambria" panose="02040503050406030204" pitchFamily="18" charset="0"/>
                <a:ea typeface="Cambria" panose="02040503050406030204" pitchFamily="18" charset="0"/>
              </a:rPr>
              <a:t/>
            </a:r>
            <a:br>
              <a:rPr lang="en-US" sz="2400" b="1" dirty="0">
                <a:latin typeface="Cambria" panose="02040503050406030204" pitchFamily="18" charset="0"/>
                <a:ea typeface="Cambria" panose="02040503050406030204" pitchFamily="18" charset="0"/>
              </a:rPr>
            </a:br>
            <a:endParaRPr lang="en-US" sz="2400" dirty="0"/>
          </a:p>
        </p:txBody>
      </p:sp>
    </p:spTree>
    <p:extLst>
      <p:ext uri="{BB962C8B-B14F-4D97-AF65-F5344CB8AC3E}">
        <p14:creationId xmlns:p14="http://schemas.microsoft.com/office/powerpoint/2010/main" val="34134869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E96A-677B-4AD3-8F44-BBEE7470085B}"/>
              </a:ext>
            </a:extLst>
          </p:cNvPr>
          <p:cNvSpPr>
            <a:spLocks noGrp="1"/>
          </p:cNvSpPr>
          <p:nvPr>
            <p:ph type="title" idx="4294967295"/>
          </p:nvPr>
        </p:nvSpPr>
        <p:spPr>
          <a:xfrm>
            <a:off x="0" y="592138"/>
            <a:ext cx="10306050" cy="5456237"/>
          </a:xfrm>
        </p:spPr>
        <p:txBody>
          <a:bodyPr>
            <a:normAutofit fontScale="90000"/>
          </a:bodyPr>
          <a:lstStyle/>
          <a:p>
            <a:r>
              <a:rPr lang="en-US" sz="1800" b="1" u="sng" dirty="0" smtClean="0">
                <a:latin typeface="Cambria" panose="02040503050406030204" pitchFamily="18" charset="0"/>
                <a:ea typeface="Cambria" panose="02040503050406030204" pitchFamily="18" charset="0"/>
              </a:rPr>
              <a:t/>
            </a:r>
            <a:br>
              <a:rPr lang="en-US" sz="1800" b="1" u="sng" dirty="0" smtClean="0">
                <a:latin typeface="Cambria" panose="02040503050406030204" pitchFamily="18" charset="0"/>
                <a:ea typeface="Cambria" panose="02040503050406030204" pitchFamily="18" charset="0"/>
              </a:rPr>
            </a:br>
            <a:r>
              <a:rPr lang="en-US" sz="1800" b="1" u="sng" dirty="0" smtClean="0">
                <a:latin typeface="Cambria" panose="02040503050406030204" pitchFamily="18" charset="0"/>
                <a:ea typeface="Cambria" panose="02040503050406030204" pitchFamily="18" charset="0"/>
              </a:rPr>
              <a:t/>
            </a:r>
            <a:br>
              <a:rPr lang="en-US" sz="1800" b="1" u="sng" dirty="0" smtClean="0">
                <a:latin typeface="Cambria" panose="02040503050406030204" pitchFamily="18" charset="0"/>
                <a:ea typeface="Cambria" panose="02040503050406030204" pitchFamily="18" charset="0"/>
              </a:rPr>
            </a:br>
            <a:r>
              <a:rPr lang="en-US" sz="3100" b="1" u="sng" cap="none" dirty="0">
                <a:solidFill>
                  <a:srgbClr val="FF0000"/>
                </a:solidFill>
                <a:latin typeface="Cambria" panose="02040503050406030204" pitchFamily="18" charset="0"/>
                <a:ea typeface="Cambria" panose="02040503050406030204" pitchFamily="18" charset="0"/>
              </a:rPr>
              <a:t>Criticism</a:t>
            </a:r>
            <a:r>
              <a:rPr lang="en-US" sz="3100" cap="none" dirty="0">
                <a:latin typeface="Cambria" panose="02040503050406030204" pitchFamily="18" charset="0"/>
                <a:ea typeface="Cambria" panose="02040503050406030204" pitchFamily="18" charset="0"/>
              </a:rPr>
              <a:t> – Humans don’t like constant criticism – particularly when it’s not constructive. </a:t>
            </a:r>
            <a:r>
              <a:rPr lang="en-US" sz="3100" cap="none" dirty="0" smtClean="0">
                <a:latin typeface="Cambria" panose="02040503050406030204" pitchFamily="18" charset="0"/>
                <a:ea typeface="Cambria" panose="02040503050406030204" pitchFamily="18" charset="0"/>
              </a:rPr>
              <a:t>An anorexic </a:t>
            </a:r>
            <a:r>
              <a:rPr lang="en-US" sz="3100" cap="none" dirty="0">
                <a:latin typeface="Cambria" panose="02040503050406030204" pitchFamily="18" charset="0"/>
                <a:ea typeface="Cambria" panose="02040503050406030204" pitchFamily="18" charset="0"/>
              </a:rPr>
              <a:t>will use criticism to keep people at bay</a:t>
            </a:r>
            <a:r>
              <a:rPr lang="en-US" sz="3100" cap="none" dirty="0" smtClean="0">
                <a:latin typeface="Cambria" panose="02040503050406030204" pitchFamily="18" charset="0"/>
                <a:ea typeface="Cambria" panose="02040503050406030204" pitchFamily="18" charset="0"/>
              </a:rPr>
              <a:t>.</a:t>
            </a:r>
            <a:br>
              <a:rPr lang="en-US" sz="3100" cap="none" dirty="0" smtClean="0">
                <a:latin typeface="Cambria" panose="02040503050406030204" pitchFamily="18" charset="0"/>
                <a:ea typeface="Cambria" panose="02040503050406030204" pitchFamily="18" charset="0"/>
              </a:rPr>
            </a:br>
            <a:r>
              <a:rPr lang="en-US" sz="3100" cap="none" dirty="0">
                <a:latin typeface="Cambria" panose="02040503050406030204" pitchFamily="18" charset="0"/>
                <a:ea typeface="Cambria" panose="02040503050406030204" pitchFamily="18" charset="0"/>
              </a:rPr>
              <a:t/>
            </a:r>
            <a:br>
              <a:rPr lang="en-US" sz="3100" cap="none" dirty="0">
                <a:latin typeface="Cambria" panose="02040503050406030204" pitchFamily="18" charset="0"/>
                <a:ea typeface="Cambria" panose="02040503050406030204" pitchFamily="18" charset="0"/>
              </a:rPr>
            </a:br>
            <a:r>
              <a:rPr lang="en-US" sz="3100" b="1" u="sng" cap="none" dirty="0">
                <a:solidFill>
                  <a:srgbClr val="FF0000"/>
                </a:solidFill>
                <a:latin typeface="Cambria" panose="02040503050406030204" pitchFamily="18" charset="0"/>
                <a:ea typeface="Cambria" panose="02040503050406030204" pitchFamily="18" charset="0"/>
              </a:rPr>
              <a:t>Anger</a:t>
            </a:r>
            <a:r>
              <a:rPr lang="en-US" sz="3100" cap="none" dirty="0">
                <a:latin typeface="Cambria" panose="02040503050406030204" pitchFamily="18" charset="0"/>
                <a:ea typeface="Cambria" panose="02040503050406030204" pitchFamily="18" charset="0"/>
              </a:rPr>
              <a:t> – Some use their anger to scare off others. If you’re afraid of their anger then </a:t>
            </a:r>
            <a:r>
              <a:rPr lang="en-US" sz="3100" cap="none" dirty="0" smtClean="0">
                <a:latin typeface="Cambria" panose="02040503050406030204" pitchFamily="18" charset="0"/>
                <a:ea typeface="Cambria" panose="02040503050406030204" pitchFamily="18" charset="0"/>
              </a:rPr>
              <a:t>you won’t </a:t>
            </a:r>
            <a:r>
              <a:rPr lang="en-US" sz="3100" cap="none" dirty="0">
                <a:latin typeface="Cambria" panose="02040503050406030204" pitchFamily="18" charset="0"/>
                <a:ea typeface="Cambria" panose="02040503050406030204" pitchFamily="18" charset="0"/>
              </a:rPr>
              <a:t>want to be near them</a:t>
            </a:r>
            <a:r>
              <a:rPr lang="en-US" sz="3100" cap="none" dirty="0" smtClean="0">
                <a:latin typeface="Cambria" panose="02040503050406030204" pitchFamily="18" charset="0"/>
                <a:ea typeface="Cambria" panose="02040503050406030204" pitchFamily="18" charset="0"/>
              </a:rPr>
              <a:t>.</a:t>
            </a:r>
            <a:br>
              <a:rPr lang="en-US" sz="3100" cap="none" dirty="0" smtClean="0">
                <a:latin typeface="Cambria" panose="02040503050406030204" pitchFamily="18" charset="0"/>
                <a:ea typeface="Cambria" panose="02040503050406030204" pitchFamily="18" charset="0"/>
              </a:rPr>
            </a:br>
            <a:r>
              <a:rPr lang="en-US" sz="3100" cap="none" dirty="0">
                <a:latin typeface="Cambria" panose="02040503050406030204" pitchFamily="18" charset="0"/>
                <a:ea typeface="Cambria" panose="02040503050406030204" pitchFamily="18" charset="0"/>
              </a:rPr>
              <a:t/>
            </a:r>
            <a:br>
              <a:rPr lang="en-US" sz="3100" cap="none" dirty="0">
                <a:latin typeface="Cambria" panose="02040503050406030204" pitchFamily="18" charset="0"/>
                <a:ea typeface="Cambria" panose="02040503050406030204" pitchFamily="18" charset="0"/>
              </a:rPr>
            </a:br>
            <a:r>
              <a:rPr lang="en-US" sz="3100" b="1" u="sng" cap="none" dirty="0">
                <a:solidFill>
                  <a:srgbClr val="FF0000"/>
                </a:solidFill>
                <a:latin typeface="Cambria" panose="02040503050406030204" pitchFamily="18" charset="0"/>
                <a:ea typeface="Cambria" panose="02040503050406030204" pitchFamily="18" charset="0"/>
              </a:rPr>
              <a:t>Silence</a:t>
            </a:r>
            <a:r>
              <a:rPr lang="en-US" sz="3100" cap="none" dirty="0">
                <a:latin typeface="Cambria" panose="02040503050406030204" pitchFamily="18" charset="0"/>
                <a:ea typeface="Cambria" panose="02040503050406030204" pitchFamily="18" charset="0"/>
              </a:rPr>
              <a:t> – The old saying “It takes two to tango” is even more true of conversations. A person </a:t>
            </a:r>
            <a:r>
              <a:rPr lang="en-US" sz="3100" cap="none" dirty="0" smtClean="0">
                <a:latin typeface="Cambria" panose="02040503050406030204" pitchFamily="18" charset="0"/>
                <a:ea typeface="Cambria" panose="02040503050406030204" pitchFamily="18" charset="0"/>
              </a:rPr>
              <a:t>will avoid </a:t>
            </a:r>
            <a:r>
              <a:rPr lang="en-US" sz="3100" cap="none" dirty="0">
                <a:latin typeface="Cambria" panose="02040503050406030204" pitchFamily="18" charset="0"/>
                <a:ea typeface="Cambria" panose="02040503050406030204" pitchFamily="18" charset="0"/>
              </a:rPr>
              <a:t>even answering questions that might lead to an intimate exchange. Sometimes it’s known the glass wall.</a:t>
            </a:r>
            <a:br>
              <a:rPr lang="en-US" sz="3100" cap="none" dirty="0">
                <a:latin typeface="Cambria" panose="02040503050406030204" pitchFamily="18" charset="0"/>
                <a:ea typeface="Cambria" panose="02040503050406030204" pitchFamily="18" charset="0"/>
              </a:rPr>
            </a:br>
            <a:r>
              <a:rPr lang="en-US" sz="3100" b="1" cap="none" dirty="0" smtClean="0">
                <a:latin typeface="Cambria" panose="02040503050406030204" pitchFamily="18" charset="0"/>
                <a:ea typeface="Cambria" panose="02040503050406030204" pitchFamily="18" charset="0"/>
              </a:rPr>
              <a:t/>
            </a:r>
            <a:br>
              <a:rPr lang="en-US" sz="3100" b="1" cap="none" dirty="0" smtClean="0">
                <a:latin typeface="Cambria" panose="02040503050406030204" pitchFamily="18" charset="0"/>
                <a:ea typeface="Cambria" panose="02040503050406030204" pitchFamily="18" charset="0"/>
              </a:rPr>
            </a:br>
            <a:r>
              <a:rPr lang="en-US" sz="2700" b="1" cap="none" dirty="0">
                <a:latin typeface="Cambria" panose="02040503050406030204" pitchFamily="18" charset="0"/>
                <a:ea typeface="Cambria" panose="02040503050406030204" pitchFamily="18" charset="0"/>
              </a:rPr>
              <a:t/>
            </a:r>
            <a:br>
              <a:rPr lang="en-US" sz="2700" b="1" cap="none" dirty="0">
                <a:latin typeface="Cambria" panose="02040503050406030204" pitchFamily="18" charset="0"/>
                <a:ea typeface="Cambria" panose="02040503050406030204" pitchFamily="18" charset="0"/>
              </a:rPr>
            </a:br>
            <a:r>
              <a:rPr lang="en-US" sz="2700" cap="none" dirty="0">
                <a:solidFill>
                  <a:schemeClr val="accent1">
                    <a:lumMod val="75000"/>
                  </a:schemeClr>
                </a:solidFill>
                <a:latin typeface="Cambria" panose="02040503050406030204" pitchFamily="18" charset="0"/>
                <a:ea typeface="Cambria" panose="02040503050406030204" pitchFamily="18" charset="0"/>
              </a:rPr>
              <a:t/>
            </a:r>
            <a:br>
              <a:rPr lang="en-US" sz="2700" cap="none" dirty="0">
                <a:solidFill>
                  <a:schemeClr val="accent1">
                    <a:lumMod val="75000"/>
                  </a:schemeClr>
                </a:solidFill>
                <a:latin typeface="Cambria" panose="02040503050406030204" pitchFamily="18" charset="0"/>
                <a:ea typeface="Cambria" panose="02040503050406030204" pitchFamily="18" charset="0"/>
              </a:rPr>
            </a:br>
            <a:endParaRPr lang="en-US" sz="1800" cap="none" dirty="0">
              <a:solidFill>
                <a:schemeClr val="accent1">
                  <a:lumMod val="75000"/>
                </a:schemeClr>
              </a:solidFill>
              <a:latin typeface="Cambria" panose="02040503050406030204" pitchFamily="18" charset="0"/>
              <a:ea typeface="Cambria" panose="02040503050406030204" pitchFamily="18" charset="0"/>
            </a:endParaRPr>
          </a:p>
        </p:txBody>
      </p:sp>
      <p:pic>
        <p:nvPicPr>
          <p:cNvPr id="5" name="Content Placeholder 4" descr="A close up of a device&#10;&#10;Description automatically generated">
            <a:extLst>
              <a:ext uri="{FF2B5EF4-FFF2-40B4-BE49-F238E27FC236}">
                <a16:creationId xmlns:a16="http://schemas.microsoft.com/office/drawing/2014/main" id="{37334260-3704-4C1E-BD71-0AA4EF394C58}"/>
              </a:ext>
            </a:extLst>
          </p:cNvPr>
          <p:cNvPicPr>
            <a:picLocks noGrp="1" noChangeAspect="1"/>
          </p:cNvPicPr>
          <p:nvPr>
            <p:ph idx="4294967295"/>
          </p:nvPr>
        </p:nvPicPr>
        <p:blipFill>
          <a:blip r:embed="rId2">
            <a:extLst>
              <a:ext uri="{837473B0-CC2E-450A-ABE3-18F120FF3D39}">
                <a1611:picAttrSrcUrl xmlns:a1611="http://schemas.microsoft.com/office/drawing/2016/11/main" xmlns="" r:id="rId3"/>
              </a:ext>
            </a:extLst>
          </a:blip>
          <a:stretch>
            <a:fillRect/>
          </a:stretch>
        </p:blipFill>
        <p:spPr>
          <a:xfrm>
            <a:off x="9900738" y="220753"/>
            <a:ext cx="1873250" cy="1873251"/>
          </a:xfrm>
        </p:spPr>
      </p:pic>
      <p:sp>
        <p:nvSpPr>
          <p:cNvPr id="6" name="TextBox 5">
            <a:extLst>
              <a:ext uri="{FF2B5EF4-FFF2-40B4-BE49-F238E27FC236}">
                <a16:creationId xmlns:a16="http://schemas.microsoft.com/office/drawing/2014/main" id="{85D3AE13-080A-4E51-96FE-483393C2CF05}"/>
              </a:ext>
            </a:extLst>
          </p:cNvPr>
          <p:cNvSpPr txBox="1"/>
          <p:nvPr/>
        </p:nvSpPr>
        <p:spPr>
          <a:xfrm flipH="1">
            <a:off x="5597048" y="7248524"/>
            <a:ext cx="6794976" cy="230832"/>
          </a:xfrm>
          <a:prstGeom prst="rect">
            <a:avLst/>
          </a:prstGeom>
          <a:noFill/>
        </p:spPr>
        <p:txBody>
          <a:bodyPr wrap="square" rtlCol="0">
            <a:spAutoFit/>
          </a:bodyPr>
          <a:lstStyle/>
          <a:p>
            <a:r>
              <a:rPr lang="en-US" sz="900" dirty="0">
                <a:hlinkClick r:id="rId3" tooltip="https://commons.wikimedia.org/wiki/File:Icon_tools_red.svg"/>
              </a:rPr>
              <a:t>This Photo</a:t>
            </a:r>
            <a:r>
              <a:rPr lang="en-US" sz="900" dirty="0"/>
              <a:t> by Unknown Author is licensed under </a:t>
            </a:r>
            <a:r>
              <a:rPr lang="en-US" sz="900" dirty="0">
                <a:hlinkClick r:id="rId4" tooltip="https://creativecommons.org/licenses/by-sa/3.0/"/>
              </a:rPr>
              <a:t>CC BY-SA</a:t>
            </a:r>
            <a:endParaRPr lang="en-US" sz="900" dirty="0"/>
          </a:p>
        </p:txBody>
      </p:sp>
      <p:sp>
        <p:nvSpPr>
          <p:cNvPr id="4" name="Rectangle 3"/>
          <p:cNvSpPr/>
          <p:nvPr/>
        </p:nvSpPr>
        <p:spPr>
          <a:xfrm>
            <a:off x="357051" y="374469"/>
            <a:ext cx="9605555" cy="830997"/>
          </a:xfrm>
          <a:prstGeom prst="rect">
            <a:avLst/>
          </a:prstGeom>
        </p:spPr>
        <p:txBody>
          <a:bodyPr wrap="square">
            <a:spAutoFit/>
          </a:bodyPr>
          <a:lstStyle/>
          <a:p>
            <a:r>
              <a:rPr lang="en-US" sz="2400" b="1" dirty="0">
                <a:latin typeface="Cambria" panose="02040503050406030204" pitchFamily="18" charset="0"/>
                <a:ea typeface="Cambria" panose="02040503050406030204" pitchFamily="18" charset="0"/>
              </a:rPr>
              <a:t/>
            </a:r>
            <a:br>
              <a:rPr lang="en-US" sz="2400" b="1" dirty="0">
                <a:latin typeface="Cambria" panose="02040503050406030204" pitchFamily="18" charset="0"/>
                <a:ea typeface="Cambria" panose="02040503050406030204" pitchFamily="18" charset="0"/>
              </a:rPr>
            </a:br>
            <a:endParaRPr lang="en-US" sz="2400" dirty="0"/>
          </a:p>
        </p:txBody>
      </p:sp>
    </p:spTree>
    <p:extLst>
      <p:ext uri="{BB962C8B-B14F-4D97-AF65-F5344CB8AC3E}">
        <p14:creationId xmlns:p14="http://schemas.microsoft.com/office/powerpoint/2010/main" val="19275141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E96A-677B-4AD3-8F44-BBEE7470085B}"/>
              </a:ext>
            </a:extLst>
          </p:cNvPr>
          <p:cNvSpPr>
            <a:spLocks noGrp="1"/>
          </p:cNvSpPr>
          <p:nvPr>
            <p:ph type="title" idx="4294967295"/>
          </p:nvPr>
        </p:nvSpPr>
        <p:spPr>
          <a:xfrm>
            <a:off x="87086" y="121875"/>
            <a:ext cx="10306050" cy="5456237"/>
          </a:xfrm>
        </p:spPr>
        <p:txBody>
          <a:bodyPr>
            <a:normAutofit fontScale="90000"/>
          </a:bodyPr>
          <a:lstStyle/>
          <a:p>
            <a:r>
              <a:rPr lang="en-US" sz="1800" b="1" u="sng" dirty="0" smtClean="0">
                <a:latin typeface="Cambria" panose="02040503050406030204" pitchFamily="18" charset="0"/>
                <a:ea typeface="Cambria" panose="02040503050406030204" pitchFamily="18" charset="0"/>
              </a:rPr>
              <a:t/>
            </a:r>
            <a:br>
              <a:rPr lang="en-US" sz="1800" b="1" u="sng" dirty="0" smtClean="0">
                <a:latin typeface="Cambria" panose="02040503050406030204" pitchFamily="18" charset="0"/>
                <a:ea typeface="Cambria" panose="02040503050406030204" pitchFamily="18" charset="0"/>
              </a:rPr>
            </a:br>
            <a:r>
              <a:rPr lang="en-US" sz="1800" b="1" u="sng" dirty="0" smtClean="0">
                <a:latin typeface="Cambria" panose="02040503050406030204" pitchFamily="18" charset="0"/>
                <a:ea typeface="Cambria" panose="02040503050406030204" pitchFamily="18" charset="0"/>
              </a:rPr>
              <a:t/>
            </a:r>
            <a:br>
              <a:rPr lang="en-US" sz="1800" b="1" u="sng" dirty="0" smtClean="0">
                <a:latin typeface="Cambria" panose="02040503050406030204" pitchFamily="18" charset="0"/>
                <a:ea typeface="Cambria" panose="02040503050406030204" pitchFamily="18" charset="0"/>
              </a:rPr>
            </a:br>
            <a:r>
              <a:rPr lang="en-US" sz="3100" b="1" u="sng" cap="none" dirty="0" smtClean="0">
                <a:solidFill>
                  <a:srgbClr val="FF0000"/>
                </a:solidFill>
                <a:latin typeface="Cambria" panose="02040503050406030204" pitchFamily="18" charset="0"/>
                <a:ea typeface="Cambria" panose="02040503050406030204" pitchFamily="18" charset="0"/>
              </a:rPr>
              <a:t>Controlling </a:t>
            </a:r>
            <a:r>
              <a:rPr lang="en-US" sz="3100" b="1" u="sng" cap="none" dirty="0">
                <a:solidFill>
                  <a:srgbClr val="FF0000"/>
                </a:solidFill>
                <a:latin typeface="Cambria" panose="02040503050406030204" pitchFamily="18" charset="0"/>
                <a:ea typeface="Cambria" panose="02040503050406030204" pitchFamily="18" charset="0"/>
              </a:rPr>
              <a:t>Money </a:t>
            </a:r>
            <a:r>
              <a:rPr lang="en-US" sz="3100" cap="none" dirty="0">
                <a:latin typeface="Cambria" panose="02040503050406030204" pitchFamily="18" charset="0"/>
                <a:ea typeface="Cambria" panose="02040503050406030204" pitchFamily="18" charset="0"/>
              </a:rPr>
              <a:t>– If you can keep control of your spouse by managing or controlling the money then you might be able to keep them away at the threat of losing their money supply.</a:t>
            </a:r>
            <a:br>
              <a:rPr lang="en-US" sz="3100" cap="none" dirty="0">
                <a:latin typeface="Cambria" panose="02040503050406030204" pitchFamily="18" charset="0"/>
                <a:ea typeface="Cambria" panose="02040503050406030204" pitchFamily="18" charset="0"/>
              </a:rPr>
            </a:br>
            <a:r>
              <a:rPr lang="en-US" sz="3100" b="1" u="sng" cap="none" dirty="0">
                <a:latin typeface="Cambria" panose="02040503050406030204" pitchFamily="18" charset="0"/>
                <a:ea typeface="Cambria" panose="02040503050406030204" pitchFamily="18" charset="0"/>
              </a:rPr>
              <a:t/>
            </a:r>
            <a:br>
              <a:rPr lang="en-US" sz="3100" b="1" u="sng" cap="none" dirty="0">
                <a:latin typeface="Cambria" panose="02040503050406030204" pitchFamily="18" charset="0"/>
                <a:ea typeface="Cambria" panose="02040503050406030204" pitchFamily="18" charset="0"/>
              </a:rPr>
            </a:br>
            <a:r>
              <a:rPr lang="en-US" sz="3100" b="1" u="sng" cap="none" dirty="0">
                <a:solidFill>
                  <a:srgbClr val="FF0000"/>
                </a:solidFill>
                <a:latin typeface="Cambria" panose="02040503050406030204" pitchFamily="18" charset="0"/>
                <a:ea typeface="Cambria" panose="02040503050406030204" pitchFamily="18" charset="0"/>
              </a:rPr>
              <a:t>Required Mindreading </a:t>
            </a:r>
            <a:r>
              <a:rPr lang="en-US" sz="3100" cap="none" dirty="0">
                <a:latin typeface="Cambria" panose="02040503050406030204" pitchFamily="18" charset="0"/>
                <a:ea typeface="Cambria" panose="02040503050406030204" pitchFamily="18" charset="0"/>
              </a:rPr>
              <a:t>– The intimacy anorexic will often require that their spouse read their mind as to what they want. They’ll be chastised when they fail and reprimanded when they ask for what the person wants. In this way they can complain that their spouse never gives them what they want</a:t>
            </a:r>
            <a:r>
              <a:rPr lang="en-US" sz="3100" cap="none" dirty="0" smtClean="0">
                <a:latin typeface="Cambria" panose="02040503050406030204" pitchFamily="18" charset="0"/>
                <a:ea typeface="Cambria" panose="02040503050406030204" pitchFamily="18" charset="0"/>
              </a:rPr>
              <a:t>.</a:t>
            </a:r>
            <a:br>
              <a:rPr lang="en-US" sz="3100" cap="none" dirty="0" smtClean="0">
                <a:latin typeface="Cambria" panose="02040503050406030204" pitchFamily="18" charset="0"/>
                <a:ea typeface="Cambria" panose="02040503050406030204" pitchFamily="18" charset="0"/>
              </a:rPr>
            </a:br>
            <a:r>
              <a:rPr lang="en-US" sz="3100" cap="none" dirty="0">
                <a:latin typeface="Cambria" panose="02040503050406030204" pitchFamily="18" charset="0"/>
                <a:ea typeface="Cambria" panose="02040503050406030204" pitchFamily="18" charset="0"/>
              </a:rPr>
              <a:t/>
            </a:r>
            <a:br>
              <a:rPr lang="en-US" sz="3100" cap="none" dirty="0">
                <a:latin typeface="Cambria" panose="02040503050406030204" pitchFamily="18" charset="0"/>
                <a:ea typeface="Cambria" panose="02040503050406030204" pitchFamily="18" charset="0"/>
              </a:rPr>
            </a:br>
            <a:r>
              <a:rPr lang="en-US" sz="3100" b="1" u="sng" cap="none" dirty="0">
                <a:solidFill>
                  <a:srgbClr val="FF0000"/>
                </a:solidFill>
                <a:latin typeface="Cambria" panose="02040503050406030204" pitchFamily="18" charset="0"/>
                <a:ea typeface="Cambria" panose="02040503050406030204" pitchFamily="18" charset="0"/>
              </a:rPr>
              <a:t>Victimhood</a:t>
            </a:r>
            <a:r>
              <a:rPr lang="en-US" sz="3100" cap="none" dirty="0">
                <a:latin typeface="Cambria" panose="02040503050406030204" pitchFamily="18" charset="0"/>
                <a:ea typeface="Cambria" panose="02040503050406030204" pitchFamily="18" charset="0"/>
              </a:rPr>
              <a:t> – The anorexic loves to play the role of the victim. This brings the spouse into </a:t>
            </a:r>
            <a:r>
              <a:rPr lang="en-US" sz="3100" cap="none" dirty="0" smtClean="0">
                <a:latin typeface="Cambria" panose="02040503050406030204" pitchFamily="18" charset="0"/>
                <a:ea typeface="Cambria" panose="02040503050406030204" pitchFamily="18" charset="0"/>
              </a:rPr>
              <a:t>the position </a:t>
            </a:r>
            <a:r>
              <a:rPr lang="en-US" sz="3100" cap="none" dirty="0">
                <a:latin typeface="Cambria" panose="02040503050406030204" pitchFamily="18" charset="0"/>
                <a:ea typeface="Cambria" panose="02040503050406030204" pitchFamily="18" charset="0"/>
              </a:rPr>
              <a:t>of trying to come along side and support them. This is a useful distraction for a while as it</a:t>
            </a:r>
            <a:br>
              <a:rPr lang="en-US" sz="3100" cap="none" dirty="0">
                <a:latin typeface="Cambria" panose="02040503050406030204" pitchFamily="18" charset="0"/>
                <a:ea typeface="Cambria" panose="02040503050406030204" pitchFamily="18" charset="0"/>
              </a:rPr>
            </a:br>
            <a:r>
              <a:rPr lang="en-US" sz="3100" cap="none" dirty="0">
                <a:latin typeface="Cambria" panose="02040503050406030204" pitchFamily="18" charset="0"/>
                <a:ea typeface="Cambria" panose="02040503050406030204" pitchFamily="18" charset="0"/>
              </a:rPr>
              <a:t>prevents seeing more of who the person is. </a:t>
            </a:r>
            <a:br>
              <a:rPr lang="en-US" sz="3100" cap="none" dirty="0">
                <a:latin typeface="Cambria" panose="02040503050406030204" pitchFamily="18" charset="0"/>
                <a:ea typeface="Cambria" panose="02040503050406030204" pitchFamily="18" charset="0"/>
              </a:rPr>
            </a:br>
            <a:r>
              <a:rPr lang="en-US" sz="3600" cap="none" dirty="0" smtClean="0">
                <a:latin typeface="Cambria" panose="02040503050406030204" pitchFamily="18" charset="0"/>
                <a:ea typeface="Cambria" panose="02040503050406030204" pitchFamily="18" charset="0"/>
              </a:rPr>
              <a:t/>
            </a:r>
            <a:br>
              <a:rPr lang="en-US" sz="3600" cap="none" dirty="0" smtClean="0">
                <a:latin typeface="Cambria" panose="02040503050406030204" pitchFamily="18" charset="0"/>
                <a:ea typeface="Cambria" panose="02040503050406030204" pitchFamily="18" charset="0"/>
              </a:rPr>
            </a:br>
            <a:r>
              <a:rPr lang="en-US" sz="2700" b="1" cap="none" dirty="0">
                <a:latin typeface="Cambria" panose="02040503050406030204" pitchFamily="18" charset="0"/>
                <a:ea typeface="Cambria" panose="02040503050406030204" pitchFamily="18" charset="0"/>
              </a:rPr>
              <a:t/>
            </a:r>
            <a:br>
              <a:rPr lang="en-US" sz="2700" b="1" cap="none" dirty="0">
                <a:latin typeface="Cambria" panose="02040503050406030204" pitchFamily="18" charset="0"/>
                <a:ea typeface="Cambria" panose="02040503050406030204" pitchFamily="18" charset="0"/>
              </a:rPr>
            </a:br>
            <a:r>
              <a:rPr lang="en-US" sz="2700" cap="none" dirty="0">
                <a:solidFill>
                  <a:schemeClr val="accent1">
                    <a:lumMod val="75000"/>
                  </a:schemeClr>
                </a:solidFill>
                <a:latin typeface="Cambria" panose="02040503050406030204" pitchFamily="18" charset="0"/>
                <a:ea typeface="Cambria" panose="02040503050406030204" pitchFamily="18" charset="0"/>
              </a:rPr>
              <a:t/>
            </a:r>
            <a:br>
              <a:rPr lang="en-US" sz="2700" cap="none" dirty="0">
                <a:solidFill>
                  <a:schemeClr val="accent1">
                    <a:lumMod val="75000"/>
                  </a:schemeClr>
                </a:solidFill>
                <a:latin typeface="Cambria" panose="02040503050406030204" pitchFamily="18" charset="0"/>
                <a:ea typeface="Cambria" panose="02040503050406030204" pitchFamily="18" charset="0"/>
              </a:rPr>
            </a:br>
            <a:endParaRPr lang="en-US" sz="1800" cap="none" dirty="0">
              <a:solidFill>
                <a:schemeClr val="accent1">
                  <a:lumMod val="75000"/>
                </a:schemeClr>
              </a:solidFill>
              <a:latin typeface="Cambria" panose="02040503050406030204" pitchFamily="18" charset="0"/>
              <a:ea typeface="Cambria" panose="02040503050406030204" pitchFamily="18" charset="0"/>
            </a:endParaRPr>
          </a:p>
        </p:txBody>
      </p:sp>
      <p:pic>
        <p:nvPicPr>
          <p:cNvPr id="5" name="Content Placeholder 4" descr="A close up of a device&#10;&#10;Description automatically generated">
            <a:extLst>
              <a:ext uri="{FF2B5EF4-FFF2-40B4-BE49-F238E27FC236}">
                <a16:creationId xmlns:a16="http://schemas.microsoft.com/office/drawing/2014/main" id="{37334260-3704-4C1E-BD71-0AA4EF394C58}"/>
              </a:ext>
            </a:extLst>
          </p:cNvPr>
          <p:cNvPicPr>
            <a:picLocks noGrp="1" noChangeAspect="1"/>
          </p:cNvPicPr>
          <p:nvPr>
            <p:ph idx="4294967295"/>
          </p:nvPr>
        </p:nvPicPr>
        <p:blipFill>
          <a:blip r:embed="rId2">
            <a:extLst>
              <a:ext uri="{837473B0-CC2E-450A-ABE3-18F120FF3D39}">
                <a1611:picAttrSrcUrl xmlns:a1611="http://schemas.microsoft.com/office/drawing/2016/11/main" xmlns="" r:id="rId3"/>
              </a:ext>
            </a:extLst>
          </a:blip>
          <a:stretch>
            <a:fillRect/>
          </a:stretch>
        </p:blipFill>
        <p:spPr>
          <a:xfrm>
            <a:off x="9900738" y="220753"/>
            <a:ext cx="1873250" cy="1873251"/>
          </a:xfrm>
        </p:spPr>
      </p:pic>
      <p:sp>
        <p:nvSpPr>
          <p:cNvPr id="6" name="TextBox 5">
            <a:extLst>
              <a:ext uri="{FF2B5EF4-FFF2-40B4-BE49-F238E27FC236}">
                <a16:creationId xmlns:a16="http://schemas.microsoft.com/office/drawing/2014/main" id="{85D3AE13-080A-4E51-96FE-483393C2CF05}"/>
              </a:ext>
            </a:extLst>
          </p:cNvPr>
          <p:cNvSpPr txBox="1"/>
          <p:nvPr/>
        </p:nvSpPr>
        <p:spPr>
          <a:xfrm flipH="1">
            <a:off x="5597048" y="7248524"/>
            <a:ext cx="6794976" cy="230832"/>
          </a:xfrm>
          <a:prstGeom prst="rect">
            <a:avLst/>
          </a:prstGeom>
          <a:noFill/>
        </p:spPr>
        <p:txBody>
          <a:bodyPr wrap="square" rtlCol="0">
            <a:spAutoFit/>
          </a:bodyPr>
          <a:lstStyle/>
          <a:p>
            <a:r>
              <a:rPr lang="en-US" sz="900" dirty="0">
                <a:hlinkClick r:id="rId3" tooltip="https://commons.wikimedia.org/wiki/File:Icon_tools_red.svg"/>
              </a:rPr>
              <a:t>This Photo</a:t>
            </a:r>
            <a:r>
              <a:rPr lang="en-US" sz="900" dirty="0"/>
              <a:t> by Unknown Author is licensed under </a:t>
            </a:r>
            <a:r>
              <a:rPr lang="en-US" sz="900" dirty="0">
                <a:hlinkClick r:id="rId4" tooltip="https://creativecommons.org/licenses/by-sa/3.0/"/>
              </a:rPr>
              <a:t>CC BY-SA</a:t>
            </a:r>
            <a:endParaRPr lang="en-US" sz="900" dirty="0"/>
          </a:p>
        </p:txBody>
      </p:sp>
      <p:sp>
        <p:nvSpPr>
          <p:cNvPr id="4" name="Rectangle 3"/>
          <p:cNvSpPr/>
          <p:nvPr/>
        </p:nvSpPr>
        <p:spPr>
          <a:xfrm>
            <a:off x="357051" y="374469"/>
            <a:ext cx="9605555" cy="830997"/>
          </a:xfrm>
          <a:prstGeom prst="rect">
            <a:avLst/>
          </a:prstGeom>
        </p:spPr>
        <p:txBody>
          <a:bodyPr wrap="square">
            <a:spAutoFit/>
          </a:bodyPr>
          <a:lstStyle/>
          <a:p>
            <a:r>
              <a:rPr lang="en-US" sz="2400" b="1" dirty="0">
                <a:latin typeface="Cambria" panose="02040503050406030204" pitchFamily="18" charset="0"/>
                <a:ea typeface="Cambria" panose="02040503050406030204" pitchFamily="18" charset="0"/>
              </a:rPr>
              <a:t/>
            </a:r>
            <a:br>
              <a:rPr lang="en-US" sz="2400" b="1" dirty="0">
                <a:latin typeface="Cambria" panose="02040503050406030204" pitchFamily="18" charset="0"/>
                <a:ea typeface="Cambria" panose="02040503050406030204" pitchFamily="18" charset="0"/>
              </a:rPr>
            </a:br>
            <a:endParaRPr lang="en-US" sz="2400" dirty="0"/>
          </a:p>
        </p:txBody>
      </p:sp>
    </p:spTree>
    <p:extLst>
      <p:ext uri="{BB962C8B-B14F-4D97-AF65-F5344CB8AC3E}">
        <p14:creationId xmlns:p14="http://schemas.microsoft.com/office/powerpoint/2010/main" val="13030057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DBEB4AD-5D5B-4ED4-B53E-61D7977CCA45}"/>
              </a:ext>
            </a:extLst>
          </p:cNvPr>
          <p:cNvSpPr txBox="1"/>
          <p:nvPr/>
        </p:nvSpPr>
        <p:spPr>
          <a:xfrm>
            <a:off x="742949" y="476250"/>
            <a:ext cx="9820547" cy="4585871"/>
          </a:xfrm>
          <a:prstGeom prst="rect">
            <a:avLst/>
          </a:prstGeom>
          <a:noFill/>
        </p:spPr>
        <p:txBody>
          <a:bodyPr wrap="square" rtlCol="0">
            <a:spAutoFit/>
          </a:bodyPr>
          <a:lstStyle/>
          <a:p>
            <a:r>
              <a:rPr lang="en-US" sz="4800" b="1" u="sng" dirty="0" smtClean="0">
                <a:solidFill>
                  <a:srgbClr val="C00000"/>
                </a:solidFill>
                <a:latin typeface="Cambria" panose="02040503050406030204" pitchFamily="18" charset="0"/>
                <a:ea typeface="Cambria" panose="02040503050406030204" pitchFamily="18" charset="0"/>
              </a:rPr>
              <a:t>Causes of the Intimacy Anorexic </a:t>
            </a:r>
          </a:p>
          <a:p>
            <a:r>
              <a:rPr lang="en-US" sz="4800" b="1" u="sng" dirty="0" smtClean="0">
                <a:solidFill>
                  <a:srgbClr val="C00000"/>
                </a:solidFill>
                <a:latin typeface="Cambria" panose="02040503050406030204" pitchFamily="18" charset="0"/>
                <a:ea typeface="Cambria" panose="02040503050406030204" pitchFamily="18" charset="0"/>
              </a:rPr>
              <a:t> </a:t>
            </a:r>
          </a:p>
          <a:p>
            <a:pPr marL="457200" indent="-457200">
              <a:buFont typeface="Arial" panose="020B0604020202020204" pitchFamily="34" charset="0"/>
              <a:buChar char="•"/>
            </a:pPr>
            <a:r>
              <a:rPr lang="en-US" sz="2800" dirty="0" smtClean="0">
                <a:latin typeface="Cambria" panose="02040503050406030204" pitchFamily="18" charset="0"/>
                <a:ea typeface="Cambria" panose="02040503050406030204" pitchFamily="18" charset="0"/>
              </a:rPr>
              <a:t>Sexual Trauma</a:t>
            </a:r>
          </a:p>
          <a:p>
            <a:pPr marL="457200" indent="-457200">
              <a:buFont typeface="Arial" panose="020B0604020202020204" pitchFamily="34" charset="0"/>
              <a:buChar char="•"/>
            </a:pPr>
            <a:endParaRPr lang="en-US" sz="2800" dirty="0">
              <a:latin typeface="Cambria" panose="02040503050406030204" pitchFamily="18" charset="0"/>
              <a:ea typeface="Cambria" panose="02040503050406030204" pitchFamily="18" charset="0"/>
            </a:endParaRPr>
          </a:p>
          <a:p>
            <a:pPr marL="457200" indent="-457200">
              <a:buFont typeface="Arial" panose="020B0604020202020204" pitchFamily="34" charset="0"/>
              <a:buChar char="•"/>
            </a:pPr>
            <a:r>
              <a:rPr lang="en-US" sz="2800" dirty="0">
                <a:latin typeface="Cambria" panose="02040503050406030204" pitchFamily="18" charset="0"/>
                <a:ea typeface="Cambria" panose="02040503050406030204" pitchFamily="18" charset="0"/>
              </a:rPr>
              <a:t>Opposite Gender Parent </a:t>
            </a:r>
            <a:r>
              <a:rPr lang="en-US" sz="2800" dirty="0" smtClean="0">
                <a:latin typeface="Cambria" panose="02040503050406030204" pitchFamily="18" charset="0"/>
                <a:ea typeface="Cambria" panose="02040503050406030204" pitchFamily="18" charset="0"/>
              </a:rPr>
              <a:t>Issues</a:t>
            </a:r>
          </a:p>
          <a:p>
            <a:pPr marL="457200" indent="-457200">
              <a:buFont typeface="Arial" panose="020B0604020202020204" pitchFamily="34" charset="0"/>
              <a:buChar char="•"/>
            </a:pPr>
            <a:endParaRPr lang="en-US" sz="2800" dirty="0">
              <a:latin typeface="Cambria" panose="02040503050406030204" pitchFamily="18" charset="0"/>
              <a:ea typeface="Cambria" panose="02040503050406030204" pitchFamily="18" charset="0"/>
            </a:endParaRPr>
          </a:p>
          <a:p>
            <a:pPr marL="457200" indent="-457200">
              <a:buFont typeface="Arial" panose="020B0604020202020204" pitchFamily="34" charset="0"/>
              <a:buChar char="•"/>
            </a:pPr>
            <a:r>
              <a:rPr lang="en-US" sz="2800" dirty="0">
                <a:latin typeface="Cambria" panose="02040503050406030204" pitchFamily="18" charset="0"/>
                <a:ea typeface="Cambria" panose="02040503050406030204" pitchFamily="18" charset="0"/>
              </a:rPr>
              <a:t>Sexual Addiction</a:t>
            </a:r>
          </a:p>
          <a:p>
            <a:pPr marL="457200" indent="-457200">
              <a:buFont typeface="Arial" panose="020B0604020202020204" pitchFamily="34" charset="0"/>
              <a:buChar char="•"/>
            </a:pPr>
            <a:endParaRPr lang="en-US" sz="2800" dirty="0">
              <a:solidFill>
                <a:srgbClr val="C00000"/>
              </a:solidFill>
              <a:latin typeface="Cooper Black" panose="0208090404030B020404" pitchFamily="18" charset="0"/>
            </a:endParaRPr>
          </a:p>
          <a:p>
            <a:pPr marL="457200" indent="-457200">
              <a:buFont typeface="Arial" panose="020B0604020202020204" pitchFamily="34" charset="0"/>
              <a:buChar char="•"/>
            </a:pPr>
            <a:endParaRPr lang="en-US" sz="2800" b="1" dirty="0">
              <a:solidFill>
                <a:srgbClr val="C00000"/>
              </a:solidFill>
              <a:latin typeface="Cooper Black" panose="0208090404030B020404" pitchFamily="18" charset="0"/>
            </a:endParaRPr>
          </a:p>
        </p:txBody>
      </p:sp>
      <p:pic>
        <p:nvPicPr>
          <p:cNvPr id="2055" name="Picture 7" descr="Image result for couples arguing">
            <a:hlinkClick r:id="rId2"/>
            <a:extLst>
              <a:ext uri="{FF2B5EF4-FFF2-40B4-BE49-F238E27FC236}">
                <a16:creationId xmlns:a16="http://schemas.microsoft.com/office/drawing/2014/main" id="{D0351AC7-73DF-4625-B4EB-F27E0DD5E6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05032" y="1820363"/>
            <a:ext cx="4419600" cy="24749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4715786"/>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TM10001114[[fn=Gallery]]</Template>
  <TotalTime>209</TotalTime>
  <Words>663</Words>
  <Application>Microsoft Office PowerPoint</Application>
  <PresentationFormat>Widescreen</PresentationFormat>
  <Paragraphs>44</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Bahnschrift Light SemiCondensed</vt:lpstr>
      <vt:lpstr>Calibri</vt:lpstr>
      <vt:lpstr>Cambria</vt:lpstr>
      <vt:lpstr>Cooper Black</vt:lpstr>
      <vt:lpstr>Gill Sans MT</vt:lpstr>
      <vt:lpstr>Gallery</vt:lpstr>
      <vt:lpstr>Intimacy Anorexia</vt:lpstr>
      <vt:lpstr>Trust =Vulnerability = Intimacy</vt:lpstr>
      <vt:lpstr>Trust =Vulnerability = Intimacy</vt:lpstr>
      <vt:lpstr> Tools for the starving    The intimacy anorexic is armed with a set of powerful tools that they use to prevent others (including spouses) from getting close to them.   </vt:lpstr>
      <vt:lpstr>  Busy – When someone is constantly busy with things – committees, work, programs, and tasks there’s no time to get to know who they really are.  Blame – When the other person is blamed they may feel guilt or shame and as a result retreat giving the anorexic more time to avoid intimacy.  Withholding Love – Intimacy anorexics often don’t like physical touch. They don’t want to be so close that they might be seen.  </vt:lpstr>
      <vt:lpstr>  Withholding Praise – By withholding praise from someone you’re depriving them of the lifeblood they need to grow and to reach in. The result is that intimacy anorexics can prevent their spouses from reaching in by only sharing negatives or nothing at all.   Withholding Sex – In a married relationship an intimacy anorexia often withholds sex since it’s a necessarily intimate time that’s uncomfortable for the person.  Withholding Spiritually – One of our most sensitive relationships is the relationship we have with our creator. People who withhold this from their spouse because to reveal it makes them and the relationship vulnerable.    </vt:lpstr>
      <vt:lpstr>  Criticism – Humans don’t like constant criticism – particularly when it’s not constructive. An anorexic will use criticism to keep people at bay.  Anger – Some use their anger to scare off others. If you’re afraid of their anger then you won’t want to be near them.  Silence – The old saying “It takes two to tango” is even more true of conversations. A person will avoid even answering questions that might lead to an intimate exchange. Sometimes it’s known the glass wall.    </vt:lpstr>
      <vt:lpstr>  Controlling Money – If you can keep control of your spouse by managing or controlling the money then you might be able to keep them away at the threat of losing their money supply.  Required Mindreading – The intimacy anorexic will often require that their spouse read their mind as to what they want. They’ll be chastised when they fail and reprimanded when they ask for what the person wants. In this way they can complain that their spouse never gives them what they want.  Victimhood – The anorexic loves to play the role of the victim. This brings the spouse into the position of trying to come along side and support them. This is a useful distraction for a while as it prevents seeing more of who the person is.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Brotherly love</dc:title>
  <dc:creator>Ehab Hennawi</dc:creator>
  <cp:lastModifiedBy>Barsoum, Monica (OARM)</cp:lastModifiedBy>
  <cp:revision>32</cp:revision>
  <dcterms:created xsi:type="dcterms:W3CDTF">2020-02-02T00:41:08Z</dcterms:created>
  <dcterms:modified xsi:type="dcterms:W3CDTF">2020-02-02T13:50:40Z</dcterms:modified>
</cp:coreProperties>
</file>