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2" d="100"/>
          <a:sy n="52" d="100"/>
        </p:scale>
        <p:origin x="-143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9F6B1E23-0ACD-4D4A-80D4-F49A61E4B229}" type="datetimeFigureOut">
              <a:rPr lang="en-US" smtClean="0"/>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917D26-D4F7-4364-B7FB-1084E253338D}" type="slidenum">
              <a:rPr lang="en-US" smtClean="0"/>
              <a:t>‹#›</a:t>
            </a:fld>
            <a:endParaRPr lang="en-US"/>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6B1E23-0ACD-4D4A-80D4-F49A61E4B229}" type="datetimeFigureOut">
              <a:rPr lang="en-US" smtClean="0"/>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917D26-D4F7-4364-B7FB-1084E253338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6B1E23-0ACD-4D4A-80D4-F49A61E4B229}" type="datetimeFigureOut">
              <a:rPr lang="en-US" smtClean="0"/>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917D26-D4F7-4364-B7FB-1084E253338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6B1E23-0ACD-4D4A-80D4-F49A61E4B229}" type="datetimeFigureOut">
              <a:rPr lang="en-US" smtClean="0"/>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917D26-D4F7-4364-B7FB-1084E253338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fld id="{9F6B1E23-0ACD-4D4A-80D4-F49A61E4B229}" type="datetimeFigureOut">
              <a:rPr lang="en-US" smtClean="0"/>
              <a:t>1/15/2020</a:t>
            </a:fld>
            <a:endParaRPr lang="en-US"/>
          </a:p>
        </p:txBody>
      </p:sp>
      <p:sp>
        <p:nvSpPr>
          <p:cNvPr id="91" name="Footer Placeholder 90"/>
          <p:cNvSpPr>
            <a:spLocks noGrp="1"/>
          </p:cNvSpPr>
          <p:nvPr>
            <p:ph type="ftr" sz="quarter" idx="11"/>
          </p:nvPr>
        </p:nvSpPr>
        <p:spPr/>
        <p:txBody>
          <a:bodyPr/>
          <a:lstStyle/>
          <a:p>
            <a:endParaRPr lang="en-US"/>
          </a:p>
        </p:txBody>
      </p:sp>
      <p:sp>
        <p:nvSpPr>
          <p:cNvPr id="92" name="Slide Number Placeholder 91"/>
          <p:cNvSpPr>
            <a:spLocks noGrp="1"/>
          </p:cNvSpPr>
          <p:nvPr>
            <p:ph type="sldNum" sz="quarter" idx="12"/>
          </p:nvPr>
        </p:nvSpPr>
        <p:spPr/>
        <p:txBody>
          <a:bodyPr/>
          <a:lstStyle/>
          <a:p>
            <a:fld id="{7C917D26-D4F7-4364-B7FB-1084E253338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F6B1E23-0ACD-4D4A-80D4-F49A61E4B229}" type="datetimeFigureOut">
              <a:rPr lang="en-US" smtClean="0"/>
              <a:t>1/15/2020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917D26-D4F7-4364-B7FB-1084E253338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F6B1E23-0ACD-4D4A-80D4-F49A61E4B229}" type="datetimeFigureOut">
              <a:rPr lang="en-US" smtClean="0"/>
              <a:t>1/15/2020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917D26-D4F7-4364-B7FB-1084E253338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F6B1E23-0ACD-4D4A-80D4-F49A61E4B229}" type="datetimeFigureOut">
              <a:rPr lang="en-US" smtClean="0"/>
              <a:t>1/15/2020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917D26-D4F7-4364-B7FB-1084E253338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6B1E23-0ACD-4D4A-80D4-F49A61E4B229}" type="datetimeFigureOut">
              <a:rPr lang="en-US" smtClean="0"/>
              <a:t>1/15/2020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917D26-D4F7-4364-B7FB-1084E253338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F6B1E23-0ACD-4D4A-80D4-F49A61E4B229}" type="datetimeFigureOut">
              <a:rPr lang="en-US" smtClean="0"/>
              <a:t>1/15/2020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917D26-D4F7-4364-B7FB-1084E253338D}" type="slidenum">
              <a:rPr lang="en-US" smtClean="0"/>
              <a:t>‹#›</a:t>
            </a:fld>
            <a:endParaRPr lang="en-US"/>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5" name="Date Placeholder 4"/>
          <p:cNvSpPr>
            <a:spLocks noGrp="1"/>
          </p:cNvSpPr>
          <p:nvPr>
            <p:ph type="dt" sz="half" idx="10"/>
          </p:nvPr>
        </p:nvSpPr>
        <p:spPr/>
        <p:txBody>
          <a:bodyPr/>
          <a:lstStyle/>
          <a:p>
            <a:fld id="{9F6B1E23-0ACD-4D4A-80D4-F49A61E4B229}" type="datetimeFigureOut">
              <a:rPr lang="en-US" smtClean="0"/>
              <a:t>1/15/2020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917D26-D4F7-4364-B7FB-1084E253338D}" type="slidenum">
              <a:rPr lang="en-US" smtClean="0"/>
              <a:t>‹#›</a:t>
            </a:fld>
            <a:endParaRPr lang="en-US"/>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9F6B1E23-0ACD-4D4A-80D4-F49A61E4B229}" type="datetimeFigureOut">
              <a:rPr lang="en-US" smtClean="0"/>
              <a:t>1/15/2020</a:t>
            </a:fld>
            <a:endParaRPr lang="en-US"/>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7C917D26-D4F7-4364-B7FB-1084E253338D}"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286000"/>
            <a:ext cx="4419600" cy="1901952"/>
          </a:xfrm>
        </p:spPr>
        <p:txBody>
          <a:bodyPr>
            <a:normAutofit/>
          </a:bodyPr>
          <a:lstStyle/>
          <a:p>
            <a:pPr algn="ctr"/>
            <a:r>
              <a:rPr lang="en-US" sz="4400" dirty="0" smtClean="0">
                <a:solidFill>
                  <a:srgbClr val="C00000"/>
                </a:solidFill>
                <a:latin typeface="Times New Roman" panose="02020603050405020304" pitchFamily="18" charset="0"/>
                <a:cs typeface="Times New Roman" panose="02020603050405020304" pitchFamily="18" charset="0"/>
              </a:rPr>
              <a:t>Plugging in</a:t>
            </a:r>
            <a:r>
              <a:rPr lang="en-US" dirty="0" smtClean="0">
                <a:solidFill>
                  <a:srgbClr val="C00000"/>
                </a:solidFill>
                <a:latin typeface="Times New Roman" panose="02020603050405020304" pitchFamily="18" charset="0"/>
                <a:cs typeface="Times New Roman" panose="02020603050405020304" pitchFamily="18" charset="0"/>
              </a:rPr>
              <a:t/>
            </a:r>
            <a:br>
              <a:rPr lang="en-US" dirty="0" smtClean="0">
                <a:solidFill>
                  <a:srgbClr val="C00000"/>
                </a:solidFill>
                <a:latin typeface="Times New Roman" panose="02020603050405020304" pitchFamily="18" charset="0"/>
                <a:cs typeface="Times New Roman" panose="02020603050405020304" pitchFamily="18" charset="0"/>
              </a:rPr>
            </a:br>
            <a:r>
              <a:rPr lang="en-US" dirty="0" smtClean="0">
                <a:solidFill>
                  <a:srgbClr val="C00000"/>
                </a:solidFill>
                <a:latin typeface="Times New Roman" panose="02020603050405020304" pitchFamily="18" charset="0"/>
                <a:cs typeface="Times New Roman" panose="02020603050405020304" pitchFamily="18" charset="0"/>
              </a:rPr>
              <a:t>the unplugged!!!</a:t>
            </a:r>
            <a:endParaRPr lang="en-US" dirty="0">
              <a:solidFill>
                <a:srgbClr val="C00000"/>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228600" y="4267200"/>
            <a:ext cx="4419600" cy="533400"/>
          </a:xfrm>
        </p:spPr>
        <p:txBody>
          <a:bodyPr/>
          <a:lstStyle/>
          <a:p>
            <a:pPr algn="ctr"/>
            <a:r>
              <a:rPr lang="en-US" b="1" dirty="0" smtClean="0">
                <a:solidFill>
                  <a:srgbClr val="002060"/>
                </a:solidFill>
                <a:latin typeface="Times New Roman" panose="02020603050405020304" pitchFamily="18" charset="0"/>
                <a:cs typeface="Times New Roman" panose="02020603050405020304" pitchFamily="18" charset="0"/>
              </a:rPr>
              <a:t>The Feast of Epiphany 2020</a:t>
            </a:r>
            <a:endParaRPr lang="en-US" b="1" dirty="0">
              <a:solidFill>
                <a:srgbClr val="002060"/>
              </a:solidFill>
              <a:latin typeface="Times New Roman" panose="02020603050405020304" pitchFamily="18" charset="0"/>
              <a:cs typeface="Times New Roman" panose="02020603050405020304" pitchFamily="18" charset="0"/>
            </a:endParaRPr>
          </a:p>
        </p:txBody>
      </p:sp>
      <p:sp>
        <p:nvSpPr>
          <p:cNvPr id="4" name="AutoShape 6" descr="Image result for plug the unplugged"/>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2" name="Picture 8" descr="Image result for plug the unplugg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533400"/>
            <a:ext cx="4415086" cy="2483486"/>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Image result for unplugg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3315" y="2438400"/>
            <a:ext cx="3555365"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2740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u="sng" dirty="0" smtClean="0">
                <a:latin typeface="Berlin Sans FB Demi" panose="020E0802020502020306" pitchFamily="34" charset="0"/>
              </a:rPr>
              <a:t>Summary </a:t>
            </a:r>
            <a:endParaRPr lang="en-US" sz="5400" u="sng" dirty="0">
              <a:latin typeface="Berlin Sans FB Demi" panose="020E0802020502020306" pitchFamily="34" charset="0"/>
            </a:endParaRPr>
          </a:p>
        </p:txBody>
      </p:sp>
      <p:sp>
        <p:nvSpPr>
          <p:cNvPr id="3" name="Content Placeholder 2"/>
          <p:cNvSpPr>
            <a:spLocks noGrp="1"/>
          </p:cNvSpPr>
          <p:nvPr>
            <p:ph idx="1"/>
          </p:nvPr>
        </p:nvSpPr>
        <p:spPr/>
        <p:txBody>
          <a:bodyPr>
            <a:normAutofit/>
          </a:bodyPr>
          <a:lstStyle/>
          <a:p>
            <a:pPr algn="ctr"/>
            <a:r>
              <a:rPr lang="en-US" sz="3200" dirty="0">
                <a:latin typeface="Berlin Sans FB Demi" panose="020E0802020502020306" pitchFamily="34" charset="0"/>
              </a:rPr>
              <a:t>For since our forefather Adam being turned aside by deceit into disobedience and sin, did not preserve the grace of the Spirit, and thus in him the whole nature lost at last the God-given good, needs did God the </a:t>
            </a:r>
            <a:r>
              <a:rPr lang="en-US" sz="3200" dirty="0">
                <a:solidFill>
                  <a:srgbClr val="FFC000"/>
                </a:solidFill>
                <a:latin typeface="Berlin Sans FB Demi" panose="020E0802020502020306" pitchFamily="34" charset="0"/>
              </a:rPr>
              <a:t>"Word Who knows not turning, become Man, in order that by receiving as Man </a:t>
            </a:r>
            <a:r>
              <a:rPr lang="en-US" sz="3200" dirty="0">
                <a:solidFill>
                  <a:srgbClr val="00B0F0"/>
                </a:solidFill>
                <a:latin typeface="Berlin Sans FB Demi" panose="020E0802020502020306" pitchFamily="34" charset="0"/>
              </a:rPr>
              <a:t>He might preserve the Good permanently to our nature</a:t>
            </a:r>
            <a:r>
              <a:rPr lang="en-US" sz="3200" dirty="0">
                <a:solidFill>
                  <a:srgbClr val="FFC000"/>
                </a:solidFill>
                <a:latin typeface="Berlin Sans FB Demi" panose="020E0802020502020306" pitchFamily="34" charset="0"/>
              </a:rPr>
              <a:t>. </a:t>
            </a:r>
            <a:endParaRPr lang="en-US" sz="3200" dirty="0">
              <a:solidFill>
                <a:srgbClr val="FFC000"/>
              </a:solidFill>
              <a:latin typeface="Berlin Sans FB Demi" panose="020E0802020502020306" pitchFamily="34" charset="0"/>
            </a:endParaRPr>
          </a:p>
        </p:txBody>
      </p:sp>
    </p:spTree>
    <p:extLst>
      <p:ext uri="{BB962C8B-B14F-4D97-AF65-F5344CB8AC3E}">
        <p14:creationId xmlns:p14="http://schemas.microsoft.com/office/powerpoint/2010/main" val="6785414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286000"/>
            <a:ext cx="4419600" cy="1901952"/>
          </a:xfrm>
        </p:spPr>
        <p:txBody>
          <a:bodyPr>
            <a:normAutofit fontScale="90000"/>
          </a:bodyPr>
          <a:lstStyle/>
          <a:p>
            <a:pPr algn="ctr"/>
            <a:r>
              <a:rPr lang="en-US" dirty="0" smtClean="0">
                <a:solidFill>
                  <a:srgbClr val="C00000"/>
                </a:solidFill>
                <a:latin typeface="Times New Roman" panose="02020603050405020304" pitchFamily="18" charset="0"/>
                <a:cs typeface="Times New Roman" panose="02020603050405020304" pitchFamily="18" charset="0"/>
              </a:rPr>
              <a:t>He preserved the Good permanently to our nature.</a:t>
            </a:r>
            <a:br>
              <a:rPr lang="en-US" dirty="0" smtClean="0">
                <a:solidFill>
                  <a:srgbClr val="C00000"/>
                </a:solidFill>
                <a:latin typeface="Times New Roman" panose="02020603050405020304" pitchFamily="18" charset="0"/>
                <a:cs typeface="Times New Roman" panose="02020603050405020304" pitchFamily="18" charset="0"/>
              </a:rPr>
            </a:br>
            <a:r>
              <a:rPr lang="en-US" dirty="0" smtClean="0">
                <a:solidFill>
                  <a:srgbClr val="C00000"/>
                </a:solidFill>
                <a:latin typeface="Times New Roman" panose="02020603050405020304" pitchFamily="18" charset="0"/>
                <a:cs typeface="Times New Roman" panose="02020603050405020304" pitchFamily="18" charset="0"/>
              </a:rPr>
              <a:t> St Cyril the great </a:t>
            </a:r>
            <a:endParaRPr lang="en-US" dirty="0">
              <a:solidFill>
                <a:srgbClr val="C00000"/>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228600" y="4267200"/>
            <a:ext cx="4419600" cy="533400"/>
          </a:xfrm>
        </p:spPr>
        <p:txBody>
          <a:bodyPr/>
          <a:lstStyle/>
          <a:p>
            <a:pPr algn="ctr"/>
            <a:r>
              <a:rPr lang="en-US" b="1" dirty="0" smtClean="0">
                <a:solidFill>
                  <a:srgbClr val="002060"/>
                </a:solidFill>
                <a:latin typeface="Times New Roman" panose="02020603050405020304" pitchFamily="18" charset="0"/>
                <a:cs typeface="Times New Roman" panose="02020603050405020304" pitchFamily="18" charset="0"/>
              </a:rPr>
              <a:t>The Feast of Epiphany 2020</a:t>
            </a:r>
            <a:endParaRPr lang="en-US" b="1" dirty="0">
              <a:solidFill>
                <a:srgbClr val="002060"/>
              </a:solidFill>
              <a:latin typeface="Times New Roman" panose="02020603050405020304" pitchFamily="18" charset="0"/>
              <a:cs typeface="Times New Roman" panose="02020603050405020304" pitchFamily="18" charset="0"/>
            </a:endParaRPr>
          </a:p>
        </p:txBody>
      </p:sp>
      <p:pic>
        <p:nvPicPr>
          <p:cNvPr id="1026" name="Picture 2" descr="Image result for coptic icon epiphan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304800"/>
            <a:ext cx="3268028" cy="556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7537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bg2">
                <a:lumMod val="10000"/>
                <a:lumOff val="90000"/>
              </a:schemeClr>
            </a:solidFill>
          </a:ln>
        </p:spPr>
        <p:txBody>
          <a:bodyPr>
            <a:normAutofit/>
          </a:bodyPr>
          <a:lstStyle/>
          <a:p>
            <a:pPr algn="ctr"/>
            <a:r>
              <a:rPr lang="en-US" sz="4800" dirty="0" smtClean="0">
                <a:solidFill>
                  <a:srgbClr val="FFFF00"/>
                </a:solidFill>
                <a:latin typeface="Berlin Sans FB Demi" panose="020E0802020502020306" pitchFamily="34" charset="0"/>
                <a:cs typeface="Times New Roman" panose="02020603050405020304" pitchFamily="18" charset="0"/>
              </a:rPr>
              <a:t>Questions to be answered</a:t>
            </a:r>
            <a:endParaRPr lang="en-US" sz="4800" dirty="0">
              <a:solidFill>
                <a:srgbClr val="FFFF00"/>
              </a:solidFill>
              <a:latin typeface="Berlin Sans FB Demi" panose="020E0802020502020306" pitchFamily="34" charset="0"/>
              <a:cs typeface="Times New Roman" panose="02020603050405020304" pitchFamily="18" charset="0"/>
            </a:endParaRPr>
          </a:p>
        </p:txBody>
      </p:sp>
      <p:sp>
        <p:nvSpPr>
          <p:cNvPr id="3" name="Content Placeholder 2"/>
          <p:cNvSpPr>
            <a:spLocks noGrp="1"/>
          </p:cNvSpPr>
          <p:nvPr>
            <p:ph idx="1"/>
          </p:nvPr>
        </p:nvSpPr>
        <p:spPr>
          <a:xfrm>
            <a:off x="457200" y="1600200"/>
            <a:ext cx="8229600" cy="4953000"/>
          </a:xfrm>
        </p:spPr>
        <p:txBody>
          <a:bodyPr>
            <a:normAutofit fontScale="85000" lnSpcReduction="10000"/>
          </a:bodyPr>
          <a:lstStyle/>
          <a:p>
            <a:pPr marL="457200" indent="-457200">
              <a:buFont typeface="+mj-lt"/>
              <a:buAutoNum type="arabicPeriod"/>
            </a:pPr>
            <a:r>
              <a:rPr lang="en-US" sz="3900" dirty="0" smtClean="0">
                <a:latin typeface="Berlin Sans FB Demi" panose="020E0802020502020306" pitchFamily="34" charset="0"/>
              </a:rPr>
              <a:t>What was the case before of the fall?</a:t>
            </a:r>
          </a:p>
          <a:p>
            <a:pPr marL="457200" indent="-457200">
              <a:buFont typeface="+mj-lt"/>
              <a:buAutoNum type="arabicPeriod"/>
            </a:pPr>
            <a:r>
              <a:rPr lang="en-US" sz="3900" dirty="0" smtClean="0">
                <a:latin typeface="Berlin Sans FB Demi" panose="020E0802020502020306" pitchFamily="34" charset="0"/>
              </a:rPr>
              <a:t>What happened after the fall?</a:t>
            </a:r>
          </a:p>
          <a:p>
            <a:pPr marL="457200" indent="-457200">
              <a:buFont typeface="+mj-lt"/>
              <a:buAutoNum type="arabicPeriod"/>
            </a:pPr>
            <a:r>
              <a:rPr lang="en-US" sz="3900" dirty="0" smtClean="0">
                <a:latin typeface="Berlin Sans FB Demi" panose="020E0802020502020306" pitchFamily="34" charset="0"/>
              </a:rPr>
              <a:t>What was The promise of the Good God?</a:t>
            </a:r>
          </a:p>
          <a:p>
            <a:pPr marL="457200" indent="-457200">
              <a:buFont typeface="+mj-lt"/>
              <a:buAutoNum type="arabicPeriod"/>
            </a:pPr>
            <a:r>
              <a:rPr lang="en-US" sz="3900" dirty="0" smtClean="0">
                <a:latin typeface="Berlin Sans FB Demi" panose="020E0802020502020306" pitchFamily="34" charset="0"/>
              </a:rPr>
              <a:t>Why Christ received the Spirit first? </a:t>
            </a:r>
          </a:p>
          <a:p>
            <a:pPr marL="457200" indent="-457200">
              <a:buFont typeface="+mj-lt"/>
              <a:buAutoNum type="arabicPeriod"/>
            </a:pPr>
            <a:r>
              <a:rPr lang="en-US" sz="3900" dirty="0">
                <a:latin typeface="Berlin Sans FB Demi" panose="020E0802020502020306" pitchFamily="34" charset="0"/>
              </a:rPr>
              <a:t> </a:t>
            </a:r>
            <a:r>
              <a:rPr lang="en-US" sz="3900" dirty="0" smtClean="0">
                <a:latin typeface="Berlin Sans FB Demi" panose="020E0802020502020306" pitchFamily="34" charset="0"/>
              </a:rPr>
              <a:t>But he received  it, How?</a:t>
            </a:r>
          </a:p>
          <a:p>
            <a:pPr marL="0" indent="0">
              <a:buNone/>
            </a:pPr>
            <a:r>
              <a:rPr lang="en-US" sz="3900" dirty="0">
                <a:latin typeface="Berlin Sans FB Demi" panose="020E0802020502020306" pitchFamily="34" charset="0"/>
              </a:rPr>
              <a:t>	</a:t>
            </a:r>
            <a:r>
              <a:rPr lang="en-US" sz="3900" dirty="0" smtClean="0">
                <a:latin typeface="Berlin Sans FB Demi" panose="020E0802020502020306" pitchFamily="34" charset="0"/>
              </a:rPr>
              <a:t>A. </a:t>
            </a:r>
            <a:r>
              <a:rPr lang="en-US" sz="3900" dirty="0">
                <a:latin typeface="Berlin Sans FB Demi" panose="020E0802020502020306" pitchFamily="34" charset="0"/>
              </a:rPr>
              <a:t>T</a:t>
            </a:r>
            <a:r>
              <a:rPr lang="en-US" sz="3900" dirty="0" smtClean="0">
                <a:latin typeface="Berlin Sans FB Demi" panose="020E0802020502020306" pitchFamily="34" charset="0"/>
              </a:rPr>
              <a:t>o restore us to the </a:t>
            </a:r>
            <a:r>
              <a:rPr lang="en-US" sz="3900" dirty="0" err="1" smtClean="0">
                <a:latin typeface="Berlin Sans FB Demi" panose="020E0802020502020306" pitchFamily="34" charset="0"/>
              </a:rPr>
              <a:t>Sonship</a:t>
            </a:r>
            <a:r>
              <a:rPr lang="en-US" sz="3900" dirty="0" smtClean="0">
                <a:latin typeface="Berlin Sans FB Demi" panose="020E0802020502020306" pitchFamily="34" charset="0"/>
              </a:rPr>
              <a:t> of God</a:t>
            </a:r>
          </a:p>
          <a:p>
            <a:pPr marL="0" indent="0">
              <a:buNone/>
            </a:pPr>
            <a:r>
              <a:rPr lang="en-US" sz="3900" dirty="0">
                <a:latin typeface="Berlin Sans FB Demi" panose="020E0802020502020306" pitchFamily="34" charset="0"/>
              </a:rPr>
              <a:t>	</a:t>
            </a:r>
            <a:r>
              <a:rPr lang="en-US" sz="3900" dirty="0" smtClean="0">
                <a:latin typeface="Berlin Sans FB Demi" panose="020E0802020502020306" pitchFamily="34" charset="0"/>
              </a:rPr>
              <a:t>B.</a:t>
            </a:r>
            <a:r>
              <a:rPr lang="en-US" sz="3900" u="sng" dirty="0">
                <a:solidFill>
                  <a:schemeClr val="tx1"/>
                </a:solidFill>
                <a:latin typeface="Berlin Sans FB Demi" panose="020E0802020502020306" pitchFamily="34" charset="0"/>
              </a:rPr>
              <a:t> </a:t>
            </a:r>
            <a:r>
              <a:rPr lang="en-US" sz="3900" dirty="0" err="1">
                <a:solidFill>
                  <a:schemeClr val="tx1"/>
                </a:solidFill>
                <a:latin typeface="Berlin Sans FB Demi" panose="020E0802020502020306" pitchFamily="34" charset="0"/>
              </a:rPr>
              <a:t>Transfashioning</a:t>
            </a:r>
            <a:r>
              <a:rPr lang="en-US" sz="3900" dirty="0">
                <a:solidFill>
                  <a:schemeClr val="tx1"/>
                </a:solidFill>
                <a:latin typeface="Berlin Sans FB Demi" panose="020E0802020502020306" pitchFamily="34" charset="0"/>
              </a:rPr>
              <a:t> our human nature </a:t>
            </a:r>
            <a:r>
              <a:rPr lang="en-US" sz="3900" dirty="0" smtClean="0">
                <a:solidFill>
                  <a:schemeClr val="tx1"/>
                </a:solidFill>
                <a:latin typeface="Berlin Sans FB Demi" panose="020E0802020502020306" pitchFamily="34" charset="0"/>
              </a:rPr>
              <a:t>	    unto </a:t>
            </a:r>
            <a:r>
              <a:rPr lang="en-US" sz="3900" dirty="0">
                <a:solidFill>
                  <a:schemeClr val="tx1"/>
                </a:solidFill>
                <a:latin typeface="Berlin Sans FB Demi" panose="020E0802020502020306" pitchFamily="34" charset="0"/>
              </a:rPr>
              <a:t>its olden </a:t>
            </a:r>
            <a:r>
              <a:rPr lang="en-US" sz="3900" dirty="0" smtClean="0">
                <a:solidFill>
                  <a:schemeClr val="tx1"/>
                </a:solidFill>
                <a:latin typeface="Berlin Sans FB Demi" panose="020E0802020502020306" pitchFamily="34" charset="0"/>
              </a:rPr>
              <a:t>state</a:t>
            </a:r>
          </a:p>
          <a:p>
            <a:pPr marL="0" indent="0">
              <a:buNone/>
            </a:pPr>
            <a:r>
              <a:rPr lang="en-US" sz="3900" dirty="0" smtClean="0">
                <a:solidFill>
                  <a:schemeClr val="tx1"/>
                </a:solidFill>
                <a:latin typeface="Berlin Sans FB Demi" panose="020E0802020502020306" pitchFamily="34" charset="0"/>
              </a:rPr>
              <a:t>6. Summary</a:t>
            </a:r>
            <a:endParaRPr lang="en-US" sz="3900" dirty="0" smtClean="0">
              <a:latin typeface="Berlin Sans FB Demi" panose="020E0802020502020306" pitchFamily="34" charset="0"/>
            </a:endParaRPr>
          </a:p>
          <a:p>
            <a:pPr marL="457200" indent="-457200">
              <a:buFont typeface="+mj-lt"/>
              <a:buAutoNum type="arabicPeriod"/>
            </a:pPr>
            <a:endParaRPr lang="en-US" dirty="0" smtClean="0">
              <a:latin typeface="Berlin Sans FB Demi" panose="020E0802020502020306" pitchFamily="34" charset="0"/>
            </a:endParaRPr>
          </a:p>
          <a:p>
            <a:pPr marL="457200" indent="-457200">
              <a:buFont typeface="+mj-lt"/>
              <a:buAutoNum type="arabicPeriod"/>
            </a:pPr>
            <a:endParaRPr lang="en-US" dirty="0"/>
          </a:p>
        </p:txBody>
      </p:sp>
    </p:spTree>
    <p:extLst>
      <p:ext uri="{BB962C8B-B14F-4D97-AF65-F5344CB8AC3E}">
        <p14:creationId xmlns:p14="http://schemas.microsoft.com/office/powerpoint/2010/main" val="3666128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u="sng" dirty="0" smtClean="0">
                <a:solidFill>
                  <a:schemeClr val="tx1"/>
                </a:solidFill>
                <a:latin typeface="Berlin Sans FB Demi" panose="020E0802020502020306" pitchFamily="34" charset="0"/>
                <a:cs typeface="Times New Roman" panose="02020603050405020304" pitchFamily="18" charset="0"/>
              </a:rPr>
              <a:t>1. The status before the fall</a:t>
            </a:r>
            <a:endParaRPr lang="en-US" sz="4400" u="sng" dirty="0">
              <a:solidFill>
                <a:schemeClr val="tx1"/>
              </a:solidFill>
              <a:latin typeface="Berlin Sans FB Demi" panose="020E0802020502020306" pitchFamily="34"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pPr algn="ctr"/>
            <a:r>
              <a:rPr lang="en-US" sz="4000" dirty="0" smtClean="0">
                <a:latin typeface="Berlin Sans FB Demi" panose="020E0802020502020306" pitchFamily="34" charset="0"/>
              </a:rPr>
              <a:t>I </a:t>
            </a:r>
            <a:r>
              <a:rPr lang="en-US" sz="4000" dirty="0">
                <a:latin typeface="Berlin Sans FB Demi" panose="020E0802020502020306" pitchFamily="34" charset="0"/>
              </a:rPr>
              <a:t>mean man, </a:t>
            </a:r>
            <a:r>
              <a:rPr lang="en-US" sz="4000" dirty="0">
                <a:solidFill>
                  <a:srgbClr val="FFFF00"/>
                </a:solidFill>
                <a:latin typeface="Berlin Sans FB Demi" panose="020E0802020502020306" pitchFamily="34" charset="0"/>
              </a:rPr>
              <a:t>was formed from the beginning in incorruption</a:t>
            </a:r>
            <a:r>
              <a:rPr lang="en-US" sz="4000" dirty="0">
                <a:latin typeface="Berlin Sans FB Demi" panose="020E0802020502020306" pitchFamily="34" charset="0"/>
              </a:rPr>
              <a:t>. And the </a:t>
            </a:r>
            <a:r>
              <a:rPr lang="en-US" sz="4000" u="sng" dirty="0">
                <a:solidFill>
                  <a:srgbClr val="FFFF00"/>
                </a:solidFill>
                <a:latin typeface="Berlin Sans FB Demi" panose="020E0802020502020306" pitchFamily="34" charset="0"/>
              </a:rPr>
              <a:t>cause</a:t>
            </a:r>
            <a:r>
              <a:rPr lang="en-US" sz="4000" dirty="0">
                <a:latin typeface="Berlin Sans FB Demi" panose="020E0802020502020306" pitchFamily="34" charset="0"/>
              </a:rPr>
              <a:t> of his </a:t>
            </a:r>
            <a:r>
              <a:rPr lang="en-US" sz="4000" dirty="0" smtClean="0">
                <a:latin typeface="Berlin Sans FB Demi" panose="020E0802020502020306" pitchFamily="34" charset="0"/>
              </a:rPr>
              <a:t>incorruption </a:t>
            </a:r>
            <a:r>
              <a:rPr lang="en-US" sz="4000" dirty="0">
                <a:latin typeface="Berlin Sans FB Demi" panose="020E0802020502020306" pitchFamily="34" charset="0"/>
              </a:rPr>
              <a:t>and of his abidance in all virtue was evidently </a:t>
            </a:r>
            <a:r>
              <a:rPr lang="en-US" sz="4000" dirty="0">
                <a:solidFill>
                  <a:srgbClr val="FFFF00"/>
                </a:solidFill>
                <a:latin typeface="Berlin Sans FB Demi" panose="020E0802020502020306" pitchFamily="34" charset="0"/>
              </a:rPr>
              <a:t>that the Spirit from God indwelt him</a:t>
            </a:r>
            <a:r>
              <a:rPr lang="en-US" sz="4000" dirty="0">
                <a:latin typeface="Berlin Sans FB Demi" panose="020E0802020502020306" pitchFamily="34" charset="0"/>
              </a:rPr>
              <a:t>; for He </a:t>
            </a:r>
            <a:r>
              <a:rPr lang="en-US" sz="4000" i="1" dirty="0">
                <a:latin typeface="Berlin Sans FB Demi" panose="020E0802020502020306" pitchFamily="34" charset="0"/>
              </a:rPr>
              <a:t>breathed upon his face the breath of life, </a:t>
            </a:r>
            <a:r>
              <a:rPr lang="en-US" sz="4000" dirty="0">
                <a:latin typeface="Berlin Sans FB Demi" panose="020E0802020502020306" pitchFamily="34" charset="0"/>
              </a:rPr>
              <a:t>as it is written. </a:t>
            </a:r>
            <a:endParaRPr lang="en-US" sz="4000" dirty="0">
              <a:latin typeface="Berlin Sans FB Demi" panose="020E0802020502020306" pitchFamily="34" charset="0"/>
            </a:endParaRPr>
          </a:p>
        </p:txBody>
      </p:sp>
    </p:spTree>
    <p:extLst>
      <p:ext uri="{BB962C8B-B14F-4D97-AF65-F5344CB8AC3E}">
        <p14:creationId xmlns:p14="http://schemas.microsoft.com/office/powerpoint/2010/main" val="2886898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u="sng" dirty="0" smtClean="0">
                <a:solidFill>
                  <a:schemeClr val="tx1"/>
                </a:solidFill>
                <a:latin typeface="Berlin Sans FB Demi" panose="020E0802020502020306" pitchFamily="34" charset="0"/>
              </a:rPr>
              <a:t>2. What </a:t>
            </a:r>
            <a:r>
              <a:rPr lang="en-US" u="sng" dirty="0">
                <a:solidFill>
                  <a:schemeClr val="tx1"/>
                </a:solidFill>
                <a:latin typeface="Berlin Sans FB Demi" panose="020E0802020502020306" pitchFamily="34" charset="0"/>
              </a:rPr>
              <a:t>happened after the </a:t>
            </a:r>
            <a:r>
              <a:rPr lang="en-US" u="sng" dirty="0" smtClean="0">
                <a:solidFill>
                  <a:schemeClr val="tx1"/>
                </a:solidFill>
                <a:latin typeface="Berlin Sans FB Demi" panose="020E0802020502020306" pitchFamily="34" charset="0"/>
              </a:rPr>
              <a:t>fall</a:t>
            </a:r>
            <a:endParaRPr lang="en-US" u="sng" dirty="0">
              <a:solidFill>
                <a:schemeClr val="tx1"/>
              </a:solidFill>
            </a:endParaRPr>
          </a:p>
        </p:txBody>
      </p:sp>
      <p:sp>
        <p:nvSpPr>
          <p:cNvPr id="3" name="Content Placeholder 2"/>
          <p:cNvSpPr>
            <a:spLocks noGrp="1"/>
          </p:cNvSpPr>
          <p:nvPr>
            <p:ph idx="1"/>
          </p:nvPr>
        </p:nvSpPr>
        <p:spPr/>
        <p:txBody>
          <a:bodyPr>
            <a:normAutofit/>
          </a:bodyPr>
          <a:lstStyle/>
          <a:p>
            <a:pPr algn="ctr"/>
            <a:r>
              <a:rPr lang="en-US" sz="3600" dirty="0">
                <a:latin typeface="Berlin Sans FB Demi" panose="020E0802020502020306" pitchFamily="34" charset="0"/>
              </a:rPr>
              <a:t>But he having from that </a:t>
            </a:r>
            <a:r>
              <a:rPr lang="en-US" sz="3600" u="sng" dirty="0">
                <a:solidFill>
                  <a:srgbClr val="FFFF00"/>
                </a:solidFill>
                <a:latin typeface="Berlin Sans FB Demi" panose="020E0802020502020306" pitchFamily="34" charset="0"/>
              </a:rPr>
              <a:t>ancient deceit turned aside unto sin</a:t>
            </a:r>
            <a:r>
              <a:rPr lang="en-US" sz="3600" dirty="0">
                <a:latin typeface="Berlin Sans FB Demi" panose="020E0802020502020306" pitchFamily="34" charset="0"/>
              </a:rPr>
              <a:t>, then by degrees in succession received much advance thereto, along with the remaining good things </a:t>
            </a:r>
            <a:r>
              <a:rPr lang="en-US" sz="3600" b="1" u="sng" dirty="0">
                <a:solidFill>
                  <a:srgbClr val="FFFF00"/>
                </a:solidFill>
                <a:latin typeface="Berlin Sans FB Demi" panose="020E0802020502020306" pitchFamily="34" charset="0"/>
              </a:rPr>
              <a:t>he suffers the loss of the Spirit and so at length became not only subject to corruption but also prone to all sin</a:t>
            </a:r>
            <a:r>
              <a:rPr lang="en-US" sz="3600" dirty="0">
                <a:latin typeface="Berlin Sans FB Demi" panose="020E0802020502020306" pitchFamily="34" charset="0"/>
              </a:rPr>
              <a:t>. </a:t>
            </a:r>
            <a:endParaRPr lang="en-US" sz="3600" dirty="0">
              <a:latin typeface="Berlin Sans FB Demi" panose="020E0802020502020306" pitchFamily="34" charset="0"/>
            </a:endParaRPr>
          </a:p>
        </p:txBody>
      </p:sp>
    </p:spTree>
    <p:extLst>
      <p:ext uri="{BB962C8B-B14F-4D97-AF65-F5344CB8AC3E}">
        <p14:creationId xmlns:p14="http://schemas.microsoft.com/office/powerpoint/2010/main" val="3357906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u="sng" dirty="0" smtClean="0">
                <a:latin typeface="Berlin Sans FB Demi" panose="020E0802020502020306" pitchFamily="34" charset="0"/>
              </a:rPr>
              <a:t>3. What </a:t>
            </a:r>
            <a:r>
              <a:rPr lang="en-US" sz="4000" u="sng" dirty="0">
                <a:latin typeface="Berlin Sans FB Demi" panose="020E0802020502020306" pitchFamily="34" charset="0"/>
              </a:rPr>
              <a:t>was The </a:t>
            </a:r>
            <a:r>
              <a:rPr lang="en-US" sz="4000" u="sng" dirty="0" smtClean="0">
                <a:latin typeface="Berlin Sans FB Demi" panose="020E0802020502020306" pitchFamily="34" charset="0"/>
              </a:rPr>
              <a:t>promise the good God?</a:t>
            </a:r>
            <a:endParaRPr lang="en-US" sz="4000" u="sng" dirty="0"/>
          </a:p>
        </p:txBody>
      </p:sp>
      <p:sp>
        <p:nvSpPr>
          <p:cNvPr id="3" name="Content Placeholder 2"/>
          <p:cNvSpPr>
            <a:spLocks noGrp="1"/>
          </p:cNvSpPr>
          <p:nvPr>
            <p:ph idx="1"/>
          </p:nvPr>
        </p:nvSpPr>
        <p:spPr/>
        <p:txBody>
          <a:bodyPr>
            <a:noAutofit/>
          </a:bodyPr>
          <a:lstStyle/>
          <a:p>
            <a:pPr algn="ctr"/>
            <a:r>
              <a:rPr lang="en-US" sz="2800" b="1" dirty="0">
                <a:solidFill>
                  <a:srgbClr val="FFFF00"/>
                </a:solidFill>
                <a:latin typeface="Berlin Sans FB Demi" panose="020E0802020502020306" pitchFamily="34" charset="0"/>
              </a:rPr>
              <a:t>But when the Framer of all designed (doing exceeding excellently) to </a:t>
            </a:r>
            <a:r>
              <a:rPr lang="en-US" sz="2800" b="1" i="1" dirty="0">
                <a:solidFill>
                  <a:srgbClr val="FFFF00"/>
                </a:solidFill>
                <a:latin typeface="Berlin Sans FB Demi" panose="020E0802020502020306" pitchFamily="34" charset="0"/>
              </a:rPr>
              <a:t>gather up all things in Christ, </a:t>
            </a:r>
            <a:r>
              <a:rPr lang="en-US" sz="2800" b="1" dirty="0">
                <a:solidFill>
                  <a:srgbClr val="FFFF00"/>
                </a:solidFill>
                <a:latin typeface="Berlin Sans FB Demi" panose="020E0802020502020306" pitchFamily="34" charset="0"/>
              </a:rPr>
              <a:t>and willed to recover again the nature of man to its pristine state</a:t>
            </a:r>
            <a:r>
              <a:rPr lang="en-US" sz="2800" dirty="0">
                <a:latin typeface="Berlin Sans FB Demi" panose="020E0802020502020306" pitchFamily="34" charset="0"/>
              </a:rPr>
              <a:t>, He promises along with the rest </a:t>
            </a:r>
            <a:r>
              <a:rPr lang="en-US" sz="2800" dirty="0">
                <a:solidFill>
                  <a:srgbClr val="FFC000"/>
                </a:solidFill>
                <a:latin typeface="Berlin Sans FB Demi" panose="020E0802020502020306" pitchFamily="34" charset="0"/>
              </a:rPr>
              <a:t>to give anew to it the Holy </a:t>
            </a:r>
            <a:r>
              <a:rPr lang="en-US" sz="2800" dirty="0" smtClean="0">
                <a:solidFill>
                  <a:srgbClr val="FFC000"/>
                </a:solidFill>
                <a:latin typeface="Berlin Sans FB Demi" panose="020E0802020502020306" pitchFamily="34" charset="0"/>
              </a:rPr>
              <a:t>Spirit </a:t>
            </a:r>
            <a:r>
              <a:rPr lang="en-US" sz="2800" dirty="0">
                <a:solidFill>
                  <a:srgbClr val="FFC000"/>
                </a:solidFill>
                <a:latin typeface="Berlin Sans FB Demi" panose="020E0802020502020306" pitchFamily="34" charset="0"/>
              </a:rPr>
              <a:t>also</a:t>
            </a:r>
            <a:r>
              <a:rPr lang="en-US" sz="2800" dirty="0">
                <a:latin typeface="Berlin Sans FB Demi" panose="020E0802020502020306" pitchFamily="34" charset="0"/>
              </a:rPr>
              <a:t>, for no otherwise was it possible </a:t>
            </a:r>
            <a:r>
              <a:rPr lang="en-US" sz="2800" dirty="0">
                <a:solidFill>
                  <a:srgbClr val="FFC000"/>
                </a:solidFill>
                <a:latin typeface="Berlin Sans FB Demi" panose="020E0802020502020306" pitchFamily="34" charset="0"/>
              </a:rPr>
              <a:t>to get back to unshaken stability in good things. </a:t>
            </a:r>
            <a:r>
              <a:rPr lang="en-US" sz="2800" dirty="0">
                <a:latin typeface="Berlin Sans FB Demi" panose="020E0802020502020306" pitchFamily="34" charset="0"/>
              </a:rPr>
              <a:t>He defines therefore the time of the Descent of the Spirit upon us, and promises saying, </a:t>
            </a:r>
            <a:r>
              <a:rPr lang="en-US" sz="2800" i="1" dirty="0">
                <a:latin typeface="Berlin Sans FB Demi" panose="020E0802020502020306" pitchFamily="34" charset="0"/>
              </a:rPr>
              <a:t>In those days </a:t>
            </a:r>
            <a:r>
              <a:rPr lang="en-US" sz="2800" dirty="0">
                <a:latin typeface="Berlin Sans FB Demi" panose="020E0802020502020306" pitchFamily="34" charset="0"/>
              </a:rPr>
              <a:t>(those of the </a:t>
            </a:r>
            <a:r>
              <a:rPr lang="en-US" sz="2800" dirty="0" err="1">
                <a:latin typeface="Berlin Sans FB Demi" panose="020E0802020502020306" pitchFamily="34" charset="0"/>
              </a:rPr>
              <a:t>Saviour</a:t>
            </a:r>
            <a:r>
              <a:rPr lang="en-US" sz="2800" dirty="0">
                <a:latin typeface="Berlin Sans FB Demi" panose="020E0802020502020306" pitchFamily="34" charset="0"/>
              </a:rPr>
              <a:t> that is) </a:t>
            </a:r>
            <a:r>
              <a:rPr lang="en-US" sz="2800" b="1" i="1" dirty="0">
                <a:solidFill>
                  <a:srgbClr val="FFFF00"/>
                </a:solidFill>
                <a:latin typeface="Berlin Sans FB Demi" panose="020E0802020502020306" pitchFamily="34" charset="0"/>
              </a:rPr>
              <a:t>I will pour out </a:t>
            </a:r>
            <a:r>
              <a:rPr lang="en-US" sz="2800" b="1" dirty="0">
                <a:solidFill>
                  <a:srgbClr val="FFFF00"/>
                </a:solidFill>
                <a:latin typeface="Berlin Sans FB Demi" panose="020E0802020502020306" pitchFamily="34" charset="0"/>
              </a:rPr>
              <a:t>(to wit of My Spirit) </a:t>
            </a:r>
            <a:r>
              <a:rPr lang="en-US" sz="2800" b="1" i="1" dirty="0">
                <a:solidFill>
                  <a:srgbClr val="FFFF00"/>
                </a:solidFill>
                <a:latin typeface="Berlin Sans FB Demi" panose="020E0802020502020306" pitchFamily="34" charset="0"/>
              </a:rPr>
              <a:t>upon all flesh</a:t>
            </a:r>
            <a:r>
              <a:rPr lang="en-US" sz="2800" i="1" dirty="0">
                <a:latin typeface="Berlin Sans FB Demi" panose="020E0802020502020306" pitchFamily="34" charset="0"/>
              </a:rPr>
              <a:t>. </a:t>
            </a:r>
            <a:endParaRPr lang="en-US" sz="2800" dirty="0"/>
          </a:p>
        </p:txBody>
      </p:sp>
    </p:spTree>
    <p:extLst>
      <p:ext uri="{BB962C8B-B14F-4D97-AF65-F5344CB8AC3E}">
        <p14:creationId xmlns:p14="http://schemas.microsoft.com/office/powerpoint/2010/main" val="1755853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latin typeface="Berlin Sans FB Demi" panose="020E0802020502020306" pitchFamily="34" charset="0"/>
              </a:rPr>
              <a:t>4. Why </a:t>
            </a:r>
            <a:r>
              <a:rPr lang="en-US" dirty="0">
                <a:latin typeface="Berlin Sans FB Demi" panose="020E0802020502020306" pitchFamily="34" charset="0"/>
              </a:rPr>
              <a:t>Christ received the Spirit first? </a:t>
            </a:r>
            <a:endParaRPr lang="en-US" dirty="0"/>
          </a:p>
        </p:txBody>
      </p:sp>
      <p:sp>
        <p:nvSpPr>
          <p:cNvPr id="3" name="Content Placeholder 2"/>
          <p:cNvSpPr>
            <a:spLocks noGrp="1"/>
          </p:cNvSpPr>
          <p:nvPr>
            <p:ph idx="1"/>
          </p:nvPr>
        </p:nvSpPr>
        <p:spPr/>
        <p:txBody>
          <a:bodyPr/>
          <a:lstStyle/>
          <a:p>
            <a:pPr algn="ctr"/>
            <a:r>
              <a:rPr lang="en-US" sz="3200" dirty="0">
                <a:latin typeface="Berlin Sans FB Demi" panose="020E0802020502020306" pitchFamily="34" charset="0"/>
              </a:rPr>
              <a:t>But since the time of this munificence</a:t>
            </a:r>
            <a:r>
              <a:rPr lang="en-US" sz="3200" dirty="0">
                <a:solidFill>
                  <a:srgbClr val="FFFF00"/>
                </a:solidFill>
                <a:latin typeface="Berlin Sans FB Demi" panose="020E0802020502020306" pitchFamily="34" charset="0"/>
              </a:rPr>
              <a:t> brought the Only Begotten upon earth with Flesh, that is, made Man of a woman according to the Holy Scripture</a:t>
            </a:r>
            <a:r>
              <a:rPr lang="en-US" sz="3200" dirty="0">
                <a:latin typeface="Berlin Sans FB Demi" panose="020E0802020502020306" pitchFamily="34" charset="0"/>
              </a:rPr>
              <a:t>, God the Father began to give again the Spirit, and </a:t>
            </a:r>
            <a:r>
              <a:rPr lang="en-US" sz="3200" b="1" dirty="0">
                <a:solidFill>
                  <a:srgbClr val="FFFF00"/>
                </a:solidFill>
                <a:latin typeface="Berlin Sans FB Demi" panose="020E0802020502020306" pitchFamily="34" charset="0"/>
              </a:rPr>
              <a:t>Christ first received the Spirit as First-fruits of the renewed nature</a:t>
            </a:r>
            <a:r>
              <a:rPr lang="en-US" sz="3200" dirty="0">
                <a:latin typeface="Berlin Sans FB Demi" panose="020E0802020502020306" pitchFamily="34" charset="0"/>
              </a:rPr>
              <a:t>. For </a:t>
            </a:r>
            <a:r>
              <a:rPr lang="en-US" sz="3200" i="1" dirty="0">
                <a:latin typeface="Berlin Sans FB Demi" panose="020E0802020502020306" pitchFamily="34" charset="0"/>
              </a:rPr>
              <a:t>John bare record saying, I saw the Spirit descending from Heaven and It abode upon Him.</a:t>
            </a:r>
            <a:endParaRPr lang="en-US" sz="3200" dirty="0">
              <a:latin typeface="Berlin Sans FB Demi" panose="020E0802020502020306" pitchFamily="34" charset="0"/>
            </a:endParaRPr>
          </a:p>
          <a:p>
            <a:endParaRPr lang="en-US" dirty="0"/>
          </a:p>
        </p:txBody>
      </p:sp>
    </p:spTree>
    <p:extLst>
      <p:ext uri="{BB962C8B-B14F-4D97-AF65-F5344CB8AC3E}">
        <p14:creationId xmlns:p14="http://schemas.microsoft.com/office/powerpoint/2010/main" val="988943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u="sng" dirty="0" smtClean="0">
                <a:latin typeface="Berlin Sans FB Demi" panose="020E0802020502020306" pitchFamily="34" charset="0"/>
              </a:rPr>
              <a:t>5. But </a:t>
            </a:r>
            <a:r>
              <a:rPr lang="en-US" sz="4400" u="sng" dirty="0">
                <a:latin typeface="Berlin Sans FB Demi" panose="020E0802020502020306" pitchFamily="34" charset="0"/>
              </a:rPr>
              <a:t>he received </a:t>
            </a:r>
            <a:r>
              <a:rPr lang="en-US" sz="4400" u="sng" dirty="0" smtClean="0">
                <a:latin typeface="Berlin Sans FB Demi" panose="020E0802020502020306" pitchFamily="34" charset="0"/>
              </a:rPr>
              <a:t>it , </a:t>
            </a:r>
            <a:r>
              <a:rPr lang="en-US" sz="4400" u="sng" dirty="0">
                <a:latin typeface="Berlin Sans FB Demi" panose="020E0802020502020306" pitchFamily="34" charset="0"/>
              </a:rPr>
              <a:t>How</a:t>
            </a:r>
            <a:r>
              <a:rPr lang="en-US" sz="4400" u="sng" dirty="0" smtClean="0">
                <a:latin typeface="Berlin Sans FB Demi" panose="020E0802020502020306" pitchFamily="34" charset="0"/>
              </a:rPr>
              <a:t>?</a:t>
            </a:r>
            <a:endParaRPr lang="en-US" sz="4400" u="sng" dirty="0"/>
          </a:p>
        </p:txBody>
      </p:sp>
      <p:sp>
        <p:nvSpPr>
          <p:cNvPr id="3" name="Content Placeholder 2"/>
          <p:cNvSpPr>
            <a:spLocks noGrp="1"/>
          </p:cNvSpPr>
          <p:nvPr>
            <p:ph idx="1"/>
          </p:nvPr>
        </p:nvSpPr>
        <p:spPr>
          <a:xfrm>
            <a:off x="457200" y="1524000"/>
            <a:ext cx="8229600" cy="4953000"/>
          </a:xfrm>
        </p:spPr>
        <p:txBody>
          <a:bodyPr>
            <a:noAutofit/>
          </a:bodyPr>
          <a:lstStyle/>
          <a:p>
            <a:r>
              <a:rPr lang="en-US" sz="3000" dirty="0">
                <a:latin typeface="Berlin Sans FB Demi" panose="020E0802020502020306" pitchFamily="34" charset="0"/>
              </a:rPr>
              <a:t>But He received It, how? for we must </a:t>
            </a:r>
            <a:r>
              <a:rPr lang="en-US" sz="3000" dirty="0" smtClean="0">
                <a:latin typeface="Berlin Sans FB Demi" panose="020E0802020502020306" pitchFamily="34" charset="0"/>
              </a:rPr>
              <a:t>need to </a:t>
            </a:r>
            <a:r>
              <a:rPr lang="en-US" sz="3000" dirty="0">
                <a:latin typeface="Berlin Sans FB Demi" panose="020E0802020502020306" pitchFamily="34" charset="0"/>
              </a:rPr>
              <a:t>investigate what is said. Was it then as not having? we say not so, </a:t>
            </a:r>
            <a:r>
              <a:rPr lang="en-US" sz="3000" dirty="0">
                <a:solidFill>
                  <a:srgbClr val="FFFF00"/>
                </a:solidFill>
                <a:latin typeface="Berlin Sans FB Demi" panose="020E0802020502020306" pitchFamily="34" charset="0"/>
              </a:rPr>
              <a:t>God forbid. For the Spirit is the Son's Own, and not supplied from without, as the things from God come to us from without</a:t>
            </a:r>
            <a:r>
              <a:rPr lang="en-US" sz="3000" dirty="0">
                <a:latin typeface="Berlin Sans FB Demi" panose="020E0802020502020306" pitchFamily="34" charset="0"/>
              </a:rPr>
              <a:t>, </a:t>
            </a:r>
            <a:r>
              <a:rPr lang="en-US" sz="3000" dirty="0">
                <a:solidFill>
                  <a:srgbClr val="FFFF00"/>
                </a:solidFill>
                <a:latin typeface="Berlin Sans FB Demi" panose="020E0802020502020306" pitchFamily="34" charset="0"/>
              </a:rPr>
              <a:t>but </a:t>
            </a:r>
            <a:r>
              <a:rPr lang="en-US" sz="3000" dirty="0" smtClean="0">
                <a:solidFill>
                  <a:srgbClr val="FFFF00"/>
                </a:solidFill>
                <a:latin typeface="Berlin Sans FB Demi" panose="020E0802020502020306" pitchFamily="34" charset="0"/>
              </a:rPr>
              <a:t>exists </a:t>
            </a:r>
            <a:r>
              <a:rPr lang="en-US" sz="3000" dirty="0">
                <a:solidFill>
                  <a:srgbClr val="FFFF00"/>
                </a:solidFill>
                <a:latin typeface="Berlin Sans FB Demi" panose="020E0802020502020306" pitchFamily="34" charset="0"/>
              </a:rPr>
              <a:t>in Him naturally even as in the Father</a:t>
            </a:r>
            <a:r>
              <a:rPr lang="en-US" sz="3000" dirty="0">
                <a:latin typeface="Berlin Sans FB Demi" panose="020E0802020502020306" pitchFamily="34" charset="0"/>
              </a:rPr>
              <a:t>, and through Him </a:t>
            </a:r>
            <a:r>
              <a:rPr lang="en-US" sz="3000" dirty="0" smtClean="0">
                <a:latin typeface="Berlin Sans FB Demi" panose="020E0802020502020306" pitchFamily="34" charset="0"/>
              </a:rPr>
              <a:t>proceeds to </a:t>
            </a:r>
            <a:r>
              <a:rPr lang="en-US" sz="3000" dirty="0">
                <a:latin typeface="Berlin Sans FB Demi" panose="020E0802020502020306" pitchFamily="34" charset="0"/>
              </a:rPr>
              <a:t>the saints, apportioned by the Father as beseems each. But He is said to have received, </a:t>
            </a:r>
            <a:r>
              <a:rPr lang="en-US" sz="3000" dirty="0">
                <a:solidFill>
                  <a:srgbClr val="FFFF00"/>
                </a:solidFill>
                <a:latin typeface="Berlin Sans FB Demi" panose="020E0802020502020306" pitchFamily="34" charset="0"/>
              </a:rPr>
              <a:t>in that He became Man, and it </a:t>
            </a:r>
            <a:r>
              <a:rPr lang="en-US" sz="3000" dirty="0" smtClean="0">
                <a:solidFill>
                  <a:srgbClr val="FFFF00"/>
                </a:solidFill>
                <a:latin typeface="Berlin Sans FB Demi" panose="020E0802020502020306" pitchFamily="34" charset="0"/>
              </a:rPr>
              <a:t>befits </a:t>
            </a:r>
            <a:r>
              <a:rPr lang="en-US" sz="3000" dirty="0">
                <a:solidFill>
                  <a:srgbClr val="FFFF00"/>
                </a:solidFill>
                <a:latin typeface="Berlin Sans FB Demi" panose="020E0802020502020306" pitchFamily="34" charset="0"/>
              </a:rPr>
              <a:t>man to receive</a:t>
            </a:r>
            <a:endParaRPr lang="en-US" sz="3000" dirty="0">
              <a:solidFill>
                <a:srgbClr val="FFFF00"/>
              </a:solidFill>
              <a:latin typeface="Berlin Sans FB Demi" panose="020E0802020502020306" pitchFamily="34" charset="0"/>
            </a:endParaRPr>
          </a:p>
        </p:txBody>
      </p:sp>
    </p:spTree>
    <p:extLst>
      <p:ext uri="{BB962C8B-B14F-4D97-AF65-F5344CB8AC3E}">
        <p14:creationId xmlns:p14="http://schemas.microsoft.com/office/powerpoint/2010/main" val="26488477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u="sng" dirty="0" smtClean="0">
                <a:latin typeface="Berlin Sans FB Demi" panose="020E0802020502020306" pitchFamily="34" charset="0"/>
              </a:rPr>
              <a:t>a. To restore us into </a:t>
            </a:r>
            <a:r>
              <a:rPr lang="en-US" sz="4400" u="sng" dirty="0" err="1" smtClean="0">
                <a:latin typeface="Berlin Sans FB Demi" panose="020E0802020502020306" pitchFamily="34" charset="0"/>
              </a:rPr>
              <a:t>Sonship</a:t>
            </a:r>
            <a:r>
              <a:rPr lang="en-US" sz="4400" u="sng" dirty="0" smtClean="0">
                <a:latin typeface="Berlin Sans FB Demi" panose="020E0802020502020306" pitchFamily="34" charset="0"/>
              </a:rPr>
              <a:t> </a:t>
            </a:r>
            <a:endParaRPr lang="en-US" sz="4400" u="sng" dirty="0">
              <a:latin typeface="Berlin Sans FB Demi" panose="020E0802020502020306" pitchFamily="34" charset="0"/>
            </a:endParaRPr>
          </a:p>
        </p:txBody>
      </p:sp>
      <p:sp>
        <p:nvSpPr>
          <p:cNvPr id="3" name="Content Placeholder 2"/>
          <p:cNvSpPr>
            <a:spLocks noGrp="1"/>
          </p:cNvSpPr>
          <p:nvPr>
            <p:ph idx="1"/>
          </p:nvPr>
        </p:nvSpPr>
        <p:spPr/>
        <p:txBody>
          <a:bodyPr>
            <a:normAutofit/>
          </a:bodyPr>
          <a:lstStyle/>
          <a:p>
            <a:pPr algn="ctr"/>
            <a:r>
              <a:rPr lang="en-US" sz="3600" dirty="0">
                <a:latin typeface="Berlin Sans FB Demi" panose="020E0802020502020306" pitchFamily="34" charset="0"/>
              </a:rPr>
              <a:t>For Him Who God before ages was begotten of Him, He says that He has </a:t>
            </a:r>
            <a:r>
              <a:rPr lang="en-US" sz="3600" i="1" dirty="0">
                <a:latin typeface="Berlin Sans FB Demi" panose="020E0802020502020306" pitchFamily="34" charset="0"/>
              </a:rPr>
              <a:t>this day begotten, </a:t>
            </a:r>
            <a:r>
              <a:rPr lang="en-US" sz="3600" dirty="0">
                <a:latin typeface="Berlin Sans FB Demi" panose="020E0802020502020306" pitchFamily="34" charset="0"/>
              </a:rPr>
              <a:t>that </a:t>
            </a:r>
            <a:r>
              <a:rPr lang="en-US" sz="3600" b="1" dirty="0">
                <a:solidFill>
                  <a:srgbClr val="FFFF00"/>
                </a:solidFill>
                <a:latin typeface="Berlin Sans FB Demi" panose="020E0802020502020306" pitchFamily="34" charset="0"/>
              </a:rPr>
              <a:t>in </a:t>
            </a:r>
            <a:r>
              <a:rPr lang="en-US" sz="3600" b="1" u="sng" dirty="0">
                <a:solidFill>
                  <a:srgbClr val="FFFF00"/>
                </a:solidFill>
                <a:latin typeface="Berlin Sans FB Demi" panose="020E0802020502020306" pitchFamily="34" charset="0"/>
              </a:rPr>
              <a:t>Him He may receive us into </a:t>
            </a:r>
            <a:r>
              <a:rPr lang="en-US" sz="3600" b="1" u="sng" dirty="0" err="1">
                <a:solidFill>
                  <a:srgbClr val="FFFF00"/>
                </a:solidFill>
                <a:latin typeface="Berlin Sans FB Demi" panose="020E0802020502020306" pitchFamily="34" charset="0"/>
              </a:rPr>
              <a:t>sonship</a:t>
            </a:r>
            <a:r>
              <a:rPr lang="en-US" sz="3600" dirty="0">
                <a:latin typeface="Berlin Sans FB Demi" panose="020E0802020502020306" pitchFamily="34" charset="0"/>
              </a:rPr>
              <a:t>, for </a:t>
            </a:r>
            <a:r>
              <a:rPr lang="en-US" sz="3600" u="sng" dirty="0">
                <a:solidFill>
                  <a:srgbClr val="FFFF00"/>
                </a:solidFill>
                <a:latin typeface="Berlin Sans FB Demi" panose="020E0802020502020306" pitchFamily="34" charset="0"/>
              </a:rPr>
              <a:t>the whole human nature was in Chri</a:t>
            </a:r>
            <a:r>
              <a:rPr lang="en-US" sz="3600" dirty="0">
                <a:latin typeface="Berlin Sans FB Demi" panose="020E0802020502020306" pitchFamily="34" charset="0"/>
              </a:rPr>
              <a:t>st, in that He was Man: so is He said to the Son who </a:t>
            </a:r>
            <a:r>
              <a:rPr lang="en-US" sz="3600" dirty="0" smtClean="0">
                <a:latin typeface="Berlin Sans FB Demi" panose="020E0802020502020306" pitchFamily="34" charset="0"/>
              </a:rPr>
              <a:t>has </a:t>
            </a:r>
            <a:r>
              <a:rPr lang="en-US" sz="3600" dirty="0">
                <a:latin typeface="Berlin Sans FB Demi" panose="020E0802020502020306" pitchFamily="34" charset="0"/>
              </a:rPr>
              <a:t>His Own Spirit, to give It, </a:t>
            </a:r>
            <a:r>
              <a:rPr lang="en-US" sz="3600" b="1" dirty="0">
                <a:solidFill>
                  <a:srgbClr val="FFFF00"/>
                </a:solidFill>
                <a:latin typeface="Berlin Sans FB Demi" panose="020E0802020502020306" pitchFamily="34" charset="0"/>
              </a:rPr>
              <a:t>that we in Him may gain the Spirit</a:t>
            </a:r>
            <a:endParaRPr lang="en-US" sz="3600" b="1" dirty="0">
              <a:solidFill>
                <a:srgbClr val="FFFF00"/>
              </a:solidFill>
              <a:latin typeface="Berlin Sans FB Demi" panose="020E0802020502020306" pitchFamily="34" charset="0"/>
            </a:endParaRPr>
          </a:p>
        </p:txBody>
      </p:sp>
    </p:spTree>
    <p:extLst>
      <p:ext uri="{BB962C8B-B14F-4D97-AF65-F5344CB8AC3E}">
        <p14:creationId xmlns:p14="http://schemas.microsoft.com/office/powerpoint/2010/main" val="5087624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u="sng" dirty="0" smtClean="0">
                <a:solidFill>
                  <a:schemeClr val="tx1"/>
                </a:solidFill>
                <a:latin typeface="Berlin Sans FB Demi" panose="020E0802020502020306" pitchFamily="34" charset="0"/>
              </a:rPr>
              <a:t>b. </a:t>
            </a:r>
            <a:r>
              <a:rPr lang="en-US" u="sng" dirty="0" err="1" smtClean="0">
                <a:solidFill>
                  <a:schemeClr val="tx1"/>
                </a:solidFill>
                <a:latin typeface="Berlin Sans FB Demi" panose="020E0802020502020306" pitchFamily="34" charset="0"/>
              </a:rPr>
              <a:t>Transfashioning</a:t>
            </a:r>
            <a:r>
              <a:rPr lang="en-US" u="sng" dirty="0" smtClean="0">
                <a:solidFill>
                  <a:schemeClr val="tx1"/>
                </a:solidFill>
                <a:latin typeface="Berlin Sans FB Demi" panose="020E0802020502020306" pitchFamily="34" charset="0"/>
              </a:rPr>
              <a:t> our human nature </a:t>
            </a:r>
            <a:r>
              <a:rPr lang="en-US" u="sng" dirty="0">
                <a:solidFill>
                  <a:schemeClr val="tx1"/>
                </a:solidFill>
                <a:latin typeface="Berlin Sans FB Demi" panose="020E0802020502020306" pitchFamily="34" charset="0"/>
              </a:rPr>
              <a:t>unto its olden </a:t>
            </a:r>
            <a:r>
              <a:rPr lang="en-US" u="sng" dirty="0" smtClean="0">
                <a:solidFill>
                  <a:schemeClr val="tx1"/>
                </a:solidFill>
                <a:latin typeface="Berlin Sans FB Demi" panose="020E0802020502020306" pitchFamily="34" charset="0"/>
              </a:rPr>
              <a:t>state</a:t>
            </a:r>
            <a:endParaRPr lang="en-US" u="sng" dirty="0">
              <a:solidFill>
                <a:schemeClr val="tx1"/>
              </a:solidFill>
              <a:latin typeface="Berlin Sans FB Demi" panose="020E0802020502020306" pitchFamily="34" charset="0"/>
            </a:endParaRPr>
          </a:p>
        </p:txBody>
      </p:sp>
      <p:sp>
        <p:nvSpPr>
          <p:cNvPr id="3" name="Content Placeholder 2"/>
          <p:cNvSpPr>
            <a:spLocks noGrp="1"/>
          </p:cNvSpPr>
          <p:nvPr>
            <p:ph idx="1"/>
          </p:nvPr>
        </p:nvSpPr>
        <p:spPr/>
        <p:txBody>
          <a:bodyPr>
            <a:noAutofit/>
          </a:bodyPr>
          <a:lstStyle/>
          <a:p>
            <a:pPr algn="ctr"/>
            <a:r>
              <a:rPr lang="en-US" sz="3200" dirty="0">
                <a:latin typeface="Berlin Sans FB Demi" panose="020E0802020502020306" pitchFamily="34" charset="0"/>
              </a:rPr>
              <a:t>For this reason therefore does He </a:t>
            </a:r>
            <a:r>
              <a:rPr lang="en-US" sz="3200" i="1" dirty="0">
                <a:latin typeface="Berlin Sans FB Demi" panose="020E0802020502020306" pitchFamily="34" charset="0"/>
              </a:rPr>
              <a:t>take hold of the seed of Abraham, </a:t>
            </a:r>
            <a:r>
              <a:rPr lang="en-US" sz="3200" dirty="0">
                <a:latin typeface="Berlin Sans FB Demi" panose="020E0802020502020306" pitchFamily="34" charset="0"/>
              </a:rPr>
              <a:t>as it is written, and </a:t>
            </a:r>
            <a:r>
              <a:rPr lang="en-US" sz="3200" i="1" dirty="0">
                <a:latin typeface="Berlin Sans FB Demi" panose="020E0802020502020306" pitchFamily="34" charset="0"/>
              </a:rPr>
              <a:t>in </a:t>
            </a:r>
            <a:r>
              <a:rPr lang="en-US" sz="3200" b="1" dirty="0">
                <a:solidFill>
                  <a:srgbClr val="FFFF00"/>
                </a:solidFill>
                <a:latin typeface="Berlin Sans FB Demi" panose="020E0802020502020306" pitchFamily="34" charset="0"/>
              </a:rPr>
              <a:t>all things was made like unto His brethren. The Only-Begotten therefore receives the Holy Ghost not for Himself </a:t>
            </a:r>
            <a:r>
              <a:rPr lang="en-US" sz="3200" dirty="0">
                <a:latin typeface="Berlin Sans FB Demi" panose="020E0802020502020306" pitchFamily="34" charset="0"/>
              </a:rPr>
              <a:t>(for His and in Him and through Him is the Spirit</a:t>
            </a:r>
            <a:r>
              <a:rPr lang="en-US" sz="3200" dirty="0" smtClean="0">
                <a:latin typeface="Berlin Sans FB Demi" panose="020E0802020502020306" pitchFamily="34" charset="0"/>
              </a:rPr>
              <a:t>,) </a:t>
            </a:r>
            <a:r>
              <a:rPr lang="en-US" sz="3200" dirty="0">
                <a:latin typeface="Berlin Sans FB Demi" panose="020E0802020502020306" pitchFamily="34" charset="0"/>
              </a:rPr>
              <a:t>but, since He, having been made Man, </a:t>
            </a:r>
            <a:r>
              <a:rPr lang="en-US" sz="3200" b="1" dirty="0">
                <a:solidFill>
                  <a:srgbClr val="FFFF00"/>
                </a:solidFill>
                <a:latin typeface="Berlin Sans FB Demi" panose="020E0802020502020306" pitchFamily="34" charset="0"/>
              </a:rPr>
              <a:t>had our whole nature in Himself, that He might uplift it all </a:t>
            </a:r>
            <a:r>
              <a:rPr lang="en-US" sz="3200" b="1" dirty="0" err="1">
                <a:solidFill>
                  <a:srgbClr val="FFFF00"/>
                </a:solidFill>
                <a:latin typeface="Berlin Sans FB Demi" panose="020E0802020502020306" pitchFamily="34" charset="0"/>
              </a:rPr>
              <a:t>transfashioning</a:t>
            </a:r>
            <a:r>
              <a:rPr lang="en-US" sz="3200" b="1" dirty="0">
                <a:solidFill>
                  <a:srgbClr val="FFFF00"/>
                </a:solidFill>
                <a:latin typeface="Berlin Sans FB Demi" panose="020E0802020502020306" pitchFamily="34" charset="0"/>
              </a:rPr>
              <a:t> it unto its olden state</a:t>
            </a:r>
            <a:endParaRPr lang="en-US" sz="3200" b="1" dirty="0">
              <a:solidFill>
                <a:srgbClr val="FFFF00"/>
              </a:solidFill>
              <a:latin typeface="Berlin Sans FB Demi" panose="020E0802020502020306" pitchFamily="34" charset="0"/>
            </a:endParaRPr>
          </a:p>
        </p:txBody>
      </p:sp>
    </p:spTree>
    <p:extLst>
      <p:ext uri="{BB962C8B-B14F-4D97-AF65-F5344CB8AC3E}">
        <p14:creationId xmlns:p14="http://schemas.microsoft.com/office/powerpoint/2010/main" val="3646655702"/>
      </p:ext>
    </p:extLst>
  </p:cSld>
  <p:clrMapOvr>
    <a:masterClrMapping/>
  </p:clrMapOvr>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418</TotalTime>
  <Words>475</Words>
  <Application>Microsoft Office PowerPoint</Application>
  <PresentationFormat>On-screen Show (4:3)</PresentationFormat>
  <Paragraphs>29</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Thatch</vt:lpstr>
      <vt:lpstr>Plugging in the unplugged!!!</vt:lpstr>
      <vt:lpstr>Questions to be answered</vt:lpstr>
      <vt:lpstr>1. The status before the fall</vt:lpstr>
      <vt:lpstr>2. What happened after the fall</vt:lpstr>
      <vt:lpstr>3. What was The promise the good God?</vt:lpstr>
      <vt:lpstr>4. Why Christ received the Spirit first? </vt:lpstr>
      <vt:lpstr>5. But he received it , How?</vt:lpstr>
      <vt:lpstr>a. To restore us into Sonship </vt:lpstr>
      <vt:lpstr>b. Transfashioning our human nature unto its olden state</vt:lpstr>
      <vt:lpstr>Summary </vt:lpstr>
      <vt:lpstr>He preserved the Good permanently to our nature.  St Cyril the great </vt:lpstr>
    </vt:vector>
  </TitlesOfParts>
  <Company>SMCOC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 preserved the Good permanently to our nature.  St Cyril the great </dc:title>
  <dc:creator>Fr. Mark Aziz</dc:creator>
  <cp:lastModifiedBy>Fr. Mark Aziz</cp:lastModifiedBy>
  <cp:revision>10</cp:revision>
  <dcterms:created xsi:type="dcterms:W3CDTF">2020-01-15T17:07:41Z</dcterms:created>
  <dcterms:modified xsi:type="dcterms:W3CDTF">2020-01-16T00:05:47Z</dcterms:modified>
</cp:coreProperties>
</file>