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66" r:id="rId3"/>
    <p:sldId id="263" r:id="rId4"/>
    <p:sldId id="259" r:id="rId5"/>
    <p:sldId id="260" r:id="rId6"/>
    <p:sldId id="261" r:id="rId7"/>
    <p:sldId id="268" r:id="rId8"/>
    <p:sldId id="267" r:id="rId9"/>
    <p:sldId id="269" r:id="rId10"/>
    <p:sldId id="270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33"/>
  </p:normalViewPr>
  <p:slideViewPr>
    <p:cSldViewPr snapToGrid="0" snapToObjects="1">
      <p:cViewPr varScale="1">
        <p:scale>
          <a:sx n="90" d="100"/>
          <a:sy n="90" d="100"/>
        </p:scale>
        <p:origin x="1224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A5B61F-7352-DA4B-8FCD-E646137FA0B1}" type="datetimeFigureOut">
              <a:rPr lang="en-US" smtClean="0"/>
              <a:t>12/7/19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693460-4DA6-D644-8851-48536A648B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90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39003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4208929"/>
            <a:ext cx="5458968" cy="10486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5257800"/>
            <a:ext cx="5458968" cy="62179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00000"/>
              <a:buFont typeface="Wingdings 2" pitchFamily="18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90525"/>
            <a:ext cx="5504688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2200" b="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B1A24CD3-204F-4468-8EE4-28A6668D006A}" type="datetimeFigureOut">
              <a:rPr lang="en-US" smtClean="0"/>
              <a:t>12/7/19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8688" y="6356350"/>
            <a:ext cx="4736592" cy="365125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6494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12/7/19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12/7/19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5720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12/7/19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12/7/19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052" y="990600"/>
            <a:ext cx="3566160" cy="5135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12/7/19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746811" y="268288"/>
            <a:ext cx="4114800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1365" y="6124014"/>
            <a:ext cx="1752600" cy="365125"/>
          </a:xfrm>
        </p:spPr>
        <p:txBody>
          <a:bodyPr/>
          <a:lstStyle>
            <a:lvl1pPr algn="l">
              <a:defRPr/>
            </a:lvl1pPr>
          </a:lstStyle>
          <a:p>
            <a:fld id="{B1A24CD3-204F-4468-8EE4-28A6668D006A}" type="datetimeFigureOut">
              <a:rPr lang="en-US" smtClean="0"/>
              <a:t>12/7/19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38637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760258" y="990600"/>
            <a:ext cx="4096512" cy="561181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16775" y="268288"/>
            <a:ext cx="1639457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6858000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12/7/19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35471" y="268288"/>
            <a:ext cx="720761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3006726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12/7/19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352800" y="268288"/>
            <a:ext cx="47019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33528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/>
          </p:nvPr>
        </p:nvSpPr>
        <p:spPr>
          <a:xfrm>
            <a:off x="57505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12/7/19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3799" y="1035424"/>
            <a:ext cx="1322295" cy="5090739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35424"/>
            <a:ext cx="6019800" cy="510978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12/7/19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12/7/19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25603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399" y="4171950"/>
            <a:ext cx="5457919" cy="1085850"/>
          </a:xfrm>
        </p:spPr>
        <p:txBody>
          <a:bodyPr>
            <a:normAutofit/>
          </a:bodyPr>
          <a:lstStyle>
            <a:lvl1pPr>
              <a:defRPr sz="4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1" y="5257799"/>
            <a:ext cx="5457918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89965"/>
            <a:ext cx="5499847" cy="365125"/>
          </a:xfrm>
        </p:spPr>
        <p:txBody>
          <a:bodyPr/>
          <a:lstStyle>
            <a:lvl1pPr>
              <a:defRPr sz="2200" b="0" baseline="0">
                <a:solidFill>
                  <a:schemeClr val="bg1"/>
                </a:solidFill>
              </a:defRPr>
            </a:lvl1pPr>
          </a:lstStyle>
          <a:p>
            <a:fld id="{B1A24CD3-204F-4468-8EE4-28A6668D006A}" type="datetimeFigureOut">
              <a:rPr lang="en-US" smtClean="0"/>
              <a:t>12/7/19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3847" y="6356350"/>
            <a:ext cx="473411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5459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00400" y="2877671"/>
            <a:ext cx="5646867" cy="128016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,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423" y="914400"/>
            <a:ext cx="6508377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8423" y="2209800"/>
            <a:ext cx="6508377" cy="391636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12/7/19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78423" y="6356350"/>
            <a:ext cx="492685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1694" y="361016"/>
            <a:ext cx="506506" cy="365125"/>
          </a:xfrm>
        </p:spPr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5" y="1976718"/>
            <a:ext cx="1645920" cy="46257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58952" y="268288"/>
            <a:ext cx="1099073" cy="635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29000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9801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600" y="6356350"/>
            <a:ext cx="1622612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12/7/19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53115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4773706"/>
            <a:ext cx="2971800" cy="18445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354" y="3429001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354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1212" y="6104965"/>
            <a:ext cx="506506" cy="365125"/>
          </a:xfrm>
        </p:spPr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4" y="268288"/>
            <a:ext cx="2971800" cy="443865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244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12/7/19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8835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79391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79391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12/7/19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214562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12/7/19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57199" y="4224973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6508377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209800"/>
            <a:ext cx="6508377" cy="3916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B1A24CD3-204F-4468-8EE4-28A6668D006A}" type="datetimeFigureOut">
              <a:rPr lang="en-US" smtClean="0"/>
              <a:t>12/7/19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6494" y="361016"/>
            <a:ext cx="506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00" b="1">
                <a:solidFill>
                  <a:schemeClr val="bg1"/>
                </a:solidFill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Clr>
          <a:schemeClr val="accent1"/>
        </a:buClr>
        <a:buSzPct val="100000"/>
        <a:buFont typeface="Wingdings 2" pitchFamily="18" charset="2"/>
        <a:buChar char="¡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70000" y="4208929"/>
            <a:ext cx="7389368" cy="1048684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"/>
                <a:cs typeface="Times"/>
              </a:rPr>
              <a:t>For my Sake and the Gospel’s</a:t>
            </a:r>
            <a:endParaRPr lang="en-US" dirty="0">
              <a:latin typeface="Times"/>
              <a:cs typeface="Time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4</a:t>
            </a:r>
            <a:r>
              <a:rPr lang="en-US" baseline="30000" dirty="0" smtClean="0"/>
              <a:t>th</a:t>
            </a:r>
            <a:r>
              <a:rPr lang="en-US" dirty="0" smtClean="0"/>
              <a:t> Sunday </a:t>
            </a:r>
            <a:r>
              <a:rPr lang="en-US" dirty="0" err="1" smtClean="0"/>
              <a:t>Hatour</a:t>
            </a:r>
            <a:endParaRPr lang="en-US" dirty="0"/>
          </a:p>
        </p:txBody>
      </p:sp>
      <p:pic>
        <p:nvPicPr>
          <p:cNvPr id="1026" name="Picture 2" descr="https://rinaremy.files.wordpress.com/2015/09/egp1bxqxmti_o_jesus-christ-and-the-rich-young-ma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1" y="800007"/>
            <a:ext cx="5281136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02277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latin typeface="Times"/>
                <a:cs typeface="Times"/>
              </a:rPr>
              <a:t>St Ambrose</a:t>
            </a:r>
            <a:endParaRPr lang="en-US" u="sng" dirty="0">
              <a:latin typeface="Times"/>
              <a:cs typeface="Time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sz="4800" b="1" dirty="0" smtClean="0">
                <a:latin typeface="Times"/>
                <a:cs typeface="Times"/>
              </a:rPr>
              <a:t>[</a:t>
            </a:r>
            <a:r>
              <a:rPr lang="en-US" sz="4800" b="1" dirty="0">
                <a:latin typeface="Times"/>
                <a:cs typeface="Times"/>
              </a:rPr>
              <a:t>It is </a:t>
            </a:r>
            <a:r>
              <a:rPr lang="en-US" sz="4800" b="1" u="sng" dirty="0">
                <a:solidFill>
                  <a:srgbClr val="FF0000"/>
                </a:solidFill>
                <a:latin typeface="Times"/>
                <a:cs typeface="Times"/>
              </a:rPr>
              <a:t>Christ Himself </a:t>
            </a:r>
            <a:r>
              <a:rPr lang="en-US" sz="4800" b="1" dirty="0">
                <a:latin typeface="Times"/>
                <a:cs typeface="Times"/>
              </a:rPr>
              <a:t>who is proclaiming that through the priest: “</a:t>
            </a:r>
            <a:r>
              <a:rPr lang="en-US" sz="4800" b="1" u="sng" dirty="0">
                <a:solidFill>
                  <a:srgbClr val="FF0000"/>
                </a:solidFill>
                <a:latin typeface="Times"/>
                <a:cs typeface="Times"/>
              </a:rPr>
              <a:t>This is My Body</a:t>
            </a:r>
            <a:r>
              <a:rPr lang="en-US" sz="4800" b="1" dirty="0">
                <a:latin typeface="Times"/>
                <a:cs typeface="Times"/>
              </a:rPr>
              <a:t>.”]</a:t>
            </a:r>
            <a:r>
              <a:rPr lang="en-GB" sz="4800" b="1" dirty="0">
                <a:latin typeface="Times"/>
                <a:cs typeface="Times"/>
              </a:rPr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492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latin typeface="Times"/>
                <a:cs typeface="Times"/>
              </a:rPr>
              <a:t>St John Saba</a:t>
            </a:r>
            <a:endParaRPr lang="en-US" b="1" u="sng" dirty="0">
              <a:latin typeface="Times"/>
              <a:cs typeface="Time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ctr"/>
            <a:r>
              <a:rPr lang="en-US" sz="3200" dirty="0">
                <a:latin typeface="Times"/>
                <a:cs typeface="Times"/>
              </a:rPr>
              <a:t>There is no one, in whose soul and bones, love of Christ is, </a:t>
            </a:r>
            <a:r>
              <a:rPr lang="en-US" sz="3200" b="1" u="sng" dirty="0">
                <a:solidFill>
                  <a:srgbClr val="FF0000"/>
                </a:solidFill>
                <a:latin typeface="Times"/>
                <a:cs typeface="Times"/>
              </a:rPr>
              <a:t>who can stand the filth of the detestable lust</a:t>
            </a:r>
            <a:r>
              <a:rPr lang="en-US" sz="3200" dirty="0">
                <a:latin typeface="Times"/>
                <a:cs typeface="Times"/>
              </a:rPr>
              <a:t>... Whoever has his mind captivated by the sweetness of the God of all, could </a:t>
            </a:r>
            <a:r>
              <a:rPr lang="en-US" sz="3200" b="1" dirty="0">
                <a:solidFill>
                  <a:srgbClr val="FF0000"/>
                </a:solidFill>
                <a:latin typeface="Times"/>
                <a:cs typeface="Times"/>
              </a:rPr>
              <a:t>be captivated by any of the lusts of this world</a:t>
            </a:r>
            <a:r>
              <a:rPr lang="en-US" sz="3200" dirty="0">
                <a:latin typeface="Times"/>
                <a:cs typeface="Times"/>
              </a:rPr>
              <a:t>.</a:t>
            </a:r>
            <a:endParaRPr lang="en-GB" sz="3200" dirty="0">
              <a:latin typeface="Times"/>
              <a:cs typeface="Times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5033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latin typeface="Times"/>
                <a:cs typeface="Times"/>
              </a:rPr>
              <a:t>Pauline Epistle </a:t>
            </a:r>
            <a:endParaRPr lang="en-US" b="1" u="sng" dirty="0">
              <a:latin typeface="Times"/>
              <a:cs typeface="Time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7651263" cy="4296508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>
                <a:latin typeface="Times"/>
                <a:cs typeface="Times"/>
              </a:rPr>
              <a:t>11 </a:t>
            </a:r>
            <a:r>
              <a:rPr lang="en-US" sz="3200" dirty="0">
                <a:latin typeface="Times"/>
                <a:cs typeface="Times"/>
              </a:rPr>
              <a:t>To the present hour we both </a:t>
            </a:r>
            <a:r>
              <a:rPr lang="en-US" sz="3200" b="1" u="sng" dirty="0">
                <a:solidFill>
                  <a:srgbClr val="FF0000"/>
                </a:solidFill>
                <a:latin typeface="Times"/>
                <a:cs typeface="Times"/>
              </a:rPr>
              <a:t>hunger and thirst, and we are poorly clothed</a:t>
            </a:r>
            <a:r>
              <a:rPr lang="en-US" sz="3200" dirty="0">
                <a:latin typeface="Times"/>
                <a:cs typeface="Times"/>
              </a:rPr>
              <a:t>, and beaten, and homeless. </a:t>
            </a:r>
            <a:r>
              <a:rPr lang="en-US" sz="3200" b="1" dirty="0">
                <a:latin typeface="Times"/>
                <a:cs typeface="Times"/>
              </a:rPr>
              <a:t>12 </a:t>
            </a:r>
            <a:r>
              <a:rPr lang="en-US" sz="3200" dirty="0">
                <a:latin typeface="Times"/>
                <a:cs typeface="Times"/>
              </a:rPr>
              <a:t>And we labor, working with our own hands. </a:t>
            </a:r>
            <a:r>
              <a:rPr lang="en-US" sz="3200" b="1" u="sng" dirty="0">
                <a:solidFill>
                  <a:srgbClr val="FF0000"/>
                </a:solidFill>
                <a:latin typeface="Times"/>
                <a:cs typeface="Times"/>
              </a:rPr>
              <a:t>Being reviled, we bless;</a:t>
            </a:r>
            <a:r>
              <a:rPr lang="en-US" sz="3200" dirty="0">
                <a:latin typeface="Times"/>
                <a:cs typeface="Times"/>
              </a:rPr>
              <a:t> being persecuted, we endure; </a:t>
            </a:r>
            <a:r>
              <a:rPr lang="en-US" sz="3200" b="1" dirty="0">
                <a:latin typeface="Times"/>
                <a:cs typeface="Times"/>
              </a:rPr>
              <a:t>13 </a:t>
            </a:r>
            <a:r>
              <a:rPr lang="en-US" sz="3200" dirty="0">
                <a:latin typeface="Times"/>
                <a:cs typeface="Times"/>
              </a:rPr>
              <a:t>being defamed, we entreat. We have </a:t>
            </a:r>
            <a:r>
              <a:rPr lang="en-US" sz="3200" b="1" u="sng" dirty="0">
                <a:solidFill>
                  <a:srgbClr val="FF0000"/>
                </a:solidFill>
                <a:latin typeface="Times"/>
                <a:cs typeface="Times"/>
              </a:rPr>
              <a:t>been made as the filth of the world</a:t>
            </a:r>
            <a:r>
              <a:rPr lang="en-US" sz="3200" dirty="0">
                <a:latin typeface="Times"/>
                <a:cs typeface="Times"/>
              </a:rPr>
              <a:t>, the </a:t>
            </a:r>
            <a:r>
              <a:rPr lang="en-US" sz="3200" dirty="0" smtClean="0">
                <a:latin typeface="Times"/>
                <a:cs typeface="Times"/>
              </a:rPr>
              <a:t>off scouring </a:t>
            </a:r>
            <a:r>
              <a:rPr lang="en-US" sz="3200" dirty="0">
                <a:latin typeface="Times"/>
                <a:cs typeface="Times"/>
              </a:rPr>
              <a:t>of all things until now</a:t>
            </a:r>
            <a:r>
              <a:rPr lang="en-US" sz="3200" dirty="0" smtClean="0">
                <a:latin typeface="Times"/>
                <a:cs typeface="Times"/>
              </a:rPr>
              <a:t>. 1 </a:t>
            </a:r>
            <a:r>
              <a:rPr lang="en-US" sz="3200" dirty="0" err="1" smtClean="0">
                <a:latin typeface="Times"/>
                <a:cs typeface="Times"/>
              </a:rPr>
              <a:t>Cor</a:t>
            </a:r>
            <a:r>
              <a:rPr lang="en-US" sz="3200" dirty="0" smtClean="0">
                <a:latin typeface="Times"/>
                <a:cs typeface="Times"/>
              </a:rPr>
              <a:t> 4:11-13</a:t>
            </a:r>
            <a:endParaRPr lang="en-US" sz="3200" dirty="0"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615992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42900"/>
            <a:ext cx="6508377" cy="1143000"/>
          </a:xfrm>
        </p:spPr>
        <p:txBody>
          <a:bodyPr/>
          <a:lstStyle/>
          <a:p>
            <a:pPr algn="ctr"/>
            <a:r>
              <a:rPr lang="en-US" b="1" u="sng" dirty="0" smtClean="0">
                <a:latin typeface="Times"/>
                <a:cs typeface="Times"/>
              </a:rPr>
              <a:t>Catholic Epistle</a:t>
            </a:r>
            <a:endParaRPr lang="en-US" b="1" u="sng" dirty="0">
              <a:latin typeface="Times"/>
              <a:cs typeface="Time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994877"/>
            <a:ext cx="7983416" cy="4218354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>
                <a:latin typeface="Times"/>
                <a:cs typeface="Times"/>
              </a:rPr>
              <a:t>3 </a:t>
            </a:r>
            <a:r>
              <a:rPr lang="en-US" sz="3200" b="1" dirty="0" smtClean="0">
                <a:latin typeface="Times"/>
                <a:cs typeface="Times"/>
              </a:rPr>
              <a:t>As </a:t>
            </a:r>
            <a:r>
              <a:rPr lang="en-US" sz="3200" b="1" u="sng" dirty="0">
                <a:solidFill>
                  <a:srgbClr val="FF0000"/>
                </a:solidFill>
                <a:latin typeface="Times"/>
                <a:cs typeface="Times"/>
              </a:rPr>
              <a:t>His divine power has given to us all things that </a:t>
            </a:r>
            <a:r>
              <a:rPr lang="en-US" sz="3200" b="1" i="1" u="sng" dirty="0">
                <a:solidFill>
                  <a:srgbClr val="FF0000"/>
                </a:solidFill>
                <a:latin typeface="Times"/>
                <a:cs typeface="Times"/>
              </a:rPr>
              <a:t>pertain</a:t>
            </a:r>
            <a:r>
              <a:rPr lang="en-US" sz="3200" b="1" u="sng" dirty="0">
                <a:solidFill>
                  <a:srgbClr val="FF0000"/>
                </a:solidFill>
                <a:latin typeface="Times"/>
                <a:cs typeface="Times"/>
              </a:rPr>
              <a:t> to life and godliness</a:t>
            </a:r>
            <a:r>
              <a:rPr lang="en-US" sz="3200" b="1" dirty="0">
                <a:latin typeface="Times"/>
                <a:cs typeface="Times"/>
              </a:rPr>
              <a:t>, through the knowledge of Him who called us by glory and virtue, 4 by which have been given to us exceedingly great and precious promises, that through these you may </a:t>
            </a:r>
            <a:r>
              <a:rPr lang="en-US" sz="3200" b="1" u="sng" dirty="0">
                <a:solidFill>
                  <a:srgbClr val="FF0000"/>
                </a:solidFill>
                <a:latin typeface="Times"/>
                <a:cs typeface="Times"/>
              </a:rPr>
              <a:t>be partakers of the divine nature, having escaped the corruption </a:t>
            </a:r>
            <a:r>
              <a:rPr lang="en-US" sz="3200" b="1" i="1" u="sng" dirty="0">
                <a:solidFill>
                  <a:srgbClr val="FF0000"/>
                </a:solidFill>
                <a:latin typeface="Times"/>
                <a:cs typeface="Times"/>
              </a:rPr>
              <a:t>that is</a:t>
            </a:r>
            <a:r>
              <a:rPr lang="en-US" sz="3200" b="1" u="sng" dirty="0">
                <a:solidFill>
                  <a:srgbClr val="FF0000"/>
                </a:solidFill>
                <a:latin typeface="Times"/>
                <a:cs typeface="Times"/>
              </a:rPr>
              <a:t> in the world through lust</a:t>
            </a:r>
            <a:r>
              <a:rPr lang="en-US" sz="3200" b="1" dirty="0" smtClean="0">
                <a:latin typeface="Times"/>
                <a:cs typeface="Times"/>
              </a:rPr>
              <a:t>. 2 Pet 1:3,4</a:t>
            </a:r>
            <a:endParaRPr lang="en-US" sz="3200" b="1" dirty="0"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12968294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b="1" u="sng" dirty="0" smtClean="0">
                <a:latin typeface="Times"/>
                <a:cs typeface="Times"/>
              </a:rPr>
              <a:t>Acts</a:t>
            </a:r>
            <a:endParaRPr lang="en-US" sz="4400" b="1" u="sng" dirty="0">
              <a:latin typeface="Times"/>
              <a:cs typeface="Time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000" b="1" dirty="0">
                <a:latin typeface="Times"/>
                <a:cs typeface="Times"/>
              </a:rPr>
              <a:t>6 </a:t>
            </a:r>
            <a:r>
              <a:rPr lang="en-US" sz="4000" dirty="0">
                <a:latin typeface="Times"/>
                <a:cs typeface="Times"/>
              </a:rPr>
              <a:t>But when they did not find them, they dragged Jason and some brethren to the rulers of the city, crying out, “</a:t>
            </a:r>
            <a:r>
              <a:rPr lang="en-US" sz="4000" b="1" u="sng" dirty="0">
                <a:solidFill>
                  <a:srgbClr val="FF0000"/>
                </a:solidFill>
                <a:latin typeface="Times"/>
                <a:cs typeface="Times"/>
              </a:rPr>
              <a:t>These who have turned the world upside down have come here too.</a:t>
            </a:r>
            <a:r>
              <a:rPr lang="en-US" sz="4000" dirty="0">
                <a:latin typeface="Times"/>
                <a:cs typeface="Times"/>
              </a:rPr>
              <a:t> </a:t>
            </a:r>
            <a:r>
              <a:rPr lang="en-US" sz="4000" dirty="0" smtClean="0">
                <a:latin typeface="Times"/>
                <a:cs typeface="Times"/>
              </a:rPr>
              <a:t> Acts 17:6</a:t>
            </a:r>
            <a:endParaRPr lang="en-US" sz="4000" dirty="0"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24329753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b="1" u="sng" dirty="0" smtClean="0">
                <a:latin typeface="Times"/>
                <a:cs typeface="Times"/>
              </a:rPr>
              <a:t>Psalm</a:t>
            </a:r>
            <a:endParaRPr lang="en-US" sz="4000" b="1" u="sng" dirty="0">
              <a:latin typeface="Times"/>
              <a:cs typeface="Time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"/>
                <a:cs typeface="Times"/>
              </a:rPr>
              <a:t>Know that the Lord, He </a:t>
            </a:r>
            <a:r>
              <a:rPr lang="en-US" sz="4000" i="1" dirty="0">
                <a:latin typeface="Times"/>
                <a:cs typeface="Times"/>
              </a:rPr>
              <a:t>is</a:t>
            </a:r>
            <a:r>
              <a:rPr lang="en-US" sz="4000" dirty="0">
                <a:latin typeface="Times"/>
                <a:cs typeface="Times"/>
              </a:rPr>
              <a:t> God</a:t>
            </a:r>
            <a:r>
              <a:rPr lang="en-US" sz="4000" dirty="0" smtClean="0">
                <a:latin typeface="Times"/>
                <a:cs typeface="Times"/>
              </a:rPr>
              <a:t>; </a:t>
            </a:r>
            <a:r>
              <a:rPr lang="en-US" sz="4000" i="1" dirty="0" smtClean="0">
                <a:latin typeface="Times"/>
                <a:cs typeface="Times"/>
              </a:rPr>
              <a:t>It </a:t>
            </a:r>
            <a:r>
              <a:rPr lang="en-US" sz="4000" i="1" dirty="0">
                <a:latin typeface="Times"/>
                <a:cs typeface="Times"/>
              </a:rPr>
              <a:t>is</a:t>
            </a:r>
            <a:r>
              <a:rPr lang="en-US" sz="4000" dirty="0">
                <a:latin typeface="Times"/>
                <a:cs typeface="Times"/>
              </a:rPr>
              <a:t> He </a:t>
            </a:r>
            <a:r>
              <a:rPr lang="en-US" sz="4000" i="1" dirty="0">
                <a:latin typeface="Times"/>
                <a:cs typeface="Times"/>
              </a:rPr>
              <a:t>who</a:t>
            </a:r>
            <a:r>
              <a:rPr lang="en-US" sz="4000" dirty="0">
                <a:latin typeface="Times"/>
                <a:cs typeface="Times"/>
              </a:rPr>
              <a:t> </a:t>
            </a:r>
            <a:r>
              <a:rPr lang="en-US" sz="4000" b="1" u="sng" dirty="0">
                <a:solidFill>
                  <a:srgbClr val="FF0000"/>
                </a:solidFill>
                <a:latin typeface="Times"/>
                <a:cs typeface="Times"/>
              </a:rPr>
              <a:t>has made us</a:t>
            </a:r>
            <a:r>
              <a:rPr lang="en-US" sz="4000" dirty="0">
                <a:latin typeface="Times"/>
                <a:cs typeface="Times"/>
              </a:rPr>
              <a:t>, and not we ourselves</a:t>
            </a:r>
            <a:r>
              <a:rPr lang="en-US" sz="4000" dirty="0" smtClean="0">
                <a:latin typeface="Times"/>
                <a:cs typeface="Times"/>
              </a:rPr>
              <a:t>; </a:t>
            </a:r>
            <a:r>
              <a:rPr lang="en-US" sz="4000" i="1" dirty="0" smtClean="0">
                <a:latin typeface="Times"/>
                <a:cs typeface="Times"/>
              </a:rPr>
              <a:t>We </a:t>
            </a:r>
            <a:r>
              <a:rPr lang="en-US" sz="4000" i="1" dirty="0">
                <a:latin typeface="Times"/>
                <a:cs typeface="Times"/>
              </a:rPr>
              <a:t>are</a:t>
            </a:r>
            <a:r>
              <a:rPr lang="en-US" sz="4000" dirty="0">
                <a:latin typeface="Times"/>
                <a:cs typeface="Times"/>
              </a:rPr>
              <a:t> His people and </a:t>
            </a:r>
            <a:r>
              <a:rPr lang="en-US" sz="4000" b="1" u="sng" dirty="0">
                <a:solidFill>
                  <a:srgbClr val="FF0000"/>
                </a:solidFill>
                <a:latin typeface="Times"/>
                <a:cs typeface="Times"/>
              </a:rPr>
              <a:t>the sheep of His pasture</a:t>
            </a:r>
            <a:r>
              <a:rPr lang="en-US" sz="4000" b="1" u="sng" dirty="0" smtClean="0">
                <a:solidFill>
                  <a:srgbClr val="FF0000"/>
                </a:solidFill>
                <a:latin typeface="Times"/>
                <a:cs typeface="Times"/>
              </a:rPr>
              <a:t>.</a:t>
            </a:r>
            <a:r>
              <a:rPr lang="en-US" sz="4000" dirty="0" smtClean="0">
                <a:latin typeface="Times"/>
                <a:cs typeface="Times"/>
              </a:rPr>
              <a:t> Ps 100:3</a:t>
            </a:r>
            <a:endParaRPr lang="en-US" sz="4000" dirty="0"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9686532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507" y="577362"/>
            <a:ext cx="6508377" cy="1143000"/>
          </a:xfrm>
        </p:spPr>
        <p:txBody>
          <a:bodyPr/>
          <a:lstStyle/>
          <a:p>
            <a:pPr algn="ctr"/>
            <a:r>
              <a:rPr lang="en-US" b="1" u="sng" dirty="0" smtClean="0"/>
              <a:t>For My Sake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897185"/>
            <a:ext cx="7905263" cy="4355123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>
                <a:latin typeface="Times"/>
                <a:cs typeface="Times"/>
              </a:rPr>
              <a:t>29 </a:t>
            </a:r>
            <a:r>
              <a:rPr lang="en-US" sz="3200" dirty="0">
                <a:latin typeface="Times"/>
                <a:cs typeface="Times"/>
              </a:rPr>
              <a:t>So Jesus answered and said, “Assuredly, I say to you, </a:t>
            </a:r>
            <a:r>
              <a:rPr lang="en-US" sz="3200" b="1" u="sng" dirty="0">
                <a:solidFill>
                  <a:srgbClr val="FF0000"/>
                </a:solidFill>
                <a:latin typeface="Times"/>
                <a:cs typeface="Times"/>
              </a:rPr>
              <a:t>there is no one </a:t>
            </a:r>
            <a:r>
              <a:rPr lang="en-US" sz="3200" dirty="0">
                <a:latin typeface="Times"/>
                <a:cs typeface="Times"/>
              </a:rPr>
              <a:t>who has </a:t>
            </a:r>
            <a:r>
              <a:rPr lang="en-US" sz="3200" b="1" u="sng" dirty="0">
                <a:solidFill>
                  <a:srgbClr val="FF0000"/>
                </a:solidFill>
                <a:latin typeface="Times"/>
                <a:cs typeface="Times"/>
              </a:rPr>
              <a:t>left house or brothers or sisters or father or mother or </a:t>
            </a:r>
            <a:r>
              <a:rPr lang="en-US" sz="3200" b="1" u="sng" dirty="0" smtClean="0">
                <a:solidFill>
                  <a:srgbClr val="FF0000"/>
                </a:solidFill>
                <a:latin typeface="Times"/>
                <a:cs typeface="Times"/>
              </a:rPr>
              <a:t>wife </a:t>
            </a:r>
            <a:r>
              <a:rPr lang="en-US" sz="3200" b="1" u="sng" dirty="0">
                <a:solidFill>
                  <a:srgbClr val="FF0000"/>
                </a:solidFill>
                <a:latin typeface="Times"/>
                <a:cs typeface="Times"/>
              </a:rPr>
              <a:t>or children or lands, for My sake and the gospel’s</a:t>
            </a:r>
            <a:r>
              <a:rPr lang="en-US" sz="3200" dirty="0">
                <a:latin typeface="Times"/>
                <a:cs typeface="Times"/>
              </a:rPr>
              <a:t>, </a:t>
            </a:r>
            <a:r>
              <a:rPr lang="en-US" sz="3200" b="1" dirty="0">
                <a:latin typeface="Times"/>
                <a:cs typeface="Times"/>
              </a:rPr>
              <a:t>30 </a:t>
            </a:r>
            <a:r>
              <a:rPr lang="en-US" sz="3200" dirty="0">
                <a:latin typeface="Times"/>
                <a:cs typeface="Times"/>
              </a:rPr>
              <a:t>who shall not </a:t>
            </a:r>
            <a:r>
              <a:rPr lang="en-US" sz="3200" b="1" u="sng" dirty="0">
                <a:solidFill>
                  <a:srgbClr val="FF0000"/>
                </a:solidFill>
                <a:latin typeface="Times"/>
                <a:cs typeface="Times"/>
              </a:rPr>
              <a:t>receive a hundredfold now </a:t>
            </a:r>
            <a:r>
              <a:rPr lang="en-US" sz="3200" dirty="0">
                <a:latin typeface="Times"/>
                <a:cs typeface="Times"/>
              </a:rPr>
              <a:t>in this </a:t>
            </a:r>
            <a:r>
              <a:rPr lang="en-US" sz="3200" dirty="0" smtClean="0">
                <a:latin typeface="Times"/>
                <a:cs typeface="Times"/>
              </a:rPr>
              <a:t>time houses </a:t>
            </a:r>
            <a:r>
              <a:rPr lang="en-US" sz="3200" dirty="0">
                <a:latin typeface="Times"/>
                <a:cs typeface="Times"/>
              </a:rPr>
              <a:t>and brothers and sisters and mothers and children and lands, </a:t>
            </a:r>
            <a:r>
              <a:rPr lang="en-US" sz="3200" b="1" u="sng" dirty="0">
                <a:solidFill>
                  <a:srgbClr val="FF0000"/>
                </a:solidFill>
                <a:latin typeface="Times"/>
                <a:cs typeface="Times"/>
              </a:rPr>
              <a:t>with </a:t>
            </a:r>
            <a:r>
              <a:rPr lang="en-US" sz="3200" b="1" u="sng" dirty="0" smtClean="0">
                <a:solidFill>
                  <a:srgbClr val="FF0000"/>
                </a:solidFill>
                <a:latin typeface="Times"/>
                <a:cs typeface="Times"/>
              </a:rPr>
              <a:t>persecutions </a:t>
            </a:r>
            <a:r>
              <a:rPr lang="en-US" sz="3200" dirty="0" smtClean="0">
                <a:latin typeface="Times"/>
                <a:cs typeface="Times"/>
              </a:rPr>
              <a:t>and </a:t>
            </a:r>
            <a:r>
              <a:rPr lang="en-US" sz="3200" b="1" u="sng" dirty="0">
                <a:solidFill>
                  <a:srgbClr val="FF0000"/>
                </a:solidFill>
                <a:latin typeface="Times"/>
                <a:cs typeface="Times"/>
              </a:rPr>
              <a:t>in the age to come, eternal life</a:t>
            </a:r>
            <a:r>
              <a:rPr lang="en-US" sz="3200" dirty="0">
                <a:latin typeface="Times"/>
                <a:cs typeface="Times"/>
              </a:rPr>
              <a:t>. </a:t>
            </a:r>
            <a:r>
              <a:rPr lang="en-US" sz="3200" dirty="0" smtClean="0">
                <a:latin typeface="Times"/>
                <a:cs typeface="Times"/>
              </a:rPr>
              <a:t> Mk 10:29,30</a:t>
            </a:r>
            <a:endParaRPr lang="en-US" sz="3200" dirty="0"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9738935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latin typeface="Times"/>
                <a:cs typeface="Times"/>
              </a:rPr>
              <a:t>St John Saba</a:t>
            </a:r>
            <a:endParaRPr lang="en-US" b="1" u="sng" dirty="0">
              <a:latin typeface="Times"/>
              <a:cs typeface="Time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7986714" cy="4191000"/>
          </a:xfrm>
        </p:spPr>
        <p:txBody>
          <a:bodyPr>
            <a:normAutofit/>
          </a:bodyPr>
          <a:lstStyle/>
          <a:p>
            <a:pPr lvl="0" algn="ctr"/>
            <a:r>
              <a:rPr lang="en-US" sz="3200" b="1" dirty="0">
                <a:latin typeface="Times"/>
                <a:cs typeface="Times"/>
              </a:rPr>
              <a:t>The consummation of commandments </a:t>
            </a:r>
            <a:r>
              <a:rPr lang="en-US" sz="3200" b="1" u="sng" dirty="0">
                <a:solidFill>
                  <a:srgbClr val="FF0000"/>
                </a:solidFill>
                <a:latin typeface="Times"/>
                <a:cs typeface="Times"/>
              </a:rPr>
              <a:t>is the cross, namely, forgetting and forsaking worldly lusts;</a:t>
            </a:r>
            <a:r>
              <a:rPr lang="en-US" sz="3200" b="1" dirty="0">
                <a:latin typeface="Times"/>
                <a:cs typeface="Times"/>
              </a:rPr>
              <a:t> together with a yearning and desire for departure, saying with St. Paul: </a:t>
            </a:r>
            <a:r>
              <a:rPr lang="en-US" sz="3200" b="1" i="1" dirty="0">
                <a:latin typeface="Times"/>
                <a:cs typeface="Times"/>
              </a:rPr>
              <a:t>“For I am hard pressed between the two, having a desire to depart and be with Christ, which is far better”</a:t>
            </a:r>
            <a:r>
              <a:rPr lang="en-US" sz="3200" b="1" dirty="0">
                <a:latin typeface="Times"/>
                <a:cs typeface="Times"/>
              </a:rPr>
              <a:t> (Phil. 1:23).</a:t>
            </a:r>
            <a:endParaRPr lang="en-GB" sz="3200" b="1" dirty="0">
              <a:latin typeface="Times"/>
              <a:cs typeface="Times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77392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latin typeface="Times"/>
                <a:cs typeface="Times"/>
              </a:rPr>
              <a:t>Count them as Rubbish</a:t>
            </a:r>
            <a:endParaRPr lang="en-US" b="1" u="sng" dirty="0">
              <a:latin typeface="Times"/>
              <a:cs typeface="Time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6889263" cy="4296508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>
                <a:latin typeface="Times"/>
                <a:cs typeface="Times"/>
              </a:rPr>
              <a:t>7 </a:t>
            </a:r>
            <a:r>
              <a:rPr lang="en-US" sz="3200" dirty="0">
                <a:latin typeface="Times"/>
                <a:cs typeface="Times"/>
              </a:rPr>
              <a:t>But what </a:t>
            </a:r>
            <a:r>
              <a:rPr lang="en-US" sz="3200" b="1" u="sng" dirty="0">
                <a:solidFill>
                  <a:srgbClr val="FF0000"/>
                </a:solidFill>
                <a:latin typeface="Times"/>
                <a:cs typeface="Times"/>
              </a:rPr>
              <a:t>things were gain to me</a:t>
            </a:r>
            <a:r>
              <a:rPr lang="en-US" sz="3200" dirty="0">
                <a:latin typeface="Times"/>
                <a:cs typeface="Times"/>
              </a:rPr>
              <a:t>, these I have </a:t>
            </a:r>
            <a:r>
              <a:rPr lang="en-US" sz="3200" b="1" u="sng" dirty="0">
                <a:solidFill>
                  <a:srgbClr val="FF0000"/>
                </a:solidFill>
                <a:latin typeface="Times"/>
                <a:cs typeface="Times"/>
              </a:rPr>
              <a:t>counted loss for Christ</a:t>
            </a:r>
            <a:r>
              <a:rPr lang="en-US" sz="3200" dirty="0">
                <a:latin typeface="Times"/>
                <a:cs typeface="Times"/>
              </a:rPr>
              <a:t>. </a:t>
            </a:r>
            <a:r>
              <a:rPr lang="en-US" sz="3200" b="1" dirty="0">
                <a:latin typeface="Times"/>
                <a:cs typeface="Times"/>
              </a:rPr>
              <a:t>8 </a:t>
            </a:r>
            <a:r>
              <a:rPr lang="en-US" sz="3200" dirty="0">
                <a:latin typeface="Times"/>
                <a:cs typeface="Times"/>
              </a:rPr>
              <a:t>Yet indeed I also </a:t>
            </a:r>
            <a:r>
              <a:rPr lang="en-US" sz="3200" b="1" u="sng" dirty="0">
                <a:solidFill>
                  <a:srgbClr val="FF0000"/>
                </a:solidFill>
                <a:latin typeface="Times"/>
                <a:cs typeface="Times"/>
              </a:rPr>
              <a:t>count all things loss for the excellence of the knowledge of Christ Jesus my Lord</a:t>
            </a:r>
            <a:r>
              <a:rPr lang="en-US" sz="3200" dirty="0">
                <a:latin typeface="Times"/>
                <a:cs typeface="Times"/>
              </a:rPr>
              <a:t>, for whom I have suffered the loss of all things, and </a:t>
            </a:r>
            <a:r>
              <a:rPr lang="en-US" sz="3200" b="1" u="sng" dirty="0">
                <a:solidFill>
                  <a:srgbClr val="FF0000"/>
                </a:solidFill>
                <a:latin typeface="Times"/>
                <a:cs typeface="Times"/>
              </a:rPr>
              <a:t>count them as rubbish, that I may gain </a:t>
            </a:r>
            <a:r>
              <a:rPr lang="en-US" sz="3200" b="1" u="sng" dirty="0" smtClean="0">
                <a:solidFill>
                  <a:srgbClr val="FF0000"/>
                </a:solidFill>
                <a:latin typeface="Times"/>
                <a:cs typeface="Times"/>
              </a:rPr>
              <a:t>Christ</a:t>
            </a:r>
            <a:r>
              <a:rPr lang="en-US" sz="3200" dirty="0" smtClean="0">
                <a:latin typeface="Times"/>
                <a:cs typeface="Times"/>
              </a:rPr>
              <a:t>. Phil 3:7,8</a:t>
            </a:r>
            <a:endParaRPr lang="en-US" sz="3200" dirty="0"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1597860392"/>
      </p:ext>
    </p:extLst>
  </p:cSld>
  <p:clrMapOvr>
    <a:masterClrMapping/>
  </p:clrMapOvr>
</p:sld>
</file>

<file path=ppt/theme/theme1.xml><?xml version="1.0" encoding="utf-8"?>
<a:theme xmlns:a="http://schemas.openxmlformats.org/drawingml/2006/main" name="Plaza">
  <a:themeElements>
    <a:clrScheme name="Plaza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990000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Advantage">
      <a:maj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Plaza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Plaza.thmx</Template>
  <TotalTime>1664</TotalTime>
  <Words>202</Words>
  <Application>Microsoft Macintosh PowerPoint</Application>
  <PresentationFormat>On-screen Show (4:3)</PresentationFormat>
  <Paragraphs>20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Calibri</vt:lpstr>
      <vt:lpstr>Rockwell</vt:lpstr>
      <vt:lpstr>Times</vt:lpstr>
      <vt:lpstr>Wingdings 2</vt:lpstr>
      <vt:lpstr>Arial</vt:lpstr>
      <vt:lpstr>Plaza</vt:lpstr>
      <vt:lpstr>For my Sake and the Gospel’s</vt:lpstr>
      <vt:lpstr>St John Saba</vt:lpstr>
      <vt:lpstr>Pauline Epistle </vt:lpstr>
      <vt:lpstr>Catholic Epistle</vt:lpstr>
      <vt:lpstr>Acts</vt:lpstr>
      <vt:lpstr>Psalm</vt:lpstr>
      <vt:lpstr>For My Sake</vt:lpstr>
      <vt:lpstr>St John Saba</vt:lpstr>
      <vt:lpstr>Count them as Rubbish</vt:lpstr>
      <vt:lpstr>St Ambrose</vt:lpstr>
    </vt:vector>
  </TitlesOfParts>
  <Company/>
  <LinksUpToDate>false</LinksUpToDate>
  <SharedDoc>false</SharedDoc>
  <HyperlinksChanged>false</HyperlinksChanged>
  <AppVersion>15.0031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 my Sake and the Gospel’s</dc:title>
  <dc:creator>Father Mark Aziz</dc:creator>
  <cp:lastModifiedBy>John Saad</cp:lastModifiedBy>
  <cp:revision>8</cp:revision>
  <dcterms:created xsi:type="dcterms:W3CDTF">2015-12-04T18:49:59Z</dcterms:created>
  <dcterms:modified xsi:type="dcterms:W3CDTF">2019-12-08T02:43:47Z</dcterms:modified>
</cp:coreProperties>
</file>