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36"/>
  </p:notesMasterIdLst>
  <p:sldIdLst>
    <p:sldId id="258" r:id="rId2"/>
    <p:sldId id="370" r:id="rId3"/>
    <p:sldId id="371" r:id="rId4"/>
    <p:sldId id="381" r:id="rId5"/>
    <p:sldId id="382" r:id="rId6"/>
    <p:sldId id="386" r:id="rId7"/>
    <p:sldId id="385" r:id="rId8"/>
    <p:sldId id="372" r:id="rId9"/>
    <p:sldId id="373" r:id="rId10"/>
    <p:sldId id="374" r:id="rId11"/>
    <p:sldId id="375" r:id="rId12"/>
    <p:sldId id="380" r:id="rId13"/>
    <p:sldId id="376" r:id="rId14"/>
    <p:sldId id="377" r:id="rId15"/>
    <p:sldId id="387" r:id="rId16"/>
    <p:sldId id="388" r:id="rId17"/>
    <p:sldId id="395" r:id="rId18"/>
    <p:sldId id="389" r:id="rId19"/>
    <p:sldId id="390" r:id="rId20"/>
    <p:sldId id="392" r:id="rId21"/>
    <p:sldId id="391" r:id="rId22"/>
    <p:sldId id="397" r:id="rId23"/>
    <p:sldId id="393" r:id="rId24"/>
    <p:sldId id="394" r:id="rId25"/>
    <p:sldId id="399" r:id="rId26"/>
    <p:sldId id="398" r:id="rId27"/>
    <p:sldId id="400" r:id="rId28"/>
    <p:sldId id="396" r:id="rId29"/>
    <p:sldId id="403" r:id="rId30"/>
    <p:sldId id="404" r:id="rId31"/>
    <p:sldId id="402" r:id="rId32"/>
    <p:sldId id="401" r:id="rId33"/>
    <p:sldId id="405" r:id="rId34"/>
    <p:sldId id="369" r:id="rId35"/>
  </p:sldIdLst>
  <p:sldSz cx="12192000" cy="6858000"/>
  <p:notesSz cx="7102475" cy="93884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12EE8B7-91F9-448C-AA57-3D67F9AFC55B}" v="1" dt="2021-03-29T23:00:13.707"/>
    <p1510:client id="{FAAB7E3C-8925-4FBE-BA53-9F79E8B99565}" v="14" dt="2021-03-29T17:33:49.472"/>
    <p1510:client id="{FBA9B6D2-863E-4810-9F79-DC8680F995A7}" v="1" dt="2021-03-29T23:48:51.04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5854"/>
    <p:restoredTop sz="96327"/>
  </p:normalViewPr>
  <p:slideViewPr>
    <p:cSldViewPr snapToGrid="0" snapToObjects="1">
      <p:cViewPr varScale="1">
        <p:scale>
          <a:sx n="163" d="100"/>
          <a:sy n="163" d="100"/>
        </p:scale>
        <p:origin x="128" y="13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hristine Malati" userId="34ac3d556ec0df31" providerId="LiveId" clId="{FBA9B6D2-863E-4810-9F79-DC8680F995A7}"/>
    <pc:docChg chg="custSel modSld">
      <pc:chgData name="Christine Malati" userId="34ac3d556ec0df31" providerId="LiveId" clId="{FBA9B6D2-863E-4810-9F79-DC8680F995A7}" dt="2021-03-29T23:50:33.075" v="348" actId="6549"/>
      <pc:docMkLst>
        <pc:docMk/>
      </pc:docMkLst>
      <pc:sldChg chg="addSp modSp mod">
        <pc:chgData name="Christine Malati" userId="34ac3d556ec0df31" providerId="LiveId" clId="{FBA9B6D2-863E-4810-9F79-DC8680F995A7}" dt="2021-03-29T23:50:33.075" v="348" actId="6549"/>
        <pc:sldMkLst>
          <pc:docMk/>
          <pc:sldMk cId="4053567986" sldId="405"/>
        </pc:sldMkLst>
        <pc:spChg chg="mod">
          <ac:chgData name="Christine Malati" userId="34ac3d556ec0df31" providerId="LiveId" clId="{FBA9B6D2-863E-4810-9F79-DC8680F995A7}" dt="2021-03-29T23:50:33.075" v="348" actId="6549"/>
          <ac:spMkLst>
            <pc:docMk/>
            <pc:sldMk cId="4053567986" sldId="405"/>
            <ac:spMk id="3" creationId="{BB203213-9584-47E5-95B1-1EF1C50678A7}"/>
          </ac:spMkLst>
        </pc:spChg>
        <pc:picChg chg="add mod">
          <ac:chgData name="Christine Malati" userId="34ac3d556ec0df31" providerId="LiveId" clId="{FBA9B6D2-863E-4810-9F79-DC8680F995A7}" dt="2021-03-29T23:50:09.676" v="237" actId="14100"/>
          <ac:picMkLst>
            <pc:docMk/>
            <pc:sldMk cId="4053567986" sldId="405"/>
            <ac:picMk id="5" creationId="{44E3CF41-B3ED-46BF-BE4B-5FAD398A2ACD}"/>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71054"/>
          </a:xfrm>
          <a:prstGeom prst="rect">
            <a:avLst/>
          </a:prstGeom>
        </p:spPr>
        <p:txBody>
          <a:bodyPr vert="horz" lIns="94229" tIns="47114" rIns="94229" bIns="47114" rtlCol="0"/>
          <a:lstStyle>
            <a:lvl1pPr algn="l">
              <a:defRPr sz="1200"/>
            </a:lvl1pPr>
          </a:lstStyle>
          <a:p>
            <a:endParaRPr lang="en-US" dirty="0"/>
          </a:p>
        </p:txBody>
      </p:sp>
      <p:sp>
        <p:nvSpPr>
          <p:cNvPr id="3" name="Date Placeholder 2"/>
          <p:cNvSpPr>
            <a:spLocks noGrp="1"/>
          </p:cNvSpPr>
          <p:nvPr>
            <p:ph type="dt" idx="1"/>
          </p:nvPr>
        </p:nvSpPr>
        <p:spPr>
          <a:xfrm>
            <a:off x="4023092" y="0"/>
            <a:ext cx="3077739" cy="471054"/>
          </a:xfrm>
          <a:prstGeom prst="rect">
            <a:avLst/>
          </a:prstGeom>
        </p:spPr>
        <p:txBody>
          <a:bodyPr vert="horz" lIns="94229" tIns="47114" rIns="94229" bIns="47114" rtlCol="0"/>
          <a:lstStyle>
            <a:lvl1pPr algn="r">
              <a:defRPr sz="1200"/>
            </a:lvl1pPr>
          </a:lstStyle>
          <a:p>
            <a:fld id="{BC3352FB-2559-7247-8EF9-3DAA86A6F385}" type="datetimeFigureOut">
              <a:rPr lang="en-US" smtClean="0"/>
              <a:t>03/29/21</a:t>
            </a:fld>
            <a:endParaRPr lang="en-US" dirty="0"/>
          </a:p>
        </p:txBody>
      </p:sp>
      <p:sp>
        <p:nvSpPr>
          <p:cNvPr id="4" name="Slide Image Placeholder 3"/>
          <p:cNvSpPr>
            <a:spLocks noGrp="1" noRot="1" noChangeAspect="1"/>
          </p:cNvSpPr>
          <p:nvPr>
            <p:ph type="sldImg" idx="2"/>
          </p:nvPr>
        </p:nvSpPr>
        <p:spPr>
          <a:xfrm>
            <a:off x="735013" y="1173163"/>
            <a:ext cx="5632450" cy="3168650"/>
          </a:xfrm>
          <a:prstGeom prst="rect">
            <a:avLst/>
          </a:prstGeom>
          <a:noFill/>
          <a:ln w="12700">
            <a:solidFill>
              <a:prstClr val="black"/>
            </a:solidFill>
          </a:ln>
        </p:spPr>
        <p:txBody>
          <a:bodyPr vert="horz" lIns="94229" tIns="47114" rIns="94229" bIns="47114" rtlCol="0" anchor="ctr"/>
          <a:lstStyle/>
          <a:p>
            <a:endParaRPr lang="en-US" dirty="0"/>
          </a:p>
        </p:txBody>
      </p:sp>
      <p:sp>
        <p:nvSpPr>
          <p:cNvPr id="5" name="Notes Placeholder 4"/>
          <p:cNvSpPr>
            <a:spLocks noGrp="1"/>
          </p:cNvSpPr>
          <p:nvPr>
            <p:ph type="body" sz="quarter" idx="3"/>
          </p:nvPr>
        </p:nvSpPr>
        <p:spPr>
          <a:xfrm>
            <a:off x="710248" y="4518204"/>
            <a:ext cx="5681980" cy="3696712"/>
          </a:xfrm>
          <a:prstGeom prst="rect">
            <a:avLst/>
          </a:prstGeom>
        </p:spPr>
        <p:txBody>
          <a:bodyPr vert="horz" lIns="94229" tIns="47114" rIns="94229" bIns="4711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917422"/>
            <a:ext cx="3077739" cy="471053"/>
          </a:xfrm>
          <a:prstGeom prst="rect">
            <a:avLst/>
          </a:prstGeom>
        </p:spPr>
        <p:txBody>
          <a:bodyPr vert="horz" lIns="94229" tIns="47114" rIns="94229" bIns="47114" rtlCol="0" anchor="b"/>
          <a:lstStyle>
            <a:lvl1pPr algn="l">
              <a:defRPr sz="1200"/>
            </a:lvl1pPr>
          </a:lstStyle>
          <a:p>
            <a:endParaRPr lang="en-US" dirty="0"/>
          </a:p>
        </p:txBody>
      </p:sp>
      <p:sp>
        <p:nvSpPr>
          <p:cNvPr id="7" name="Slide Number Placeholder 6"/>
          <p:cNvSpPr>
            <a:spLocks noGrp="1"/>
          </p:cNvSpPr>
          <p:nvPr>
            <p:ph type="sldNum" sz="quarter" idx="5"/>
          </p:nvPr>
        </p:nvSpPr>
        <p:spPr>
          <a:xfrm>
            <a:off x="4023092" y="8917422"/>
            <a:ext cx="3077739" cy="471053"/>
          </a:xfrm>
          <a:prstGeom prst="rect">
            <a:avLst/>
          </a:prstGeom>
        </p:spPr>
        <p:txBody>
          <a:bodyPr vert="horz" lIns="94229" tIns="47114" rIns="94229" bIns="47114" rtlCol="0" anchor="b"/>
          <a:lstStyle>
            <a:lvl1pPr algn="r">
              <a:defRPr sz="1200"/>
            </a:lvl1pPr>
          </a:lstStyle>
          <a:p>
            <a:fld id="{BB40D924-632B-634D-AD04-FCA8A5E885DD}" type="slidenum">
              <a:rPr lang="en-US" smtClean="0"/>
              <a:t>‹#›</a:t>
            </a:fld>
            <a:endParaRPr lang="en-US" dirty="0"/>
          </a:p>
        </p:txBody>
      </p:sp>
    </p:spTree>
    <p:extLst>
      <p:ext uri="{BB962C8B-B14F-4D97-AF65-F5344CB8AC3E}">
        <p14:creationId xmlns:p14="http://schemas.microsoft.com/office/powerpoint/2010/main" val="26331613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F7CA55-62CE-EE45-83B2-3D1E3EF9197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C6BA4071-930E-C242-8869-33F525E35CE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cxnSp>
        <p:nvCxnSpPr>
          <p:cNvPr id="5" name="Straight Connector 4">
            <a:extLst>
              <a:ext uri="{FF2B5EF4-FFF2-40B4-BE49-F238E27FC236}">
                <a16:creationId xmlns:a16="http://schemas.microsoft.com/office/drawing/2014/main" id="{79F69376-1FEA-CE48-9346-EEC9BB88106F}"/>
              </a:ext>
            </a:extLst>
          </p:cNvPr>
          <p:cNvCxnSpPr/>
          <p:nvPr userDrawn="1"/>
        </p:nvCxnSpPr>
        <p:spPr>
          <a:xfrm>
            <a:off x="4700858" y="3509963"/>
            <a:ext cx="2570480" cy="0"/>
          </a:xfrm>
          <a:prstGeom prst="line">
            <a:avLst/>
          </a:prstGeom>
          <a:ln w="73025">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791545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17421F-E257-204B-973A-EC164BC99E3D}"/>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0350E577-607C-B940-AC34-1A6438ED8CB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6" name="Straight Connector 5">
            <a:extLst>
              <a:ext uri="{FF2B5EF4-FFF2-40B4-BE49-F238E27FC236}">
                <a16:creationId xmlns:a16="http://schemas.microsoft.com/office/drawing/2014/main" id="{E82F22D5-FF1D-EF42-8027-B1C755C6F8F0}"/>
              </a:ext>
            </a:extLst>
          </p:cNvPr>
          <p:cNvCxnSpPr/>
          <p:nvPr userDrawn="1"/>
        </p:nvCxnSpPr>
        <p:spPr>
          <a:xfrm>
            <a:off x="965200" y="1473364"/>
            <a:ext cx="2570480" cy="0"/>
          </a:xfrm>
          <a:prstGeom prst="line">
            <a:avLst/>
          </a:prstGeom>
          <a:ln w="73025">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159869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6D2046-BD3E-5947-AC2B-E7170EF1F8B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B5C211D-E715-5046-A15C-F771EAFBDB02}"/>
              </a:ext>
            </a:extLst>
          </p:cNvPr>
          <p:cNvSpPr>
            <a:spLocks noGrp="1"/>
          </p:cNvSpPr>
          <p:nvPr>
            <p:ph sz="half" idx="1"/>
          </p:nvPr>
        </p:nvSpPr>
        <p:spPr>
          <a:xfrm>
            <a:off x="838200" y="1825625"/>
            <a:ext cx="5181600" cy="357406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AE57360-9213-4B40-9695-F63E2F1EBFEB}"/>
              </a:ext>
            </a:extLst>
          </p:cNvPr>
          <p:cNvSpPr>
            <a:spLocks noGrp="1"/>
          </p:cNvSpPr>
          <p:nvPr>
            <p:ph sz="half" idx="2"/>
          </p:nvPr>
        </p:nvSpPr>
        <p:spPr>
          <a:xfrm>
            <a:off x="6172200" y="1825625"/>
            <a:ext cx="5181600" cy="357406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7" name="Straight Connector 6">
            <a:extLst>
              <a:ext uri="{FF2B5EF4-FFF2-40B4-BE49-F238E27FC236}">
                <a16:creationId xmlns:a16="http://schemas.microsoft.com/office/drawing/2014/main" id="{936ACCD6-B3C7-0F45-A3FE-48538E9DCA0E}"/>
              </a:ext>
            </a:extLst>
          </p:cNvPr>
          <p:cNvCxnSpPr/>
          <p:nvPr userDrawn="1"/>
        </p:nvCxnSpPr>
        <p:spPr>
          <a:xfrm>
            <a:off x="965200" y="1473364"/>
            <a:ext cx="2570480" cy="0"/>
          </a:xfrm>
          <a:prstGeom prst="line">
            <a:avLst/>
          </a:prstGeom>
          <a:ln w="73025">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038120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12A6EF-8F94-8442-A8F0-C0CF42B8D78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EB63633-ACA2-E64D-BE81-013928D3C9D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7A6D9DA-749D-D34B-B6A1-196B00941FC4}"/>
              </a:ext>
            </a:extLst>
          </p:cNvPr>
          <p:cNvSpPr>
            <a:spLocks noGrp="1"/>
          </p:cNvSpPr>
          <p:nvPr>
            <p:ph sz="half" idx="2"/>
          </p:nvPr>
        </p:nvSpPr>
        <p:spPr>
          <a:xfrm>
            <a:off x="839788" y="2505075"/>
            <a:ext cx="5157787" cy="28867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039DF2A-A678-714D-9D6A-DDA9F3D22E0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86027A0-321C-8C41-A19B-F0DFB6F41F93}"/>
              </a:ext>
            </a:extLst>
          </p:cNvPr>
          <p:cNvSpPr>
            <a:spLocks noGrp="1"/>
          </p:cNvSpPr>
          <p:nvPr>
            <p:ph sz="quarter" idx="4"/>
          </p:nvPr>
        </p:nvSpPr>
        <p:spPr>
          <a:xfrm>
            <a:off x="6172200" y="2505075"/>
            <a:ext cx="5183188" cy="28867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9" name="Straight Connector 8">
            <a:extLst>
              <a:ext uri="{FF2B5EF4-FFF2-40B4-BE49-F238E27FC236}">
                <a16:creationId xmlns:a16="http://schemas.microsoft.com/office/drawing/2014/main" id="{A99D114D-17C6-364F-9B66-8D62E36B9DBA}"/>
              </a:ext>
            </a:extLst>
          </p:cNvPr>
          <p:cNvCxnSpPr/>
          <p:nvPr userDrawn="1"/>
        </p:nvCxnSpPr>
        <p:spPr>
          <a:xfrm>
            <a:off x="965200" y="1473364"/>
            <a:ext cx="2570480" cy="0"/>
          </a:xfrm>
          <a:prstGeom prst="line">
            <a:avLst/>
          </a:prstGeom>
          <a:ln w="73025">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685156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87D56E-A294-9A41-B1A6-F686AFF5C773}"/>
              </a:ext>
            </a:extLst>
          </p:cNvPr>
          <p:cNvSpPr>
            <a:spLocks noGrp="1"/>
          </p:cNvSpPr>
          <p:nvPr>
            <p:ph type="title"/>
          </p:nvPr>
        </p:nvSpPr>
        <p:spPr/>
        <p:txBody>
          <a:bodyPr/>
          <a:lstStyle/>
          <a:p>
            <a:r>
              <a:rPr lang="en-US"/>
              <a:t>Click to edit Master title style</a:t>
            </a:r>
          </a:p>
        </p:txBody>
      </p:sp>
      <p:cxnSp>
        <p:nvCxnSpPr>
          <p:cNvPr id="5" name="Straight Connector 4">
            <a:extLst>
              <a:ext uri="{FF2B5EF4-FFF2-40B4-BE49-F238E27FC236}">
                <a16:creationId xmlns:a16="http://schemas.microsoft.com/office/drawing/2014/main" id="{07603D09-C472-E34B-B4AA-72526E7C0415}"/>
              </a:ext>
            </a:extLst>
          </p:cNvPr>
          <p:cNvCxnSpPr/>
          <p:nvPr userDrawn="1"/>
        </p:nvCxnSpPr>
        <p:spPr>
          <a:xfrm>
            <a:off x="965200" y="1473364"/>
            <a:ext cx="2570480" cy="0"/>
          </a:xfrm>
          <a:prstGeom prst="line">
            <a:avLst/>
          </a:prstGeom>
          <a:ln w="73025">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210872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531802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F4ADFF-1F6A-6E43-8DA9-C4D35D57D8F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72CCA9BA-20DD-504F-967B-B0EB52E90418}"/>
              </a:ext>
            </a:extLst>
          </p:cNvPr>
          <p:cNvSpPr>
            <a:spLocks noGrp="1"/>
          </p:cNvSpPr>
          <p:nvPr>
            <p:ph idx="1"/>
          </p:nvPr>
        </p:nvSpPr>
        <p:spPr>
          <a:xfrm>
            <a:off x="5183188" y="987426"/>
            <a:ext cx="6172200" cy="433578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FC94616-B5B3-754E-A327-CC3128B0B370}"/>
              </a:ext>
            </a:extLst>
          </p:cNvPr>
          <p:cNvSpPr>
            <a:spLocks noGrp="1"/>
          </p:cNvSpPr>
          <p:nvPr>
            <p:ph type="body" sz="half" idx="2"/>
          </p:nvPr>
        </p:nvSpPr>
        <p:spPr>
          <a:xfrm>
            <a:off x="839788" y="2230248"/>
            <a:ext cx="3932237" cy="313757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cxnSp>
        <p:nvCxnSpPr>
          <p:cNvPr id="6" name="Straight Connector 5">
            <a:extLst>
              <a:ext uri="{FF2B5EF4-FFF2-40B4-BE49-F238E27FC236}">
                <a16:creationId xmlns:a16="http://schemas.microsoft.com/office/drawing/2014/main" id="{A5491D65-7C60-9340-8005-758EBEBB8E19}"/>
              </a:ext>
            </a:extLst>
          </p:cNvPr>
          <p:cNvCxnSpPr/>
          <p:nvPr userDrawn="1"/>
        </p:nvCxnSpPr>
        <p:spPr>
          <a:xfrm>
            <a:off x="965200" y="2080982"/>
            <a:ext cx="2570480" cy="0"/>
          </a:xfrm>
          <a:prstGeom prst="line">
            <a:avLst/>
          </a:prstGeom>
          <a:ln w="73025">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757271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A31A52-CC85-C440-A343-DE6A51601F8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D92E314-4EF5-FE4E-B864-44AD77D77398}"/>
              </a:ext>
            </a:extLst>
          </p:cNvPr>
          <p:cNvSpPr>
            <a:spLocks noGrp="1"/>
          </p:cNvSpPr>
          <p:nvPr>
            <p:ph type="pic" idx="1"/>
          </p:nvPr>
        </p:nvSpPr>
        <p:spPr>
          <a:xfrm>
            <a:off x="5183188" y="987425"/>
            <a:ext cx="6172200" cy="437894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a:extLst>
              <a:ext uri="{FF2B5EF4-FFF2-40B4-BE49-F238E27FC236}">
                <a16:creationId xmlns:a16="http://schemas.microsoft.com/office/drawing/2014/main" id="{750EAA90-6176-294F-B600-8140A4B0AB04}"/>
              </a:ext>
            </a:extLst>
          </p:cNvPr>
          <p:cNvSpPr>
            <a:spLocks noGrp="1"/>
          </p:cNvSpPr>
          <p:nvPr>
            <p:ph type="body" sz="half" idx="2"/>
          </p:nvPr>
        </p:nvSpPr>
        <p:spPr>
          <a:xfrm>
            <a:off x="839788" y="2235816"/>
            <a:ext cx="3932237" cy="313055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cxnSp>
        <p:nvCxnSpPr>
          <p:cNvPr id="7" name="Straight Connector 6">
            <a:extLst>
              <a:ext uri="{FF2B5EF4-FFF2-40B4-BE49-F238E27FC236}">
                <a16:creationId xmlns:a16="http://schemas.microsoft.com/office/drawing/2014/main" id="{D336EFDA-4B51-3943-863A-6C02047D5592}"/>
              </a:ext>
            </a:extLst>
          </p:cNvPr>
          <p:cNvCxnSpPr/>
          <p:nvPr userDrawn="1"/>
        </p:nvCxnSpPr>
        <p:spPr>
          <a:xfrm>
            <a:off x="965200" y="2080982"/>
            <a:ext cx="2570480" cy="0"/>
          </a:xfrm>
          <a:prstGeom prst="line">
            <a:avLst/>
          </a:prstGeom>
          <a:ln w="73025">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544304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Blank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F39B616-85C4-6848-B69B-E95DE10CE883}"/>
              </a:ext>
            </a:extLst>
          </p:cNvPr>
          <p:cNvSpPr/>
          <p:nvPr userDrawn="1"/>
        </p:nvSpPr>
        <p:spPr>
          <a:xfrm>
            <a:off x="0" y="0"/>
            <a:ext cx="12192000" cy="694400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5402161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jp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ECBB43C-3C68-3E42-86A7-A7C3CFA54DA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1C88799F-CD68-4B4B-9A26-A308F1CE8E66}"/>
              </a:ext>
            </a:extLst>
          </p:cNvPr>
          <p:cNvSpPr>
            <a:spLocks noGrp="1"/>
          </p:cNvSpPr>
          <p:nvPr>
            <p:ph type="body" idx="1"/>
          </p:nvPr>
        </p:nvSpPr>
        <p:spPr>
          <a:xfrm>
            <a:off x="838200" y="1825625"/>
            <a:ext cx="10515600" cy="353004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8" name="Picture 7">
            <a:extLst>
              <a:ext uri="{FF2B5EF4-FFF2-40B4-BE49-F238E27FC236}">
                <a16:creationId xmlns:a16="http://schemas.microsoft.com/office/drawing/2014/main" id="{4CE894D1-77EF-764B-9955-BEB92570CE8C}"/>
              </a:ext>
            </a:extLst>
          </p:cNvPr>
          <p:cNvPicPr>
            <a:picLocks noChangeAspect="1"/>
          </p:cNvPicPr>
          <p:nvPr userDrawn="1"/>
        </p:nvPicPr>
        <p:blipFill>
          <a:blip r:embed="rId11"/>
          <a:srcRect/>
          <a:stretch/>
        </p:blipFill>
        <p:spPr>
          <a:xfrm>
            <a:off x="2" y="5490607"/>
            <a:ext cx="12185646" cy="1397727"/>
          </a:xfrm>
          <a:prstGeom prst="rect">
            <a:avLst/>
          </a:prstGeom>
        </p:spPr>
      </p:pic>
    </p:spTree>
    <p:extLst>
      <p:ext uri="{BB962C8B-B14F-4D97-AF65-F5344CB8AC3E}">
        <p14:creationId xmlns:p14="http://schemas.microsoft.com/office/powerpoint/2010/main" val="335217801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3" r:id="rId4"/>
    <p:sldLayoutId id="2147483654" r:id="rId5"/>
    <p:sldLayoutId id="2147483655" r:id="rId6"/>
    <p:sldLayoutId id="2147483656" r:id="rId7"/>
    <p:sldLayoutId id="2147483657" r:id="rId8"/>
    <p:sldLayoutId id="2147483659" r:id="rId9"/>
  </p:sldLayoutIdLst>
  <p:hf sldNum="0" hdr="0" dt="0"/>
  <p:txStyles>
    <p:titleStyle>
      <a:lvl1pPr algn="l" defTabSz="914400" rtl="0" eaLnBrk="1" latinLnBrk="0" hangingPunct="1">
        <a:lnSpc>
          <a:spcPct val="90000"/>
        </a:lnSpc>
        <a:spcBef>
          <a:spcPct val="0"/>
        </a:spcBef>
        <a:buNone/>
        <a:defRPr sz="4400" b="1" kern="1200">
          <a:solidFill>
            <a:schemeClr val="tx1"/>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B2B2EE4-0B33-7E4D-BA59-79C17DF893CE}"/>
              </a:ext>
            </a:extLst>
          </p:cNvPr>
          <p:cNvPicPr>
            <a:picLocks noChangeAspect="1"/>
          </p:cNvPicPr>
          <p:nvPr/>
        </p:nvPicPr>
        <p:blipFill>
          <a:blip r:embed="rId2"/>
          <a:srcRect/>
          <a:stretch/>
        </p:blipFill>
        <p:spPr>
          <a:xfrm>
            <a:off x="-67375" y="0"/>
            <a:ext cx="12326749" cy="6941026"/>
          </a:xfrm>
          <a:prstGeom prst="rect">
            <a:avLst/>
          </a:prstGeom>
        </p:spPr>
      </p:pic>
    </p:spTree>
    <p:extLst>
      <p:ext uri="{BB962C8B-B14F-4D97-AF65-F5344CB8AC3E}">
        <p14:creationId xmlns:p14="http://schemas.microsoft.com/office/powerpoint/2010/main" val="39933599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A0E386-B437-48F1-861F-FD6D9355BDA3}"/>
              </a:ext>
            </a:extLst>
          </p:cNvPr>
          <p:cNvSpPr>
            <a:spLocks noGrp="1"/>
          </p:cNvSpPr>
          <p:nvPr>
            <p:ph type="title"/>
          </p:nvPr>
        </p:nvSpPr>
        <p:spPr/>
        <p:txBody>
          <a:bodyPr/>
          <a:lstStyle/>
          <a:p>
            <a:r>
              <a:rPr lang="en-US" dirty="0"/>
              <a:t>John 4:16-20 (RSV)</a:t>
            </a:r>
          </a:p>
        </p:txBody>
      </p:sp>
      <p:sp>
        <p:nvSpPr>
          <p:cNvPr id="3" name="Content Placeholder 2">
            <a:extLst>
              <a:ext uri="{FF2B5EF4-FFF2-40B4-BE49-F238E27FC236}">
                <a16:creationId xmlns:a16="http://schemas.microsoft.com/office/drawing/2014/main" id="{19A4CDF5-2BB0-4CCB-AAF8-F4AF07A6AE34}"/>
              </a:ext>
            </a:extLst>
          </p:cNvPr>
          <p:cNvSpPr>
            <a:spLocks noGrp="1"/>
          </p:cNvSpPr>
          <p:nvPr>
            <p:ph idx="1"/>
          </p:nvPr>
        </p:nvSpPr>
        <p:spPr/>
        <p:txBody>
          <a:bodyPr>
            <a:normAutofit/>
          </a:bodyPr>
          <a:lstStyle/>
          <a:p>
            <a:pPr marR="571500" indent="0">
              <a:lnSpc>
                <a:spcPct val="107000"/>
              </a:lnSpc>
              <a:spcBef>
                <a:spcPts val="0"/>
              </a:spcBef>
              <a:spcAft>
                <a:spcPts val="0"/>
              </a:spcAft>
              <a:buNone/>
            </a:pPr>
            <a:r>
              <a:rPr lang="en-US" sz="2000" baseline="30000" dirty="0">
                <a:solidFill>
                  <a:srgbClr val="1C1E21"/>
                </a:solidFill>
                <a:latin typeface="inherit"/>
                <a:cs typeface="Segoe UI Historic" panose="020B0502040204020203" pitchFamily="34" charset="0"/>
              </a:rPr>
              <a:t>16</a:t>
            </a:r>
            <a:r>
              <a:rPr lang="en-US" sz="2000" dirty="0">
                <a:solidFill>
                  <a:srgbClr val="1C1E21"/>
                </a:solidFill>
                <a:latin typeface="inherit"/>
                <a:cs typeface="Segoe UI Historic" panose="020B0502040204020203" pitchFamily="34" charset="0"/>
              </a:rPr>
              <a:t>Jesus said to her, </a:t>
            </a:r>
            <a:r>
              <a:rPr lang="en-US" sz="2000" b="1" dirty="0">
                <a:solidFill>
                  <a:srgbClr val="FF0000"/>
                </a:solidFill>
                <a:latin typeface="inherit"/>
                <a:cs typeface="Segoe UI Historic" panose="020B0502040204020203" pitchFamily="34" charset="0"/>
              </a:rPr>
              <a:t>“Go, call your husband, and come here.” </a:t>
            </a:r>
          </a:p>
          <a:p>
            <a:pPr marR="571500" indent="0">
              <a:lnSpc>
                <a:spcPct val="107000"/>
              </a:lnSpc>
              <a:spcBef>
                <a:spcPts val="0"/>
              </a:spcBef>
              <a:spcAft>
                <a:spcPts val="0"/>
              </a:spcAft>
              <a:buNone/>
            </a:pPr>
            <a:endParaRPr lang="en-US" sz="2000" baseline="30000" dirty="0">
              <a:solidFill>
                <a:srgbClr val="1C1E21"/>
              </a:solidFill>
              <a:latin typeface="inherit"/>
              <a:cs typeface="Segoe UI Historic" panose="020B0502040204020203" pitchFamily="34" charset="0"/>
            </a:endParaRPr>
          </a:p>
          <a:p>
            <a:pPr marR="571500" indent="0">
              <a:lnSpc>
                <a:spcPct val="107000"/>
              </a:lnSpc>
              <a:spcBef>
                <a:spcPts val="0"/>
              </a:spcBef>
              <a:spcAft>
                <a:spcPts val="0"/>
              </a:spcAft>
              <a:buNone/>
            </a:pPr>
            <a:r>
              <a:rPr lang="en-US" sz="2000" baseline="30000" dirty="0">
                <a:solidFill>
                  <a:srgbClr val="1C1E21"/>
                </a:solidFill>
                <a:latin typeface="inherit"/>
                <a:cs typeface="Segoe UI Historic" panose="020B0502040204020203" pitchFamily="34" charset="0"/>
              </a:rPr>
              <a:t>17</a:t>
            </a:r>
            <a:r>
              <a:rPr lang="en-US" sz="2000" dirty="0">
                <a:solidFill>
                  <a:srgbClr val="1C1E21"/>
                </a:solidFill>
                <a:latin typeface="inherit"/>
                <a:cs typeface="Segoe UI Historic" panose="020B0502040204020203" pitchFamily="34" charset="0"/>
              </a:rPr>
              <a:t>The woman answered him, </a:t>
            </a:r>
            <a:r>
              <a:rPr lang="en-US" sz="2000" b="1" dirty="0">
                <a:solidFill>
                  <a:srgbClr val="7030A0"/>
                </a:solidFill>
                <a:latin typeface="inherit"/>
                <a:cs typeface="Segoe UI Historic" panose="020B0502040204020203" pitchFamily="34" charset="0"/>
              </a:rPr>
              <a:t>“I have no husband.” </a:t>
            </a:r>
          </a:p>
          <a:p>
            <a:pPr marR="571500" indent="0">
              <a:lnSpc>
                <a:spcPct val="107000"/>
              </a:lnSpc>
              <a:spcBef>
                <a:spcPts val="0"/>
              </a:spcBef>
              <a:spcAft>
                <a:spcPts val="0"/>
              </a:spcAft>
              <a:buNone/>
            </a:pPr>
            <a:endParaRPr lang="en-US" sz="2000" b="1" dirty="0">
              <a:solidFill>
                <a:srgbClr val="7030A0"/>
              </a:solidFill>
              <a:latin typeface="inherit"/>
              <a:cs typeface="Segoe UI Historic" panose="020B0502040204020203" pitchFamily="34" charset="0"/>
            </a:endParaRPr>
          </a:p>
          <a:p>
            <a:pPr marR="571500" indent="0">
              <a:lnSpc>
                <a:spcPct val="107000"/>
              </a:lnSpc>
              <a:spcBef>
                <a:spcPts val="0"/>
              </a:spcBef>
              <a:spcAft>
                <a:spcPts val="0"/>
              </a:spcAft>
              <a:buNone/>
            </a:pPr>
            <a:r>
              <a:rPr lang="en-US" sz="2000" dirty="0">
                <a:solidFill>
                  <a:srgbClr val="1C1E21"/>
                </a:solidFill>
                <a:latin typeface="inherit"/>
                <a:cs typeface="Segoe UI Historic" panose="020B0502040204020203" pitchFamily="34" charset="0"/>
              </a:rPr>
              <a:t>Jesus said to her, </a:t>
            </a:r>
            <a:r>
              <a:rPr lang="en-US" sz="2000" b="1" dirty="0">
                <a:solidFill>
                  <a:srgbClr val="FF0000"/>
                </a:solidFill>
                <a:latin typeface="inherit"/>
                <a:cs typeface="Segoe UI Historic" panose="020B0502040204020203" pitchFamily="34" charset="0"/>
              </a:rPr>
              <a:t>“You are right in saying, ‘I have no husband’; </a:t>
            </a:r>
            <a:r>
              <a:rPr lang="en-US" sz="2000" b="1" baseline="30000" dirty="0">
                <a:solidFill>
                  <a:srgbClr val="FF0000"/>
                </a:solidFill>
                <a:latin typeface="inherit"/>
                <a:cs typeface="Segoe UI Historic" panose="020B0502040204020203" pitchFamily="34" charset="0"/>
              </a:rPr>
              <a:t>18</a:t>
            </a:r>
            <a:r>
              <a:rPr lang="en-US" sz="2000" b="1" dirty="0">
                <a:solidFill>
                  <a:srgbClr val="FF0000"/>
                </a:solidFill>
                <a:latin typeface="inherit"/>
                <a:cs typeface="Segoe UI Historic" panose="020B0502040204020203" pitchFamily="34" charset="0"/>
              </a:rPr>
              <a:t>for you have had five husbands, and he whom you now have is not your husband; this you said truly.” </a:t>
            </a:r>
            <a:endParaRPr lang="en-US" sz="2000" b="1" dirty="0">
              <a:solidFill>
                <a:srgbClr val="1C1E21"/>
              </a:solidFill>
              <a:latin typeface="inherit"/>
              <a:cs typeface="Segoe UI Historic" panose="020B0502040204020203" pitchFamily="34" charset="0"/>
            </a:endParaRPr>
          </a:p>
          <a:p>
            <a:pPr marR="571500" indent="0">
              <a:lnSpc>
                <a:spcPct val="107000"/>
              </a:lnSpc>
              <a:spcBef>
                <a:spcPts val="0"/>
              </a:spcBef>
              <a:spcAft>
                <a:spcPts val="0"/>
              </a:spcAft>
              <a:buNone/>
            </a:pPr>
            <a:endParaRPr lang="en-US" sz="2000" baseline="30000" dirty="0">
              <a:solidFill>
                <a:srgbClr val="1C1E21"/>
              </a:solidFill>
              <a:latin typeface="inherit"/>
              <a:cs typeface="Segoe UI Historic" panose="020B0502040204020203" pitchFamily="34" charset="0"/>
            </a:endParaRPr>
          </a:p>
          <a:p>
            <a:pPr marR="571500" indent="0">
              <a:lnSpc>
                <a:spcPct val="107000"/>
              </a:lnSpc>
              <a:spcBef>
                <a:spcPts val="0"/>
              </a:spcBef>
              <a:spcAft>
                <a:spcPts val="0"/>
              </a:spcAft>
              <a:buNone/>
            </a:pPr>
            <a:r>
              <a:rPr lang="en-US" sz="2000" baseline="30000" dirty="0">
                <a:solidFill>
                  <a:srgbClr val="1C1E21"/>
                </a:solidFill>
                <a:latin typeface="inherit"/>
                <a:cs typeface="Segoe UI Historic" panose="020B0502040204020203" pitchFamily="34" charset="0"/>
              </a:rPr>
              <a:t>19</a:t>
            </a:r>
            <a:r>
              <a:rPr lang="en-US" sz="2000" dirty="0">
                <a:solidFill>
                  <a:srgbClr val="1C1E21"/>
                </a:solidFill>
                <a:latin typeface="inherit"/>
                <a:cs typeface="Segoe UI Historic" panose="020B0502040204020203" pitchFamily="34" charset="0"/>
              </a:rPr>
              <a:t>The woman said to him, </a:t>
            </a:r>
            <a:r>
              <a:rPr lang="en-US" sz="2000" b="1" dirty="0">
                <a:solidFill>
                  <a:srgbClr val="7030A0"/>
                </a:solidFill>
                <a:latin typeface="inherit"/>
                <a:cs typeface="Segoe UI Historic" panose="020B0502040204020203" pitchFamily="34" charset="0"/>
              </a:rPr>
              <a:t>“Sir, I perceive that you are a prophet. </a:t>
            </a:r>
            <a:r>
              <a:rPr lang="en-US" sz="2000" b="1" baseline="30000" dirty="0">
                <a:solidFill>
                  <a:srgbClr val="7030A0"/>
                </a:solidFill>
                <a:latin typeface="inherit"/>
                <a:cs typeface="Segoe UI Historic" panose="020B0502040204020203" pitchFamily="34" charset="0"/>
              </a:rPr>
              <a:t>20</a:t>
            </a:r>
            <a:r>
              <a:rPr lang="en-US" sz="2000" b="1" dirty="0">
                <a:solidFill>
                  <a:srgbClr val="7030A0"/>
                </a:solidFill>
                <a:latin typeface="inherit"/>
                <a:cs typeface="Segoe UI Historic" panose="020B0502040204020203" pitchFamily="34" charset="0"/>
              </a:rPr>
              <a:t>Our fathers worshiped on this mountain; and you say that in Jerusalem is the place where men ought to worship.”</a:t>
            </a:r>
          </a:p>
        </p:txBody>
      </p:sp>
      <p:sp>
        <p:nvSpPr>
          <p:cNvPr id="5" name="TextBox 4">
            <a:extLst>
              <a:ext uri="{FF2B5EF4-FFF2-40B4-BE49-F238E27FC236}">
                <a16:creationId xmlns:a16="http://schemas.microsoft.com/office/drawing/2014/main" id="{62AD1F1C-E39C-4EE4-9C9C-755385E62FD8}"/>
              </a:ext>
            </a:extLst>
          </p:cNvPr>
          <p:cNvSpPr txBox="1"/>
          <p:nvPr/>
        </p:nvSpPr>
        <p:spPr>
          <a:xfrm>
            <a:off x="10469105" y="127861"/>
            <a:ext cx="1359976" cy="1200329"/>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r"/>
            <a:r>
              <a:rPr lang="en-US" sz="1200" u="sng" dirty="0"/>
              <a:t>Character Legend</a:t>
            </a:r>
          </a:p>
          <a:p>
            <a:pPr algn="r"/>
            <a:r>
              <a:rPr lang="en-US" sz="1200" b="1" dirty="0"/>
              <a:t>Narrator</a:t>
            </a:r>
          </a:p>
          <a:p>
            <a:pPr algn="r"/>
            <a:r>
              <a:rPr lang="en-US" sz="1200" b="1" dirty="0">
                <a:solidFill>
                  <a:srgbClr val="FF0000"/>
                </a:solidFill>
              </a:rPr>
              <a:t>Jesus Christ</a:t>
            </a:r>
          </a:p>
          <a:p>
            <a:pPr algn="r"/>
            <a:r>
              <a:rPr lang="en-US" sz="1200" b="1" dirty="0">
                <a:solidFill>
                  <a:srgbClr val="7030A0"/>
                </a:solidFill>
              </a:rPr>
              <a:t>Samaritan Woman</a:t>
            </a:r>
          </a:p>
          <a:p>
            <a:pPr algn="r"/>
            <a:r>
              <a:rPr lang="en-US" sz="1200" b="1" dirty="0">
                <a:solidFill>
                  <a:srgbClr val="0070C0"/>
                </a:solidFill>
              </a:rPr>
              <a:t>Disciples</a:t>
            </a:r>
          </a:p>
          <a:p>
            <a:pPr algn="r"/>
            <a:r>
              <a:rPr lang="en-US" sz="1200" b="1" dirty="0">
                <a:solidFill>
                  <a:schemeClr val="accent6">
                    <a:lumMod val="75000"/>
                  </a:schemeClr>
                </a:solidFill>
              </a:rPr>
              <a:t>Samaritans</a:t>
            </a:r>
            <a:endParaRPr lang="en-US" sz="1200" b="1" dirty="0">
              <a:solidFill>
                <a:srgbClr val="7030A0"/>
              </a:solidFill>
            </a:endParaRPr>
          </a:p>
        </p:txBody>
      </p:sp>
    </p:spTree>
    <p:extLst>
      <p:ext uri="{BB962C8B-B14F-4D97-AF65-F5344CB8AC3E}">
        <p14:creationId xmlns:p14="http://schemas.microsoft.com/office/powerpoint/2010/main" val="20874144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818D4E-BECB-436E-B57C-898A64437F33}"/>
              </a:ext>
            </a:extLst>
          </p:cNvPr>
          <p:cNvSpPr>
            <a:spLocks noGrp="1"/>
          </p:cNvSpPr>
          <p:nvPr>
            <p:ph type="title"/>
          </p:nvPr>
        </p:nvSpPr>
        <p:spPr/>
        <p:txBody>
          <a:bodyPr/>
          <a:lstStyle/>
          <a:p>
            <a:r>
              <a:rPr lang="en-US" dirty="0"/>
              <a:t>John 4:21-26 (RSV)</a:t>
            </a:r>
          </a:p>
        </p:txBody>
      </p:sp>
      <p:sp>
        <p:nvSpPr>
          <p:cNvPr id="3" name="Content Placeholder 2">
            <a:extLst>
              <a:ext uri="{FF2B5EF4-FFF2-40B4-BE49-F238E27FC236}">
                <a16:creationId xmlns:a16="http://schemas.microsoft.com/office/drawing/2014/main" id="{F81AEEA0-5E26-4B88-B7E7-B1DF140D99C4}"/>
              </a:ext>
            </a:extLst>
          </p:cNvPr>
          <p:cNvSpPr>
            <a:spLocks noGrp="1"/>
          </p:cNvSpPr>
          <p:nvPr>
            <p:ph idx="1"/>
          </p:nvPr>
        </p:nvSpPr>
        <p:spPr>
          <a:xfrm>
            <a:off x="838200" y="1635071"/>
            <a:ext cx="10515600" cy="3720599"/>
          </a:xfrm>
        </p:spPr>
        <p:txBody>
          <a:bodyPr>
            <a:normAutofit lnSpcReduction="10000"/>
          </a:bodyPr>
          <a:lstStyle/>
          <a:p>
            <a:pPr marL="0" indent="0">
              <a:buNone/>
            </a:pPr>
            <a:r>
              <a:rPr lang="en-US" sz="2000" baseline="30000" dirty="0">
                <a:latin typeface="inherit"/>
              </a:rPr>
              <a:t>21</a:t>
            </a:r>
            <a:r>
              <a:rPr lang="en-US" sz="2000" dirty="0">
                <a:latin typeface="inherit"/>
              </a:rPr>
              <a:t>Jesus said to her, </a:t>
            </a:r>
            <a:r>
              <a:rPr lang="en-US" sz="2000" b="1" dirty="0">
                <a:solidFill>
                  <a:srgbClr val="FF0000"/>
                </a:solidFill>
                <a:latin typeface="inherit"/>
              </a:rPr>
              <a:t>“Woman, believe me, the hour is coming when neither on this mountain nor in Jerusalem will you worship the Father. </a:t>
            </a:r>
            <a:r>
              <a:rPr lang="en-US" sz="2000" b="1" baseline="30000" dirty="0">
                <a:solidFill>
                  <a:srgbClr val="FF0000"/>
                </a:solidFill>
                <a:latin typeface="inherit"/>
              </a:rPr>
              <a:t>22</a:t>
            </a:r>
            <a:r>
              <a:rPr lang="en-US" sz="2000" b="1" dirty="0">
                <a:solidFill>
                  <a:srgbClr val="FF0000"/>
                </a:solidFill>
                <a:latin typeface="inherit"/>
              </a:rPr>
              <a:t>You worship what you do not know; we worship what we know, for salvation is from the Jews. </a:t>
            </a:r>
          </a:p>
          <a:p>
            <a:pPr marL="0" indent="0">
              <a:buNone/>
            </a:pPr>
            <a:endParaRPr lang="en-US" sz="2000" b="1" baseline="30000" dirty="0">
              <a:solidFill>
                <a:srgbClr val="FF0000"/>
              </a:solidFill>
              <a:latin typeface="inherit"/>
            </a:endParaRPr>
          </a:p>
          <a:p>
            <a:pPr marL="0" indent="0">
              <a:buNone/>
            </a:pPr>
            <a:r>
              <a:rPr lang="en-US" sz="2000" b="1" baseline="30000" dirty="0">
                <a:solidFill>
                  <a:srgbClr val="FF0000"/>
                </a:solidFill>
                <a:latin typeface="inherit"/>
              </a:rPr>
              <a:t>23</a:t>
            </a:r>
            <a:r>
              <a:rPr lang="en-US" sz="2000" b="1" dirty="0">
                <a:solidFill>
                  <a:srgbClr val="FF0000"/>
                </a:solidFill>
                <a:latin typeface="inherit"/>
              </a:rPr>
              <a:t>But the hour is coming, and now is, when the true worshipers will worship the Father in spirit and truth, for such the Father seeks to worship him. </a:t>
            </a:r>
            <a:r>
              <a:rPr lang="en-US" sz="2000" b="1" baseline="30000" dirty="0">
                <a:solidFill>
                  <a:srgbClr val="FF0000"/>
                </a:solidFill>
                <a:latin typeface="inherit"/>
              </a:rPr>
              <a:t>24</a:t>
            </a:r>
            <a:r>
              <a:rPr lang="en-US" sz="2000" b="1" dirty="0">
                <a:solidFill>
                  <a:srgbClr val="FF0000"/>
                </a:solidFill>
                <a:latin typeface="inherit"/>
              </a:rPr>
              <a:t>God is spirit, and those who worship him must worship in spirit and truth.” </a:t>
            </a:r>
          </a:p>
          <a:p>
            <a:pPr marL="0" indent="0">
              <a:buNone/>
            </a:pPr>
            <a:endParaRPr lang="en-US" sz="2000" baseline="30000" dirty="0">
              <a:latin typeface="inherit"/>
            </a:endParaRPr>
          </a:p>
          <a:p>
            <a:pPr marL="0" indent="0">
              <a:buNone/>
            </a:pPr>
            <a:r>
              <a:rPr lang="en-US" sz="2000" baseline="30000" dirty="0">
                <a:latin typeface="inherit"/>
              </a:rPr>
              <a:t>25</a:t>
            </a:r>
            <a:r>
              <a:rPr lang="en-US" sz="2000" dirty="0">
                <a:latin typeface="inherit"/>
              </a:rPr>
              <a:t>The woman said to him, </a:t>
            </a:r>
            <a:r>
              <a:rPr lang="en-US" sz="2000" b="1" dirty="0">
                <a:solidFill>
                  <a:srgbClr val="7030A0"/>
                </a:solidFill>
                <a:latin typeface="inherit"/>
              </a:rPr>
              <a:t>“I know that Messiah is coming (he who is called Christ); when he comes, he will show us all things.”</a:t>
            </a:r>
            <a:r>
              <a:rPr lang="en-US" sz="2000" dirty="0">
                <a:latin typeface="inherit"/>
              </a:rPr>
              <a:t> </a:t>
            </a:r>
          </a:p>
          <a:p>
            <a:pPr marL="0" indent="0">
              <a:buNone/>
            </a:pPr>
            <a:endParaRPr lang="en-US" sz="2000" baseline="30000" dirty="0">
              <a:latin typeface="inherit"/>
            </a:endParaRPr>
          </a:p>
          <a:p>
            <a:pPr marL="0" indent="0">
              <a:buNone/>
            </a:pPr>
            <a:r>
              <a:rPr lang="en-US" sz="2000" baseline="30000" dirty="0">
                <a:latin typeface="inherit"/>
              </a:rPr>
              <a:t>26</a:t>
            </a:r>
            <a:r>
              <a:rPr lang="en-US" sz="2000" dirty="0">
                <a:latin typeface="inherit"/>
              </a:rPr>
              <a:t>Jesus said to her, </a:t>
            </a:r>
            <a:r>
              <a:rPr lang="en-US" sz="2000" b="1" dirty="0">
                <a:solidFill>
                  <a:srgbClr val="FF0000"/>
                </a:solidFill>
                <a:latin typeface="inherit"/>
              </a:rPr>
              <a:t>“I who speak to you am he.”</a:t>
            </a:r>
          </a:p>
        </p:txBody>
      </p:sp>
      <p:sp>
        <p:nvSpPr>
          <p:cNvPr id="5" name="TextBox 4">
            <a:extLst>
              <a:ext uri="{FF2B5EF4-FFF2-40B4-BE49-F238E27FC236}">
                <a16:creationId xmlns:a16="http://schemas.microsoft.com/office/drawing/2014/main" id="{E8CF1381-F53B-4E4B-BA93-F97D4254CCC3}"/>
              </a:ext>
            </a:extLst>
          </p:cNvPr>
          <p:cNvSpPr txBox="1"/>
          <p:nvPr/>
        </p:nvSpPr>
        <p:spPr>
          <a:xfrm>
            <a:off x="10469105" y="127861"/>
            <a:ext cx="1359976" cy="1200329"/>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r"/>
            <a:r>
              <a:rPr lang="en-US" sz="1200" u="sng" dirty="0"/>
              <a:t>Character Legend</a:t>
            </a:r>
          </a:p>
          <a:p>
            <a:pPr algn="r"/>
            <a:r>
              <a:rPr lang="en-US" sz="1200" b="1" dirty="0"/>
              <a:t>Narrator</a:t>
            </a:r>
          </a:p>
          <a:p>
            <a:pPr algn="r"/>
            <a:r>
              <a:rPr lang="en-US" sz="1200" b="1" dirty="0">
                <a:solidFill>
                  <a:srgbClr val="FF0000"/>
                </a:solidFill>
              </a:rPr>
              <a:t>Jesus Christ</a:t>
            </a:r>
          </a:p>
          <a:p>
            <a:pPr algn="r"/>
            <a:r>
              <a:rPr lang="en-US" sz="1200" b="1" dirty="0">
                <a:solidFill>
                  <a:srgbClr val="7030A0"/>
                </a:solidFill>
              </a:rPr>
              <a:t>Samaritan Woman</a:t>
            </a:r>
          </a:p>
          <a:p>
            <a:pPr algn="r"/>
            <a:r>
              <a:rPr lang="en-US" sz="1200" b="1" dirty="0">
                <a:solidFill>
                  <a:srgbClr val="0070C0"/>
                </a:solidFill>
              </a:rPr>
              <a:t>Disciples</a:t>
            </a:r>
          </a:p>
          <a:p>
            <a:pPr algn="r"/>
            <a:r>
              <a:rPr lang="en-US" sz="1200" b="1" dirty="0">
                <a:solidFill>
                  <a:schemeClr val="accent6">
                    <a:lumMod val="75000"/>
                  </a:schemeClr>
                </a:solidFill>
              </a:rPr>
              <a:t>Samaritans</a:t>
            </a:r>
            <a:endParaRPr lang="en-US" sz="1200" b="1" dirty="0">
              <a:solidFill>
                <a:srgbClr val="7030A0"/>
              </a:solidFill>
            </a:endParaRPr>
          </a:p>
        </p:txBody>
      </p:sp>
    </p:spTree>
    <p:extLst>
      <p:ext uri="{BB962C8B-B14F-4D97-AF65-F5344CB8AC3E}">
        <p14:creationId xmlns:p14="http://schemas.microsoft.com/office/powerpoint/2010/main" val="38431860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BE65D6-B227-4FDD-AA81-3FDD6D8F7171}"/>
              </a:ext>
            </a:extLst>
          </p:cNvPr>
          <p:cNvSpPr>
            <a:spLocks noGrp="1"/>
          </p:cNvSpPr>
          <p:nvPr>
            <p:ph type="title"/>
          </p:nvPr>
        </p:nvSpPr>
        <p:spPr/>
        <p:txBody>
          <a:bodyPr/>
          <a:lstStyle/>
          <a:p>
            <a:r>
              <a:rPr lang="en-US" dirty="0"/>
              <a:t>John 4:27-33 (RSV)</a:t>
            </a:r>
          </a:p>
        </p:txBody>
      </p:sp>
      <p:sp>
        <p:nvSpPr>
          <p:cNvPr id="3" name="Content Placeholder 2">
            <a:extLst>
              <a:ext uri="{FF2B5EF4-FFF2-40B4-BE49-F238E27FC236}">
                <a16:creationId xmlns:a16="http://schemas.microsoft.com/office/drawing/2014/main" id="{1B9D97E4-410E-44B0-827A-489A20568F58}"/>
              </a:ext>
            </a:extLst>
          </p:cNvPr>
          <p:cNvSpPr>
            <a:spLocks noGrp="1"/>
          </p:cNvSpPr>
          <p:nvPr>
            <p:ph idx="1"/>
          </p:nvPr>
        </p:nvSpPr>
        <p:spPr>
          <a:xfrm>
            <a:off x="838200" y="1627323"/>
            <a:ext cx="10515600" cy="3728348"/>
          </a:xfrm>
        </p:spPr>
        <p:txBody>
          <a:bodyPr>
            <a:normAutofit/>
          </a:bodyPr>
          <a:lstStyle/>
          <a:p>
            <a:pPr marR="571500" indent="0">
              <a:lnSpc>
                <a:spcPct val="107000"/>
              </a:lnSpc>
              <a:spcBef>
                <a:spcPts val="0"/>
              </a:spcBef>
              <a:spcAft>
                <a:spcPts val="0"/>
              </a:spcAft>
              <a:buNone/>
            </a:pPr>
            <a:r>
              <a:rPr lang="en-US" sz="2000" baseline="30000" dirty="0">
                <a:solidFill>
                  <a:srgbClr val="1C1E21"/>
                </a:solidFill>
                <a:effectLst/>
                <a:latin typeface="inherit"/>
                <a:ea typeface="Times New Roman" panose="02020603050405020304" pitchFamily="18" charset="0"/>
                <a:cs typeface="Segoe UI Historic" panose="020B0502040204020203" pitchFamily="34" charset="0"/>
              </a:rPr>
              <a:t>27</a:t>
            </a:r>
            <a:r>
              <a:rPr lang="en-US" sz="2000" dirty="0">
                <a:solidFill>
                  <a:srgbClr val="1C1E21"/>
                </a:solidFill>
                <a:effectLst/>
                <a:latin typeface="inherit"/>
                <a:ea typeface="Times New Roman" panose="02020603050405020304" pitchFamily="18" charset="0"/>
                <a:cs typeface="Segoe UI Historic" panose="020B0502040204020203" pitchFamily="34" charset="0"/>
              </a:rPr>
              <a:t>Just then his disciples came. They marveled that he was talking with a woman, but none said, “What do you wish?” or, “Why are you talking with her?” </a:t>
            </a:r>
          </a:p>
          <a:p>
            <a:pPr marR="571500" indent="0">
              <a:lnSpc>
                <a:spcPct val="107000"/>
              </a:lnSpc>
              <a:spcBef>
                <a:spcPts val="0"/>
              </a:spcBef>
              <a:spcAft>
                <a:spcPts val="0"/>
              </a:spcAft>
              <a:buNone/>
            </a:pPr>
            <a:endParaRPr lang="en-US" sz="2000" baseline="30000" dirty="0">
              <a:solidFill>
                <a:srgbClr val="1C1E21"/>
              </a:solidFill>
              <a:latin typeface="inherit"/>
              <a:ea typeface="Times New Roman" panose="02020603050405020304" pitchFamily="18" charset="0"/>
              <a:cs typeface="Segoe UI Historic" panose="020B0502040204020203" pitchFamily="34" charset="0"/>
            </a:endParaRPr>
          </a:p>
          <a:p>
            <a:pPr marR="571500" indent="0">
              <a:lnSpc>
                <a:spcPct val="107000"/>
              </a:lnSpc>
              <a:spcBef>
                <a:spcPts val="0"/>
              </a:spcBef>
              <a:spcAft>
                <a:spcPts val="0"/>
              </a:spcAft>
              <a:buNone/>
            </a:pPr>
            <a:r>
              <a:rPr lang="en-US" sz="2000" baseline="30000" dirty="0">
                <a:solidFill>
                  <a:srgbClr val="1C1E21"/>
                </a:solidFill>
                <a:effectLst/>
                <a:latin typeface="inherit"/>
                <a:ea typeface="Times New Roman" panose="02020603050405020304" pitchFamily="18" charset="0"/>
                <a:cs typeface="Segoe UI Historic" panose="020B0502040204020203" pitchFamily="34" charset="0"/>
              </a:rPr>
              <a:t>28</a:t>
            </a:r>
            <a:r>
              <a:rPr lang="en-US" sz="2000" dirty="0">
                <a:solidFill>
                  <a:srgbClr val="1C1E21"/>
                </a:solidFill>
                <a:effectLst/>
                <a:latin typeface="inherit"/>
                <a:ea typeface="Times New Roman" panose="02020603050405020304" pitchFamily="18" charset="0"/>
                <a:cs typeface="Segoe UI Historic" panose="020B0502040204020203" pitchFamily="34" charset="0"/>
              </a:rPr>
              <a:t>So the woman left her water jar, and went away into the city, and said to the people, </a:t>
            </a:r>
            <a:r>
              <a:rPr lang="en-US" sz="2000" baseline="30000" dirty="0">
                <a:solidFill>
                  <a:srgbClr val="1C1E21"/>
                </a:solidFill>
                <a:effectLst/>
                <a:latin typeface="inherit"/>
                <a:ea typeface="Times New Roman" panose="02020603050405020304" pitchFamily="18" charset="0"/>
                <a:cs typeface="Segoe UI Historic" panose="020B0502040204020203" pitchFamily="34" charset="0"/>
              </a:rPr>
              <a:t>29</a:t>
            </a:r>
            <a:r>
              <a:rPr lang="en-US" sz="2000" dirty="0">
                <a:solidFill>
                  <a:srgbClr val="1C1E21"/>
                </a:solidFill>
                <a:effectLst/>
                <a:latin typeface="inherit"/>
                <a:ea typeface="Times New Roman" panose="02020603050405020304" pitchFamily="18" charset="0"/>
                <a:cs typeface="Segoe UI Historic" panose="020B0502040204020203" pitchFamily="34" charset="0"/>
              </a:rPr>
              <a:t>“Come, see a man who told me all that I ever did. Can this be the Christ?” </a:t>
            </a:r>
          </a:p>
          <a:p>
            <a:pPr marR="571500" indent="0">
              <a:lnSpc>
                <a:spcPct val="107000"/>
              </a:lnSpc>
              <a:spcBef>
                <a:spcPts val="0"/>
              </a:spcBef>
              <a:spcAft>
                <a:spcPts val="0"/>
              </a:spcAft>
              <a:buNone/>
            </a:pPr>
            <a:endParaRPr lang="en-US" sz="2000" baseline="30000" dirty="0">
              <a:solidFill>
                <a:srgbClr val="1C1E21"/>
              </a:solidFill>
              <a:latin typeface="inherit"/>
              <a:ea typeface="Times New Roman" panose="02020603050405020304" pitchFamily="18" charset="0"/>
              <a:cs typeface="Segoe UI Historic" panose="020B0502040204020203" pitchFamily="34" charset="0"/>
            </a:endParaRPr>
          </a:p>
          <a:p>
            <a:pPr marR="571500" indent="0">
              <a:lnSpc>
                <a:spcPct val="107000"/>
              </a:lnSpc>
              <a:spcBef>
                <a:spcPts val="0"/>
              </a:spcBef>
              <a:spcAft>
                <a:spcPts val="0"/>
              </a:spcAft>
              <a:buNone/>
            </a:pPr>
            <a:r>
              <a:rPr lang="en-US" sz="2000" baseline="30000" dirty="0">
                <a:solidFill>
                  <a:srgbClr val="1C1E21"/>
                </a:solidFill>
                <a:latin typeface="inherit"/>
                <a:ea typeface="Times New Roman" panose="02020603050405020304" pitchFamily="18" charset="0"/>
                <a:cs typeface="Segoe UI Historic" panose="020B0502040204020203" pitchFamily="34" charset="0"/>
              </a:rPr>
              <a:t>30</a:t>
            </a:r>
            <a:r>
              <a:rPr lang="en-US" sz="2000" dirty="0">
                <a:solidFill>
                  <a:srgbClr val="1C1E21"/>
                </a:solidFill>
                <a:effectLst/>
                <a:latin typeface="inherit"/>
                <a:ea typeface="Times New Roman" panose="02020603050405020304" pitchFamily="18" charset="0"/>
                <a:cs typeface="Segoe UI Historic" panose="020B0502040204020203" pitchFamily="34" charset="0"/>
              </a:rPr>
              <a:t>They went out of the city and were coming to him. </a:t>
            </a:r>
            <a:r>
              <a:rPr lang="en-US" sz="2000" baseline="30000" dirty="0">
                <a:solidFill>
                  <a:srgbClr val="1C1E21"/>
                </a:solidFill>
                <a:latin typeface="inherit"/>
                <a:ea typeface="Times New Roman" panose="02020603050405020304" pitchFamily="18" charset="0"/>
                <a:cs typeface="Segoe UI Historic" panose="020B0502040204020203" pitchFamily="34" charset="0"/>
              </a:rPr>
              <a:t>31</a:t>
            </a:r>
            <a:r>
              <a:rPr lang="en-US" sz="2000" dirty="0">
                <a:solidFill>
                  <a:srgbClr val="1C1E21"/>
                </a:solidFill>
                <a:effectLst/>
                <a:latin typeface="inherit"/>
                <a:ea typeface="Times New Roman" panose="02020603050405020304" pitchFamily="18" charset="0"/>
                <a:cs typeface="Segoe UI Historic" panose="020B0502040204020203" pitchFamily="34" charset="0"/>
              </a:rPr>
              <a:t>Meanwhile the disciples besought him, saying, </a:t>
            </a:r>
            <a:r>
              <a:rPr lang="en-US" sz="2000" b="1" dirty="0">
                <a:solidFill>
                  <a:srgbClr val="0070C0"/>
                </a:solidFill>
                <a:effectLst/>
                <a:latin typeface="inherit"/>
                <a:ea typeface="Times New Roman" panose="02020603050405020304" pitchFamily="18" charset="0"/>
                <a:cs typeface="Segoe UI Historic" panose="020B0502040204020203" pitchFamily="34" charset="0"/>
              </a:rPr>
              <a:t>“Rabbi, eat.”</a:t>
            </a:r>
            <a:r>
              <a:rPr lang="en-US" sz="2000" dirty="0">
                <a:solidFill>
                  <a:srgbClr val="1C1E21"/>
                </a:solidFill>
                <a:effectLst/>
                <a:latin typeface="inherit"/>
                <a:ea typeface="Times New Roman" panose="02020603050405020304" pitchFamily="18" charset="0"/>
                <a:cs typeface="Segoe UI Historic" panose="020B0502040204020203" pitchFamily="34" charset="0"/>
              </a:rPr>
              <a:t> </a:t>
            </a:r>
          </a:p>
          <a:p>
            <a:pPr marR="571500" indent="0">
              <a:lnSpc>
                <a:spcPct val="107000"/>
              </a:lnSpc>
              <a:spcBef>
                <a:spcPts val="0"/>
              </a:spcBef>
              <a:spcAft>
                <a:spcPts val="0"/>
              </a:spcAft>
              <a:buNone/>
            </a:pPr>
            <a:endParaRPr lang="en-US" sz="2000" baseline="30000" dirty="0">
              <a:solidFill>
                <a:srgbClr val="1C1E21"/>
              </a:solidFill>
              <a:latin typeface="inherit"/>
              <a:ea typeface="Times New Roman" panose="02020603050405020304" pitchFamily="18" charset="0"/>
              <a:cs typeface="Segoe UI Historic" panose="020B0502040204020203" pitchFamily="34" charset="0"/>
            </a:endParaRPr>
          </a:p>
          <a:p>
            <a:pPr marR="571500" indent="0">
              <a:lnSpc>
                <a:spcPct val="107000"/>
              </a:lnSpc>
              <a:spcBef>
                <a:spcPts val="0"/>
              </a:spcBef>
              <a:spcAft>
                <a:spcPts val="0"/>
              </a:spcAft>
              <a:buNone/>
            </a:pPr>
            <a:r>
              <a:rPr lang="en-US" sz="2000" baseline="30000" dirty="0">
                <a:solidFill>
                  <a:srgbClr val="1C1E21"/>
                </a:solidFill>
                <a:latin typeface="inherit"/>
                <a:ea typeface="Times New Roman" panose="02020603050405020304" pitchFamily="18" charset="0"/>
                <a:cs typeface="Segoe UI Historic" panose="020B0502040204020203" pitchFamily="34" charset="0"/>
              </a:rPr>
              <a:t>32</a:t>
            </a:r>
            <a:r>
              <a:rPr lang="en-US" sz="2000" dirty="0">
                <a:solidFill>
                  <a:srgbClr val="1C1E21"/>
                </a:solidFill>
                <a:effectLst/>
                <a:latin typeface="inherit"/>
                <a:ea typeface="Times New Roman" panose="02020603050405020304" pitchFamily="18" charset="0"/>
                <a:cs typeface="Segoe UI Historic" panose="020B0502040204020203" pitchFamily="34" charset="0"/>
              </a:rPr>
              <a:t>But he said to them, </a:t>
            </a:r>
            <a:r>
              <a:rPr lang="en-US" sz="2000" b="1" dirty="0">
                <a:solidFill>
                  <a:srgbClr val="FF0000"/>
                </a:solidFill>
                <a:effectLst/>
                <a:latin typeface="inherit"/>
                <a:ea typeface="Times New Roman" panose="02020603050405020304" pitchFamily="18" charset="0"/>
                <a:cs typeface="Segoe UI Historic" panose="020B0502040204020203" pitchFamily="34" charset="0"/>
              </a:rPr>
              <a:t>“I have food to eat of which you do not know.” </a:t>
            </a:r>
          </a:p>
          <a:p>
            <a:pPr marR="571500" indent="0">
              <a:lnSpc>
                <a:spcPct val="107000"/>
              </a:lnSpc>
              <a:spcBef>
                <a:spcPts val="0"/>
              </a:spcBef>
              <a:spcAft>
                <a:spcPts val="0"/>
              </a:spcAft>
              <a:buNone/>
            </a:pPr>
            <a:endParaRPr lang="en-US" sz="2000" b="1" baseline="30000" dirty="0">
              <a:solidFill>
                <a:srgbClr val="FF0000"/>
              </a:solidFill>
              <a:latin typeface="inherit"/>
              <a:ea typeface="Times New Roman" panose="02020603050405020304" pitchFamily="18" charset="0"/>
              <a:cs typeface="Segoe UI Historic" panose="020B0502040204020203" pitchFamily="34" charset="0"/>
            </a:endParaRPr>
          </a:p>
          <a:p>
            <a:pPr marR="571500" indent="0">
              <a:lnSpc>
                <a:spcPct val="107000"/>
              </a:lnSpc>
              <a:spcBef>
                <a:spcPts val="0"/>
              </a:spcBef>
              <a:spcAft>
                <a:spcPts val="0"/>
              </a:spcAft>
              <a:buNone/>
            </a:pPr>
            <a:r>
              <a:rPr lang="en-US" sz="2000" baseline="30000" dirty="0">
                <a:solidFill>
                  <a:srgbClr val="1C1E21"/>
                </a:solidFill>
                <a:latin typeface="inherit"/>
                <a:ea typeface="Times New Roman" panose="02020603050405020304" pitchFamily="18" charset="0"/>
                <a:cs typeface="Segoe UI Historic" panose="020B0502040204020203" pitchFamily="34" charset="0"/>
              </a:rPr>
              <a:t>33</a:t>
            </a:r>
            <a:r>
              <a:rPr lang="en-US" sz="2000" dirty="0">
                <a:solidFill>
                  <a:srgbClr val="1C1E21"/>
                </a:solidFill>
                <a:effectLst/>
                <a:latin typeface="inherit"/>
                <a:ea typeface="Times New Roman" panose="02020603050405020304" pitchFamily="18" charset="0"/>
                <a:cs typeface="Segoe UI Historic" panose="020B0502040204020203" pitchFamily="34" charset="0"/>
              </a:rPr>
              <a:t>So the disciples said to one another, </a:t>
            </a:r>
            <a:r>
              <a:rPr lang="en-US" sz="2000" b="1" dirty="0">
                <a:solidFill>
                  <a:srgbClr val="0070C0"/>
                </a:solidFill>
                <a:effectLst/>
                <a:latin typeface="inherit"/>
                <a:ea typeface="Times New Roman" panose="02020603050405020304" pitchFamily="18" charset="0"/>
                <a:cs typeface="Segoe UI Historic" panose="020B0502040204020203" pitchFamily="34" charset="0"/>
              </a:rPr>
              <a:t>“Has any one brought him food?” </a:t>
            </a:r>
            <a:endParaRPr lang="en-US" b="1" dirty="0">
              <a:solidFill>
                <a:srgbClr val="0070C0"/>
              </a:solidFill>
            </a:endParaRPr>
          </a:p>
        </p:txBody>
      </p:sp>
      <p:sp>
        <p:nvSpPr>
          <p:cNvPr id="4" name="TextBox 3">
            <a:extLst>
              <a:ext uri="{FF2B5EF4-FFF2-40B4-BE49-F238E27FC236}">
                <a16:creationId xmlns:a16="http://schemas.microsoft.com/office/drawing/2014/main" id="{32E72D2D-FB46-43C6-8668-3ADBB1CE4B86}"/>
              </a:ext>
            </a:extLst>
          </p:cNvPr>
          <p:cNvSpPr txBox="1"/>
          <p:nvPr/>
        </p:nvSpPr>
        <p:spPr>
          <a:xfrm>
            <a:off x="10469105" y="127861"/>
            <a:ext cx="1359976" cy="1200329"/>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r"/>
            <a:r>
              <a:rPr lang="en-US" sz="1200" u="sng" dirty="0"/>
              <a:t>Character Legend</a:t>
            </a:r>
          </a:p>
          <a:p>
            <a:pPr algn="r"/>
            <a:r>
              <a:rPr lang="en-US" sz="1200" b="1" dirty="0"/>
              <a:t>Narrator</a:t>
            </a:r>
          </a:p>
          <a:p>
            <a:pPr algn="r"/>
            <a:r>
              <a:rPr lang="en-US" sz="1200" b="1" dirty="0">
                <a:solidFill>
                  <a:srgbClr val="FF0000"/>
                </a:solidFill>
              </a:rPr>
              <a:t>Jesus Christ</a:t>
            </a:r>
          </a:p>
          <a:p>
            <a:pPr algn="r"/>
            <a:r>
              <a:rPr lang="en-US" sz="1200" b="1" dirty="0">
                <a:solidFill>
                  <a:srgbClr val="7030A0"/>
                </a:solidFill>
              </a:rPr>
              <a:t>Samaritan Woman</a:t>
            </a:r>
          </a:p>
          <a:p>
            <a:pPr algn="r"/>
            <a:r>
              <a:rPr lang="en-US" sz="1200" b="1" dirty="0">
                <a:solidFill>
                  <a:srgbClr val="0070C0"/>
                </a:solidFill>
              </a:rPr>
              <a:t>Disciples</a:t>
            </a:r>
          </a:p>
          <a:p>
            <a:pPr algn="r"/>
            <a:r>
              <a:rPr lang="en-US" sz="1200" b="1" dirty="0">
                <a:solidFill>
                  <a:schemeClr val="accent6">
                    <a:lumMod val="75000"/>
                  </a:schemeClr>
                </a:solidFill>
              </a:rPr>
              <a:t>Samaritans</a:t>
            </a:r>
            <a:endParaRPr lang="en-US" sz="1200" b="1" dirty="0">
              <a:solidFill>
                <a:srgbClr val="7030A0"/>
              </a:solidFill>
            </a:endParaRPr>
          </a:p>
        </p:txBody>
      </p:sp>
    </p:spTree>
    <p:extLst>
      <p:ext uri="{BB962C8B-B14F-4D97-AF65-F5344CB8AC3E}">
        <p14:creationId xmlns:p14="http://schemas.microsoft.com/office/powerpoint/2010/main" val="2266868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BE65D6-B227-4FDD-AA81-3FDD6D8F7171}"/>
              </a:ext>
            </a:extLst>
          </p:cNvPr>
          <p:cNvSpPr>
            <a:spLocks noGrp="1"/>
          </p:cNvSpPr>
          <p:nvPr>
            <p:ph type="title"/>
          </p:nvPr>
        </p:nvSpPr>
        <p:spPr/>
        <p:txBody>
          <a:bodyPr/>
          <a:lstStyle/>
          <a:p>
            <a:r>
              <a:rPr lang="en-US" dirty="0"/>
              <a:t>John 4:34-38 (RSV)</a:t>
            </a:r>
          </a:p>
        </p:txBody>
      </p:sp>
      <p:sp>
        <p:nvSpPr>
          <p:cNvPr id="3" name="Content Placeholder 2">
            <a:extLst>
              <a:ext uri="{FF2B5EF4-FFF2-40B4-BE49-F238E27FC236}">
                <a16:creationId xmlns:a16="http://schemas.microsoft.com/office/drawing/2014/main" id="{1B9D97E4-410E-44B0-827A-489A20568F58}"/>
              </a:ext>
            </a:extLst>
          </p:cNvPr>
          <p:cNvSpPr>
            <a:spLocks noGrp="1"/>
          </p:cNvSpPr>
          <p:nvPr>
            <p:ph idx="1"/>
          </p:nvPr>
        </p:nvSpPr>
        <p:spPr>
          <a:xfrm>
            <a:off x="838199" y="1565455"/>
            <a:ext cx="10576303" cy="3790216"/>
          </a:xfrm>
        </p:spPr>
        <p:txBody>
          <a:bodyPr>
            <a:normAutofit/>
          </a:bodyPr>
          <a:lstStyle/>
          <a:p>
            <a:pPr marL="0" indent="0">
              <a:lnSpc>
                <a:spcPct val="107000"/>
              </a:lnSpc>
              <a:spcBef>
                <a:spcPts val="0"/>
              </a:spcBef>
              <a:buNone/>
            </a:pPr>
            <a:r>
              <a:rPr lang="en-US" sz="2000" baseline="30000" dirty="0">
                <a:solidFill>
                  <a:srgbClr val="1C1E21"/>
                </a:solidFill>
                <a:latin typeface="inherit"/>
                <a:ea typeface="Times New Roman" panose="02020603050405020304" pitchFamily="18" charset="0"/>
                <a:cs typeface="Segoe UI Historic" panose="020B0502040204020203" pitchFamily="34" charset="0"/>
              </a:rPr>
              <a:t>34</a:t>
            </a:r>
            <a:r>
              <a:rPr lang="en-US" sz="2000" dirty="0">
                <a:solidFill>
                  <a:srgbClr val="1C1E21"/>
                </a:solidFill>
                <a:effectLst/>
                <a:latin typeface="inherit"/>
                <a:ea typeface="Times New Roman" panose="02020603050405020304" pitchFamily="18" charset="0"/>
                <a:cs typeface="Segoe UI Historic" panose="020B0502040204020203" pitchFamily="34" charset="0"/>
              </a:rPr>
              <a:t>Jesus said to them, </a:t>
            </a:r>
            <a:r>
              <a:rPr lang="en-US" sz="2000" b="1" dirty="0">
                <a:solidFill>
                  <a:srgbClr val="FF0000"/>
                </a:solidFill>
                <a:effectLst/>
                <a:latin typeface="inherit"/>
                <a:ea typeface="Times New Roman" panose="02020603050405020304" pitchFamily="18" charset="0"/>
                <a:cs typeface="Segoe UI Historic" panose="020B0502040204020203" pitchFamily="34" charset="0"/>
              </a:rPr>
              <a:t>“My food is to do the will of him who sent me, and to accomplish his work. </a:t>
            </a:r>
          </a:p>
          <a:p>
            <a:pPr marL="0" indent="0">
              <a:lnSpc>
                <a:spcPct val="107000"/>
              </a:lnSpc>
              <a:spcBef>
                <a:spcPts val="0"/>
              </a:spcBef>
              <a:buNone/>
            </a:pPr>
            <a:endParaRPr lang="en-US" sz="2000" b="1" baseline="30000" dirty="0">
              <a:solidFill>
                <a:srgbClr val="FF0000"/>
              </a:solidFill>
              <a:latin typeface="inherit"/>
              <a:ea typeface="Times New Roman" panose="02020603050405020304" pitchFamily="18" charset="0"/>
              <a:cs typeface="Segoe UI Historic" panose="020B0502040204020203" pitchFamily="34" charset="0"/>
            </a:endParaRPr>
          </a:p>
          <a:p>
            <a:pPr marL="0" indent="0">
              <a:lnSpc>
                <a:spcPct val="107000"/>
              </a:lnSpc>
              <a:spcBef>
                <a:spcPts val="0"/>
              </a:spcBef>
              <a:buNone/>
            </a:pPr>
            <a:r>
              <a:rPr lang="en-US" sz="2000" b="1" baseline="30000" dirty="0">
                <a:solidFill>
                  <a:srgbClr val="FF0000"/>
                </a:solidFill>
                <a:latin typeface="inherit"/>
                <a:ea typeface="Times New Roman" panose="02020603050405020304" pitchFamily="18" charset="0"/>
                <a:cs typeface="Segoe UI Historic" panose="020B0502040204020203" pitchFamily="34" charset="0"/>
              </a:rPr>
              <a:t>35</a:t>
            </a:r>
            <a:r>
              <a:rPr lang="en-US" sz="2000" b="1" dirty="0">
                <a:solidFill>
                  <a:srgbClr val="FF0000"/>
                </a:solidFill>
                <a:effectLst/>
                <a:latin typeface="inherit"/>
                <a:ea typeface="Times New Roman" panose="02020603050405020304" pitchFamily="18" charset="0"/>
                <a:cs typeface="Segoe UI Historic" panose="020B0502040204020203" pitchFamily="34" charset="0"/>
              </a:rPr>
              <a:t>Do you not say, ‘There are yet four months, then comes the harvest’? I tell you, lift up your eyes, </a:t>
            </a:r>
          </a:p>
          <a:p>
            <a:pPr marL="0" indent="0">
              <a:lnSpc>
                <a:spcPct val="107000"/>
              </a:lnSpc>
              <a:spcBef>
                <a:spcPts val="0"/>
              </a:spcBef>
              <a:buNone/>
            </a:pPr>
            <a:endParaRPr lang="en-US" sz="2000" b="1" dirty="0">
              <a:solidFill>
                <a:srgbClr val="FF0000"/>
              </a:solidFill>
              <a:latin typeface="inherit"/>
              <a:ea typeface="Times New Roman" panose="02020603050405020304" pitchFamily="18" charset="0"/>
              <a:cs typeface="Segoe UI Historic" panose="020B0502040204020203" pitchFamily="34" charset="0"/>
            </a:endParaRPr>
          </a:p>
          <a:p>
            <a:pPr marL="0" indent="0">
              <a:lnSpc>
                <a:spcPct val="107000"/>
              </a:lnSpc>
              <a:spcBef>
                <a:spcPts val="0"/>
              </a:spcBef>
              <a:buNone/>
            </a:pPr>
            <a:r>
              <a:rPr lang="en-US" sz="2000" b="1" dirty="0">
                <a:solidFill>
                  <a:srgbClr val="FF0000"/>
                </a:solidFill>
                <a:effectLst/>
                <a:latin typeface="inherit"/>
                <a:ea typeface="Times New Roman" panose="02020603050405020304" pitchFamily="18" charset="0"/>
                <a:cs typeface="Segoe UI Historic" panose="020B0502040204020203" pitchFamily="34" charset="0"/>
              </a:rPr>
              <a:t>and see how the fields are already white for harvest. </a:t>
            </a:r>
            <a:r>
              <a:rPr lang="en-US" sz="2000" b="1" baseline="30000" dirty="0">
                <a:solidFill>
                  <a:srgbClr val="FF0000"/>
                </a:solidFill>
                <a:latin typeface="inherit"/>
                <a:ea typeface="Times New Roman" panose="02020603050405020304" pitchFamily="18" charset="0"/>
                <a:cs typeface="Segoe UI Historic" panose="020B0502040204020203" pitchFamily="34" charset="0"/>
              </a:rPr>
              <a:t>36</a:t>
            </a:r>
            <a:r>
              <a:rPr lang="en-US" sz="2000" b="1" dirty="0">
                <a:solidFill>
                  <a:srgbClr val="FF0000"/>
                </a:solidFill>
                <a:effectLst/>
                <a:latin typeface="inherit"/>
                <a:ea typeface="Times New Roman" panose="02020603050405020304" pitchFamily="18" charset="0"/>
                <a:cs typeface="Segoe UI Historic" panose="020B0502040204020203" pitchFamily="34" charset="0"/>
              </a:rPr>
              <a:t>He who reaps receives wages, and gathers </a:t>
            </a:r>
          </a:p>
          <a:p>
            <a:pPr marL="0" indent="0">
              <a:lnSpc>
                <a:spcPct val="107000"/>
              </a:lnSpc>
              <a:spcBef>
                <a:spcPts val="0"/>
              </a:spcBef>
              <a:buNone/>
            </a:pPr>
            <a:endParaRPr lang="en-US" sz="2000" b="1" dirty="0">
              <a:solidFill>
                <a:srgbClr val="FF0000"/>
              </a:solidFill>
              <a:latin typeface="inherit"/>
              <a:ea typeface="Times New Roman" panose="02020603050405020304" pitchFamily="18" charset="0"/>
              <a:cs typeface="Segoe UI Historic" panose="020B0502040204020203" pitchFamily="34" charset="0"/>
            </a:endParaRPr>
          </a:p>
          <a:p>
            <a:pPr marL="0" indent="0">
              <a:lnSpc>
                <a:spcPct val="107000"/>
              </a:lnSpc>
              <a:spcBef>
                <a:spcPts val="0"/>
              </a:spcBef>
              <a:buNone/>
            </a:pPr>
            <a:r>
              <a:rPr lang="en-US" sz="2000" b="1" dirty="0">
                <a:solidFill>
                  <a:srgbClr val="FF0000"/>
                </a:solidFill>
                <a:effectLst/>
                <a:latin typeface="inherit"/>
                <a:ea typeface="Times New Roman" panose="02020603050405020304" pitchFamily="18" charset="0"/>
                <a:cs typeface="Segoe UI Historic" panose="020B0502040204020203" pitchFamily="34" charset="0"/>
              </a:rPr>
              <a:t>fruit for eternal life, so that sower and reaper may rejoice together. </a:t>
            </a:r>
            <a:r>
              <a:rPr lang="en-US" sz="2000" b="1" baseline="30000" dirty="0">
                <a:solidFill>
                  <a:srgbClr val="FF0000"/>
                </a:solidFill>
                <a:latin typeface="inherit"/>
                <a:ea typeface="Times New Roman" panose="02020603050405020304" pitchFamily="18" charset="0"/>
                <a:cs typeface="Segoe UI Historic" panose="020B0502040204020203" pitchFamily="34" charset="0"/>
              </a:rPr>
              <a:t>37</a:t>
            </a:r>
            <a:r>
              <a:rPr lang="en-US" sz="2000" b="1" dirty="0">
                <a:solidFill>
                  <a:srgbClr val="FF0000"/>
                </a:solidFill>
                <a:effectLst/>
                <a:latin typeface="inherit"/>
                <a:ea typeface="Times New Roman" panose="02020603050405020304" pitchFamily="18" charset="0"/>
                <a:cs typeface="Segoe UI Historic" panose="020B0502040204020203" pitchFamily="34" charset="0"/>
              </a:rPr>
              <a:t>For here the saying holds </a:t>
            </a:r>
          </a:p>
          <a:p>
            <a:pPr marL="0" indent="0">
              <a:lnSpc>
                <a:spcPct val="107000"/>
              </a:lnSpc>
              <a:spcBef>
                <a:spcPts val="0"/>
              </a:spcBef>
              <a:buNone/>
            </a:pPr>
            <a:endParaRPr lang="en-US" sz="2000" b="1" dirty="0">
              <a:solidFill>
                <a:srgbClr val="FF0000"/>
              </a:solidFill>
              <a:latin typeface="inherit"/>
              <a:ea typeface="Times New Roman" panose="02020603050405020304" pitchFamily="18" charset="0"/>
              <a:cs typeface="Segoe UI Historic" panose="020B0502040204020203" pitchFamily="34" charset="0"/>
            </a:endParaRPr>
          </a:p>
          <a:p>
            <a:pPr marL="0" indent="0">
              <a:lnSpc>
                <a:spcPct val="107000"/>
              </a:lnSpc>
              <a:spcBef>
                <a:spcPts val="0"/>
              </a:spcBef>
              <a:buNone/>
            </a:pPr>
            <a:r>
              <a:rPr lang="en-US" sz="2000" b="1" dirty="0">
                <a:solidFill>
                  <a:srgbClr val="FF0000"/>
                </a:solidFill>
                <a:effectLst/>
                <a:latin typeface="inherit"/>
                <a:ea typeface="Times New Roman" panose="02020603050405020304" pitchFamily="18" charset="0"/>
                <a:cs typeface="Segoe UI Historic" panose="020B0502040204020203" pitchFamily="34" charset="0"/>
              </a:rPr>
              <a:t>true, ‘One sows and another reaps.’ </a:t>
            </a:r>
            <a:r>
              <a:rPr lang="en-US" sz="2000" b="1" baseline="30000" dirty="0">
                <a:solidFill>
                  <a:srgbClr val="FF0000"/>
                </a:solidFill>
                <a:latin typeface="inherit"/>
                <a:ea typeface="Times New Roman" panose="02020603050405020304" pitchFamily="18" charset="0"/>
                <a:cs typeface="Segoe UI Historic" panose="020B0502040204020203" pitchFamily="34" charset="0"/>
              </a:rPr>
              <a:t>38</a:t>
            </a:r>
            <a:r>
              <a:rPr lang="en-US" sz="2000" b="1" dirty="0">
                <a:solidFill>
                  <a:srgbClr val="FF0000"/>
                </a:solidFill>
                <a:effectLst/>
                <a:latin typeface="inherit"/>
                <a:ea typeface="Times New Roman" panose="02020603050405020304" pitchFamily="18" charset="0"/>
                <a:cs typeface="Segoe UI Historic" panose="020B0502040204020203" pitchFamily="34" charset="0"/>
              </a:rPr>
              <a:t>I sent you to reap that for which you did not labor; others </a:t>
            </a:r>
          </a:p>
          <a:p>
            <a:pPr marL="0" indent="0">
              <a:lnSpc>
                <a:spcPct val="107000"/>
              </a:lnSpc>
              <a:spcBef>
                <a:spcPts val="0"/>
              </a:spcBef>
              <a:buNone/>
            </a:pPr>
            <a:endParaRPr lang="en-US" sz="2000" b="1" dirty="0">
              <a:solidFill>
                <a:srgbClr val="FF0000"/>
              </a:solidFill>
              <a:latin typeface="inherit"/>
              <a:ea typeface="Times New Roman" panose="02020603050405020304" pitchFamily="18" charset="0"/>
              <a:cs typeface="Segoe UI Historic" panose="020B0502040204020203" pitchFamily="34" charset="0"/>
            </a:endParaRPr>
          </a:p>
          <a:p>
            <a:pPr marL="0" indent="0">
              <a:lnSpc>
                <a:spcPct val="107000"/>
              </a:lnSpc>
              <a:spcBef>
                <a:spcPts val="0"/>
              </a:spcBef>
              <a:buNone/>
            </a:pPr>
            <a:r>
              <a:rPr lang="en-US" sz="2000" b="1" dirty="0">
                <a:solidFill>
                  <a:srgbClr val="FF0000"/>
                </a:solidFill>
                <a:effectLst/>
                <a:latin typeface="inherit"/>
                <a:ea typeface="Times New Roman" panose="02020603050405020304" pitchFamily="18" charset="0"/>
                <a:cs typeface="Segoe UI Historic" panose="020B0502040204020203" pitchFamily="34" charset="0"/>
              </a:rPr>
              <a:t>have labored, and you have entered into their labor.”</a:t>
            </a:r>
            <a:endParaRPr lang="en-US" sz="2000" b="1" dirty="0">
              <a:solidFill>
                <a:srgbClr val="FF0000"/>
              </a:solidFill>
            </a:endParaRPr>
          </a:p>
        </p:txBody>
      </p:sp>
      <p:sp>
        <p:nvSpPr>
          <p:cNvPr id="4" name="TextBox 3">
            <a:extLst>
              <a:ext uri="{FF2B5EF4-FFF2-40B4-BE49-F238E27FC236}">
                <a16:creationId xmlns:a16="http://schemas.microsoft.com/office/drawing/2014/main" id="{32E72D2D-FB46-43C6-8668-3ADBB1CE4B86}"/>
              </a:ext>
            </a:extLst>
          </p:cNvPr>
          <p:cNvSpPr txBox="1"/>
          <p:nvPr/>
        </p:nvSpPr>
        <p:spPr>
          <a:xfrm>
            <a:off x="10469105" y="127861"/>
            <a:ext cx="1359976" cy="1200329"/>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r"/>
            <a:r>
              <a:rPr lang="en-US" sz="1200" u="sng" dirty="0"/>
              <a:t>Character Legend</a:t>
            </a:r>
          </a:p>
          <a:p>
            <a:pPr algn="r"/>
            <a:r>
              <a:rPr lang="en-US" sz="1200" b="1" dirty="0"/>
              <a:t>Narrator</a:t>
            </a:r>
          </a:p>
          <a:p>
            <a:pPr algn="r"/>
            <a:r>
              <a:rPr lang="en-US" sz="1200" b="1" dirty="0">
                <a:solidFill>
                  <a:srgbClr val="FF0000"/>
                </a:solidFill>
              </a:rPr>
              <a:t>Jesus Christ</a:t>
            </a:r>
          </a:p>
          <a:p>
            <a:pPr algn="r"/>
            <a:r>
              <a:rPr lang="en-US" sz="1200" b="1" dirty="0">
                <a:solidFill>
                  <a:srgbClr val="7030A0"/>
                </a:solidFill>
              </a:rPr>
              <a:t>Samaritan Woman</a:t>
            </a:r>
          </a:p>
          <a:p>
            <a:pPr algn="r"/>
            <a:r>
              <a:rPr lang="en-US" sz="1200" b="1" dirty="0">
                <a:solidFill>
                  <a:srgbClr val="0070C0"/>
                </a:solidFill>
              </a:rPr>
              <a:t>Disciples</a:t>
            </a:r>
          </a:p>
          <a:p>
            <a:pPr algn="r"/>
            <a:r>
              <a:rPr lang="en-US" sz="1200" b="1" dirty="0">
                <a:solidFill>
                  <a:schemeClr val="accent6">
                    <a:lumMod val="75000"/>
                  </a:schemeClr>
                </a:solidFill>
              </a:rPr>
              <a:t>Samaritans</a:t>
            </a:r>
            <a:endParaRPr lang="en-US" sz="1200" b="1" dirty="0">
              <a:solidFill>
                <a:srgbClr val="7030A0"/>
              </a:solidFill>
            </a:endParaRPr>
          </a:p>
        </p:txBody>
      </p:sp>
    </p:spTree>
    <p:extLst>
      <p:ext uri="{BB962C8B-B14F-4D97-AF65-F5344CB8AC3E}">
        <p14:creationId xmlns:p14="http://schemas.microsoft.com/office/powerpoint/2010/main" val="859245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BE65D6-B227-4FDD-AA81-3FDD6D8F7171}"/>
              </a:ext>
            </a:extLst>
          </p:cNvPr>
          <p:cNvSpPr>
            <a:spLocks noGrp="1"/>
          </p:cNvSpPr>
          <p:nvPr>
            <p:ph type="title"/>
          </p:nvPr>
        </p:nvSpPr>
        <p:spPr/>
        <p:txBody>
          <a:bodyPr/>
          <a:lstStyle/>
          <a:p>
            <a:r>
              <a:rPr lang="en-US" dirty="0"/>
              <a:t>John 4:39-42 (RSV)</a:t>
            </a:r>
          </a:p>
        </p:txBody>
      </p:sp>
      <p:sp>
        <p:nvSpPr>
          <p:cNvPr id="3" name="Content Placeholder 2">
            <a:extLst>
              <a:ext uri="{FF2B5EF4-FFF2-40B4-BE49-F238E27FC236}">
                <a16:creationId xmlns:a16="http://schemas.microsoft.com/office/drawing/2014/main" id="{1B9D97E4-410E-44B0-827A-489A20568F58}"/>
              </a:ext>
            </a:extLst>
          </p:cNvPr>
          <p:cNvSpPr>
            <a:spLocks noGrp="1"/>
          </p:cNvSpPr>
          <p:nvPr>
            <p:ph idx="1"/>
          </p:nvPr>
        </p:nvSpPr>
        <p:spPr/>
        <p:txBody>
          <a:bodyPr/>
          <a:lstStyle/>
          <a:p>
            <a:pPr marR="571500" indent="0">
              <a:lnSpc>
                <a:spcPct val="107000"/>
              </a:lnSpc>
              <a:spcBef>
                <a:spcPts val="0"/>
              </a:spcBef>
              <a:spcAft>
                <a:spcPts val="0"/>
              </a:spcAft>
              <a:buNone/>
            </a:pPr>
            <a:r>
              <a:rPr lang="en-US" sz="2000" baseline="30000" dirty="0">
                <a:solidFill>
                  <a:srgbClr val="1C1E21"/>
                </a:solidFill>
                <a:latin typeface="inherit"/>
                <a:ea typeface="Times New Roman" panose="02020603050405020304" pitchFamily="18" charset="0"/>
                <a:cs typeface="Segoe UI Historic" panose="020B0502040204020203" pitchFamily="34" charset="0"/>
              </a:rPr>
              <a:t>39</a:t>
            </a:r>
            <a:r>
              <a:rPr lang="en-US" sz="2000" dirty="0">
                <a:solidFill>
                  <a:srgbClr val="1C1E21"/>
                </a:solidFill>
                <a:effectLst/>
                <a:latin typeface="inherit"/>
                <a:ea typeface="Times New Roman" panose="02020603050405020304" pitchFamily="18" charset="0"/>
                <a:cs typeface="Segoe UI Historic" panose="020B0502040204020203" pitchFamily="34" charset="0"/>
              </a:rPr>
              <a:t>Many Samaritans from that city believed in him because of the woman’s testimony, </a:t>
            </a:r>
            <a:r>
              <a:rPr lang="en-US" sz="2000" b="1" dirty="0">
                <a:solidFill>
                  <a:srgbClr val="7030A0"/>
                </a:solidFill>
                <a:effectLst/>
                <a:latin typeface="inherit"/>
                <a:ea typeface="Times New Roman" panose="02020603050405020304" pitchFamily="18" charset="0"/>
                <a:cs typeface="Segoe UI Historic" panose="020B0502040204020203" pitchFamily="34" charset="0"/>
              </a:rPr>
              <a:t>“He told me all that I ever did.” </a:t>
            </a:r>
          </a:p>
          <a:p>
            <a:pPr marR="571500" indent="0">
              <a:lnSpc>
                <a:spcPct val="107000"/>
              </a:lnSpc>
              <a:spcBef>
                <a:spcPts val="0"/>
              </a:spcBef>
              <a:spcAft>
                <a:spcPts val="0"/>
              </a:spcAft>
              <a:buNone/>
            </a:pPr>
            <a:endParaRPr lang="en-US" sz="2000" baseline="30000" dirty="0">
              <a:solidFill>
                <a:srgbClr val="1C1E21"/>
              </a:solidFill>
              <a:latin typeface="inherit"/>
              <a:ea typeface="Times New Roman" panose="02020603050405020304" pitchFamily="18" charset="0"/>
              <a:cs typeface="Segoe UI Historic" panose="020B0502040204020203" pitchFamily="34" charset="0"/>
            </a:endParaRPr>
          </a:p>
          <a:p>
            <a:pPr marR="571500" indent="0">
              <a:lnSpc>
                <a:spcPct val="107000"/>
              </a:lnSpc>
              <a:spcBef>
                <a:spcPts val="0"/>
              </a:spcBef>
              <a:spcAft>
                <a:spcPts val="0"/>
              </a:spcAft>
              <a:buNone/>
            </a:pPr>
            <a:r>
              <a:rPr lang="en-US" sz="2000" baseline="30000" dirty="0">
                <a:solidFill>
                  <a:srgbClr val="1C1E21"/>
                </a:solidFill>
                <a:latin typeface="inherit"/>
                <a:ea typeface="Times New Roman" panose="02020603050405020304" pitchFamily="18" charset="0"/>
                <a:cs typeface="Segoe UI Historic" panose="020B0502040204020203" pitchFamily="34" charset="0"/>
              </a:rPr>
              <a:t>40</a:t>
            </a:r>
            <a:r>
              <a:rPr lang="en-US" sz="2000" dirty="0">
                <a:solidFill>
                  <a:srgbClr val="1C1E21"/>
                </a:solidFill>
                <a:effectLst/>
                <a:latin typeface="inherit"/>
                <a:ea typeface="Times New Roman" panose="02020603050405020304" pitchFamily="18" charset="0"/>
                <a:cs typeface="Segoe UI Historic" panose="020B0502040204020203" pitchFamily="34" charset="0"/>
              </a:rPr>
              <a:t>So when the Samaritans came to him, they asked him to stay with them; and he stayed there two days. </a:t>
            </a:r>
            <a:r>
              <a:rPr lang="en-US" sz="2000" baseline="30000" dirty="0">
                <a:solidFill>
                  <a:srgbClr val="1C1E21"/>
                </a:solidFill>
                <a:latin typeface="inherit"/>
                <a:ea typeface="Times New Roman" panose="02020603050405020304" pitchFamily="18" charset="0"/>
                <a:cs typeface="Segoe UI Historic" panose="020B0502040204020203" pitchFamily="34" charset="0"/>
              </a:rPr>
              <a:t>41</a:t>
            </a:r>
            <a:r>
              <a:rPr lang="en-US" sz="2000" dirty="0">
                <a:solidFill>
                  <a:srgbClr val="1C1E21"/>
                </a:solidFill>
                <a:effectLst/>
                <a:latin typeface="inherit"/>
                <a:ea typeface="Times New Roman" panose="02020603050405020304" pitchFamily="18" charset="0"/>
                <a:cs typeface="Segoe UI Historic" panose="020B0502040204020203" pitchFamily="34" charset="0"/>
              </a:rPr>
              <a:t>And many more believed because of his word. </a:t>
            </a:r>
            <a:endParaRPr lang="en-US" sz="2000" dirty="0">
              <a:solidFill>
                <a:srgbClr val="1C1E21"/>
              </a:solidFill>
              <a:latin typeface="inherit"/>
              <a:ea typeface="Times New Roman" panose="02020603050405020304" pitchFamily="18" charset="0"/>
              <a:cs typeface="Segoe UI Historic" panose="020B0502040204020203" pitchFamily="34" charset="0"/>
            </a:endParaRPr>
          </a:p>
          <a:p>
            <a:pPr marR="571500" indent="0">
              <a:lnSpc>
                <a:spcPct val="107000"/>
              </a:lnSpc>
              <a:spcBef>
                <a:spcPts val="0"/>
              </a:spcBef>
              <a:spcAft>
                <a:spcPts val="0"/>
              </a:spcAft>
              <a:buNone/>
            </a:pPr>
            <a:endParaRPr lang="en-US" sz="2000" baseline="30000" dirty="0">
              <a:solidFill>
                <a:srgbClr val="1C1E21"/>
              </a:solidFill>
              <a:latin typeface="inherit"/>
              <a:ea typeface="Times New Roman" panose="02020603050405020304" pitchFamily="18" charset="0"/>
              <a:cs typeface="Segoe UI Historic" panose="020B0502040204020203" pitchFamily="34" charset="0"/>
            </a:endParaRPr>
          </a:p>
          <a:p>
            <a:pPr marR="571500" indent="0">
              <a:lnSpc>
                <a:spcPct val="107000"/>
              </a:lnSpc>
              <a:spcBef>
                <a:spcPts val="0"/>
              </a:spcBef>
              <a:spcAft>
                <a:spcPts val="0"/>
              </a:spcAft>
              <a:buNone/>
            </a:pPr>
            <a:r>
              <a:rPr lang="en-US" sz="2000" baseline="30000" dirty="0">
                <a:solidFill>
                  <a:srgbClr val="1C1E21"/>
                </a:solidFill>
                <a:latin typeface="inherit"/>
                <a:ea typeface="Times New Roman" panose="02020603050405020304" pitchFamily="18" charset="0"/>
                <a:cs typeface="Segoe UI Historic" panose="020B0502040204020203" pitchFamily="34" charset="0"/>
              </a:rPr>
              <a:t>42</a:t>
            </a:r>
            <a:r>
              <a:rPr lang="en-US" sz="2000" dirty="0">
                <a:solidFill>
                  <a:srgbClr val="1C1E21"/>
                </a:solidFill>
                <a:effectLst/>
                <a:latin typeface="inherit"/>
                <a:ea typeface="Times New Roman" panose="02020603050405020304" pitchFamily="18" charset="0"/>
                <a:cs typeface="Segoe UI Historic" panose="020B0502040204020203" pitchFamily="34" charset="0"/>
              </a:rPr>
              <a:t>They said to the woman, </a:t>
            </a:r>
            <a:r>
              <a:rPr lang="en-US" sz="2000" b="1" dirty="0">
                <a:solidFill>
                  <a:schemeClr val="accent6">
                    <a:lumMod val="75000"/>
                  </a:schemeClr>
                </a:solidFill>
                <a:effectLst/>
                <a:latin typeface="inherit"/>
                <a:ea typeface="Times New Roman" panose="02020603050405020304" pitchFamily="18" charset="0"/>
                <a:cs typeface="Segoe UI Historic" panose="020B0502040204020203" pitchFamily="34" charset="0"/>
              </a:rPr>
              <a:t>“It is no longer because of your words that we believe, for we have heard for ourselves, and we know that this is indeed the Savior of the world.”</a:t>
            </a:r>
            <a:endParaRPr lang="en-US" b="1" dirty="0">
              <a:solidFill>
                <a:schemeClr val="accent6">
                  <a:lumMod val="75000"/>
                </a:schemeClr>
              </a:solidFill>
            </a:endParaRPr>
          </a:p>
        </p:txBody>
      </p:sp>
      <p:sp>
        <p:nvSpPr>
          <p:cNvPr id="4" name="TextBox 3">
            <a:extLst>
              <a:ext uri="{FF2B5EF4-FFF2-40B4-BE49-F238E27FC236}">
                <a16:creationId xmlns:a16="http://schemas.microsoft.com/office/drawing/2014/main" id="{32E72D2D-FB46-43C6-8668-3ADBB1CE4B86}"/>
              </a:ext>
            </a:extLst>
          </p:cNvPr>
          <p:cNvSpPr txBox="1"/>
          <p:nvPr/>
        </p:nvSpPr>
        <p:spPr>
          <a:xfrm>
            <a:off x="10469105" y="127861"/>
            <a:ext cx="1359976" cy="1200329"/>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r"/>
            <a:r>
              <a:rPr lang="en-US" sz="1200" u="sng" dirty="0"/>
              <a:t>Character Legend</a:t>
            </a:r>
          </a:p>
          <a:p>
            <a:pPr algn="r"/>
            <a:r>
              <a:rPr lang="en-US" sz="1200" b="1" dirty="0"/>
              <a:t>Narrator</a:t>
            </a:r>
          </a:p>
          <a:p>
            <a:pPr algn="r"/>
            <a:r>
              <a:rPr lang="en-US" sz="1200" b="1" dirty="0">
                <a:solidFill>
                  <a:srgbClr val="FF0000"/>
                </a:solidFill>
              </a:rPr>
              <a:t>Jesus Christ</a:t>
            </a:r>
          </a:p>
          <a:p>
            <a:pPr algn="r"/>
            <a:r>
              <a:rPr lang="en-US" sz="1200" b="1" dirty="0">
                <a:solidFill>
                  <a:srgbClr val="7030A0"/>
                </a:solidFill>
              </a:rPr>
              <a:t>Samaritan Woman</a:t>
            </a:r>
          </a:p>
          <a:p>
            <a:pPr algn="r"/>
            <a:r>
              <a:rPr lang="en-US" sz="1200" b="1" dirty="0">
                <a:solidFill>
                  <a:srgbClr val="0070C0"/>
                </a:solidFill>
              </a:rPr>
              <a:t>Disciples</a:t>
            </a:r>
          </a:p>
          <a:p>
            <a:pPr algn="r"/>
            <a:r>
              <a:rPr lang="en-US" sz="1200" b="1" dirty="0">
                <a:solidFill>
                  <a:schemeClr val="accent6">
                    <a:lumMod val="75000"/>
                  </a:schemeClr>
                </a:solidFill>
              </a:rPr>
              <a:t>Samaritans</a:t>
            </a:r>
          </a:p>
        </p:txBody>
      </p:sp>
    </p:spTree>
    <p:extLst>
      <p:ext uri="{BB962C8B-B14F-4D97-AF65-F5344CB8AC3E}">
        <p14:creationId xmlns:p14="http://schemas.microsoft.com/office/powerpoint/2010/main" val="7535469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9239EF-A5B4-43F5-88E0-4430F1B44032}"/>
              </a:ext>
            </a:extLst>
          </p:cNvPr>
          <p:cNvSpPr>
            <a:spLocks noGrp="1"/>
          </p:cNvSpPr>
          <p:nvPr>
            <p:ph type="title"/>
          </p:nvPr>
        </p:nvSpPr>
        <p:spPr/>
        <p:txBody>
          <a:bodyPr/>
          <a:lstStyle/>
          <a:p>
            <a:r>
              <a:rPr lang="en-US" dirty="0"/>
              <a:t>Relevance in the Coptic Orthodox Church </a:t>
            </a:r>
          </a:p>
        </p:txBody>
      </p:sp>
      <p:sp>
        <p:nvSpPr>
          <p:cNvPr id="3" name="Content Placeholder 2">
            <a:extLst>
              <a:ext uri="{FF2B5EF4-FFF2-40B4-BE49-F238E27FC236}">
                <a16:creationId xmlns:a16="http://schemas.microsoft.com/office/drawing/2014/main" id="{6A90A861-37BC-4AA4-B78E-66EEF7AF6960}"/>
              </a:ext>
            </a:extLst>
          </p:cNvPr>
          <p:cNvSpPr>
            <a:spLocks noGrp="1"/>
          </p:cNvSpPr>
          <p:nvPr>
            <p:ph idx="1"/>
          </p:nvPr>
        </p:nvSpPr>
        <p:spPr>
          <a:xfrm>
            <a:off x="838200" y="1825625"/>
            <a:ext cx="8852115" cy="3530045"/>
          </a:xfrm>
        </p:spPr>
        <p:txBody>
          <a:bodyPr>
            <a:normAutofit fontScale="85000" lnSpcReduction="10000"/>
          </a:bodyPr>
          <a:lstStyle/>
          <a:p>
            <a:r>
              <a:rPr lang="en-US" dirty="0"/>
              <a:t>First Time – Great Lent </a:t>
            </a:r>
            <a:r>
              <a:rPr lang="en-US" sz="2200" dirty="0"/>
              <a:t>(v 4:1-42)</a:t>
            </a:r>
          </a:p>
          <a:p>
            <a:pPr lvl="1"/>
            <a:r>
              <a:rPr lang="en-US" dirty="0"/>
              <a:t>Joy in repentance</a:t>
            </a:r>
          </a:p>
          <a:p>
            <a:pPr lvl="1"/>
            <a:r>
              <a:rPr lang="en-US" b="1" i="1" baseline="30000" dirty="0">
                <a:solidFill>
                  <a:srgbClr val="000000"/>
                </a:solidFill>
                <a:effectLst/>
                <a:latin typeface="system-ui"/>
              </a:rPr>
              <a:t>28 </a:t>
            </a:r>
            <a:r>
              <a:rPr lang="en-US" b="0" i="1" dirty="0">
                <a:solidFill>
                  <a:srgbClr val="000000"/>
                </a:solidFill>
                <a:effectLst/>
                <a:latin typeface="system-ui"/>
              </a:rPr>
              <a:t>So the woman left her water jar, and went away into the city, and said to the people.</a:t>
            </a:r>
            <a:endParaRPr lang="en-US" i="1" dirty="0"/>
          </a:p>
          <a:p>
            <a:r>
              <a:rPr lang="en-US" dirty="0"/>
              <a:t>Second Time – Holy Fifty Days </a:t>
            </a:r>
            <a:r>
              <a:rPr lang="en-US" sz="2200" dirty="0"/>
              <a:t>(v 4:1-42)</a:t>
            </a:r>
          </a:p>
          <a:p>
            <a:pPr lvl="1"/>
            <a:r>
              <a:rPr lang="en-US" dirty="0"/>
              <a:t>Joy in the resurrection </a:t>
            </a:r>
          </a:p>
          <a:p>
            <a:pPr lvl="1"/>
            <a:r>
              <a:rPr lang="en-US" b="1" i="1" baseline="30000" dirty="0">
                <a:solidFill>
                  <a:srgbClr val="000000"/>
                </a:solidFill>
                <a:latin typeface="system-ui"/>
              </a:rPr>
              <a:t>29</a:t>
            </a:r>
            <a:r>
              <a:rPr lang="en-US" i="1" dirty="0">
                <a:solidFill>
                  <a:srgbClr val="000000"/>
                </a:solidFill>
                <a:latin typeface="system-ui"/>
              </a:rPr>
              <a:t>Come, see a man who told me all that I ever did. Can this be the Christ?</a:t>
            </a:r>
            <a:r>
              <a:rPr lang="en-US" dirty="0"/>
              <a:t> </a:t>
            </a:r>
          </a:p>
          <a:p>
            <a:r>
              <a:rPr lang="en-US" dirty="0"/>
              <a:t>Third Time – Kneeling Prayers of Feast of Pentecost </a:t>
            </a:r>
            <a:r>
              <a:rPr lang="en-US" sz="2200" dirty="0"/>
              <a:t>(v 4:1-24)</a:t>
            </a:r>
          </a:p>
          <a:p>
            <a:pPr lvl="1"/>
            <a:r>
              <a:rPr lang="en-US" dirty="0"/>
              <a:t>Joy in true worship</a:t>
            </a:r>
          </a:p>
          <a:p>
            <a:pPr lvl="1"/>
            <a:r>
              <a:rPr lang="en-US" b="1" i="1" baseline="30000" dirty="0">
                <a:solidFill>
                  <a:srgbClr val="000000"/>
                </a:solidFill>
                <a:effectLst/>
                <a:latin typeface="system-ui"/>
              </a:rPr>
              <a:t>24</a:t>
            </a:r>
            <a:r>
              <a:rPr lang="en-US" b="0" i="1" dirty="0">
                <a:solidFill>
                  <a:srgbClr val="000000"/>
                </a:solidFill>
                <a:effectLst/>
                <a:latin typeface="system-ui"/>
              </a:rPr>
              <a:t>God is spirit, and those who worship him must worship in spirit and truth.</a:t>
            </a:r>
            <a:endParaRPr lang="en-US" i="1" dirty="0"/>
          </a:p>
        </p:txBody>
      </p:sp>
      <p:sp>
        <p:nvSpPr>
          <p:cNvPr id="4" name="TextBox 3">
            <a:extLst>
              <a:ext uri="{FF2B5EF4-FFF2-40B4-BE49-F238E27FC236}">
                <a16:creationId xmlns:a16="http://schemas.microsoft.com/office/drawing/2014/main" id="{FF812A5F-7E5D-47F4-ACB4-3BE18727DF38}"/>
              </a:ext>
            </a:extLst>
          </p:cNvPr>
          <p:cNvSpPr txBox="1"/>
          <p:nvPr/>
        </p:nvSpPr>
        <p:spPr>
          <a:xfrm>
            <a:off x="7296796" y="5272342"/>
            <a:ext cx="5450560" cy="218265"/>
          </a:xfrm>
          <a:prstGeom prst="rect">
            <a:avLst/>
          </a:prstGeom>
          <a:noFill/>
        </p:spPr>
        <p:txBody>
          <a:bodyPr wrap="square">
            <a:spAutoFit/>
          </a:bodyPr>
          <a:lstStyle/>
          <a:p>
            <a:pPr marL="0" marR="571500" algn="r">
              <a:lnSpc>
                <a:spcPct val="107000"/>
              </a:lnSpc>
              <a:spcBef>
                <a:spcPts val="0"/>
              </a:spcBef>
              <a:spcAft>
                <a:spcPts val="0"/>
              </a:spcAft>
            </a:pPr>
            <a:r>
              <a:rPr lang="en-US" sz="800" dirty="0">
                <a:solidFill>
                  <a:srgbClr val="1C1E21"/>
                </a:solidFill>
                <a:effectLst/>
                <a:latin typeface="inherit"/>
                <a:ea typeface="Times New Roman" panose="02020603050405020304" pitchFamily="18" charset="0"/>
                <a:cs typeface="Segoe UI Historic" panose="020B0502040204020203" pitchFamily="34" charset="0"/>
              </a:rPr>
              <a:t>Sources: </a:t>
            </a:r>
            <a:r>
              <a:rPr lang="en-US" sz="800" dirty="0">
                <a:solidFill>
                  <a:srgbClr val="1C1E21"/>
                </a:solidFill>
                <a:latin typeface="inherit"/>
                <a:ea typeface="Times New Roman" panose="02020603050405020304" pitchFamily="18" charset="0"/>
                <a:cs typeface="Segoe UI Historic" panose="020B0502040204020203" pitchFamily="34" charset="0"/>
              </a:rPr>
              <a:t>PF Mikhail. Putting Joy into Practice: Seven Ways to Lift Your Spirit from the Early Church.</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6" name="Picture 5" descr="Source Private collection of CY Malati.&#10;">
            <a:extLst>
              <a:ext uri="{FF2B5EF4-FFF2-40B4-BE49-F238E27FC236}">
                <a16:creationId xmlns:a16="http://schemas.microsoft.com/office/drawing/2014/main" id="{779767B6-E034-4C2C-9C8A-C93FB8132E2E}"/>
              </a:ext>
              <a:ext uri="{C183D7F6-B498-43B3-948B-1728B52AA6E4}">
                <adec:decorative xmlns:adec="http://schemas.microsoft.com/office/drawing/2017/decorative" val="0"/>
              </a:ext>
            </a:extLst>
          </p:cNvPr>
          <p:cNvPicPr>
            <a:picLocks noChangeAspect="1"/>
          </p:cNvPicPr>
          <p:nvPr/>
        </p:nvPicPr>
        <p:blipFill>
          <a:blip r:embed="rId2"/>
          <a:stretch>
            <a:fillRect/>
          </a:stretch>
        </p:blipFill>
        <p:spPr>
          <a:xfrm>
            <a:off x="9419741" y="1228240"/>
            <a:ext cx="2772259" cy="3696345"/>
          </a:xfrm>
          <a:prstGeom prst="rect">
            <a:avLst/>
          </a:prstGeom>
        </p:spPr>
      </p:pic>
      <p:sp>
        <p:nvSpPr>
          <p:cNvPr id="7" name="TextBox 6">
            <a:extLst>
              <a:ext uri="{FF2B5EF4-FFF2-40B4-BE49-F238E27FC236}">
                <a16:creationId xmlns:a16="http://schemas.microsoft.com/office/drawing/2014/main" id="{A8B5E5CC-F7B0-4932-86C1-7A62BE6D1071}"/>
              </a:ext>
            </a:extLst>
          </p:cNvPr>
          <p:cNvSpPr txBox="1"/>
          <p:nvPr/>
        </p:nvSpPr>
        <p:spPr>
          <a:xfrm>
            <a:off x="7296796" y="4924585"/>
            <a:ext cx="5450560" cy="218265"/>
          </a:xfrm>
          <a:prstGeom prst="rect">
            <a:avLst/>
          </a:prstGeom>
          <a:noFill/>
        </p:spPr>
        <p:txBody>
          <a:bodyPr wrap="square">
            <a:spAutoFit/>
          </a:bodyPr>
          <a:lstStyle/>
          <a:p>
            <a:pPr marL="0" marR="571500" algn="r">
              <a:lnSpc>
                <a:spcPct val="107000"/>
              </a:lnSpc>
              <a:spcBef>
                <a:spcPts val="0"/>
              </a:spcBef>
              <a:spcAft>
                <a:spcPts val="0"/>
              </a:spcAft>
            </a:pPr>
            <a:r>
              <a:rPr lang="en-US" sz="800" dirty="0">
                <a:solidFill>
                  <a:srgbClr val="1C1E21"/>
                </a:solidFill>
                <a:effectLst/>
                <a:latin typeface="inherit"/>
                <a:ea typeface="Times New Roman" panose="02020603050405020304" pitchFamily="18" charset="0"/>
                <a:cs typeface="Segoe UI Historic" panose="020B0502040204020203" pitchFamily="34" charset="0"/>
              </a:rPr>
              <a:t>Source: Private Collection of CY Malati.</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97863880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0546D3-35DF-4469-A918-2A2259230313}"/>
              </a:ext>
            </a:extLst>
          </p:cNvPr>
          <p:cNvSpPr>
            <a:spLocks noGrp="1"/>
          </p:cNvSpPr>
          <p:nvPr>
            <p:ph type="title"/>
          </p:nvPr>
        </p:nvSpPr>
        <p:spPr/>
        <p:txBody>
          <a:bodyPr/>
          <a:lstStyle/>
          <a:p>
            <a:r>
              <a:rPr lang="en-US" dirty="0"/>
              <a:t>Lessons from the Encounter at the Well </a:t>
            </a:r>
          </a:p>
        </p:txBody>
      </p:sp>
      <p:sp>
        <p:nvSpPr>
          <p:cNvPr id="3" name="Content Placeholder 2">
            <a:extLst>
              <a:ext uri="{FF2B5EF4-FFF2-40B4-BE49-F238E27FC236}">
                <a16:creationId xmlns:a16="http://schemas.microsoft.com/office/drawing/2014/main" id="{CEF25D30-1F29-4AC1-A76E-86232E74367A}"/>
              </a:ext>
            </a:extLst>
          </p:cNvPr>
          <p:cNvSpPr>
            <a:spLocks noGrp="1"/>
          </p:cNvSpPr>
          <p:nvPr>
            <p:ph idx="1"/>
          </p:nvPr>
        </p:nvSpPr>
        <p:spPr>
          <a:xfrm>
            <a:off x="838200" y="1825625"/>
            <a:ext cx="10607298" cy="3530045"/>
          </a:xfrm>
        </p:spPr>
        <p:txBody>
          <a:bodyPr>
            <a:normAutofit fontScale="92500"/>
          </a:bodyPr>
          <a:lstStyle/>
          <a:p>
            <a:r>
              <a:rPr lang="en-US" dirty="0"/>
              <a:t>Humanity and Divinity of Jesus Christ</a:t>
            </a:r>
          </a:p>
          <a:p>
            <a:pPr lvl="1"/>
            <a:r>
              <a:rPr lang="en-US" sz="2400" i="1" baseline="30000" dirty="0">
                <a:solidFill>
                  <a:srgbClr val="1C1E21"/>
                </a:solidFill>
                <a:effectLst/>
                <a:latin typeface="inherit"/>
                <a:ea typeface="Times New Roman" panose="02020603050405020304" pitchFamily="18" charset="0"/>
                <a:cs typeface="Segoe UI Historic" panose="020B0502040204020203" pitchFamily="34" charset="0"/>
              </a:rPr>
              <a:t>6</a:t>
            </a:r>
            <a:r>
              <a:rPr lang="en-US" sz="2400" i="1" dirty="0">
                <a:solidFill>
                  <a:srgbClr val="1C1E21"/>
                </a:solidFill>
                <a:effectLst/>
                <a:latin typeface="inherit"/>
                <a:ea typeface="Times New Roman" panose="02020603050405020304" pitchFamily="18" charset="0"/>
                <a:cs typeface="Segoe UI Historic" panose="020B0502040204020203" pitchFamily="34" charset="0"/>
              </a:rPr>
              <a:t>…and so Jesus, wearied as he was with his journey, sat down beside the well…</a:t>
            </a:r>
          </a:p>
          <a:p>
            <a:pPr lvl="1"/>
            <a:r>
              <a:rPr lang="en-US" sz="2400" i="1" baseline="30000" dirty="0">
                <a:latin typeface="inherit"/>
              </a:rPr>
              <a:t>26</a:t>
            </a:r>
            <a:r>
              <a:rPr lang="en-US" sz="2400" i="1" dirty="0">
                <a:latin typeface="inherit"/>
              </a:rPr>
              <a:t>Jesus said to her, </a:t>
            </a:r>
            <a:r>
              <a:rPr lang="en-US" sz="2400" i="1" dirty="0">
                <a:solidFill>
                  <a:srgbClr val="FF0000"/>
                </a:solidFill>
                <a:latin typeface="inherit"/>
              </a:rPr>
              <a:t>“I who speak to you am he.” </a:t>
            </a:r>
            <a:endParaRPr lang="en-US" sz="2400" i="1" dirty="0">
              <a:latin typeface="inherit"/>
            </a:endParaRPr>
          </a:p>
          <a:p>
            <a:pPr lvl="2"/>
            <a:r>
              <a:rPr lang="en-US" dirty="0">
                <a:latin typeface="inherit"/>
              </a:rPr>
              <a:t>In Greek, </a:t>
            </a:r>
            <a:r>
              <a:rPr lang="en-US" i="1" dirty="0">
                <a:latin typeface="inherit"/>
              </a:rPr>
              <a:t>Ego emmi, </a:t>
            </a:r>
            <a:r>
              <a:rPr lang="en-US" dirty="0">
                <a:latin typeface="inherit"/>
              </a:rPr>
              <a:t>I AM. Also referenced when God revealed Himself to Moses. Exodus 3:14</a:t>
            </a:r>
            <a:endParaRPr lang="en-US" dirty="0"/>
          </a:p>
          <a:p>
            <a:r>
              <a:rPr lang="en-US" dirty="0"/>
              <a:t>Intentionality, love, acceptance, trust of Jesus Christ</a:t>
            </a:r>
          </a:p>
          <a:p>
            <a:r>
              <a:rPr lang="en-US" dirty="0"/>
              <a:t>Connection with the Crucifixion</a:t>
            </a:r>
          </a:p>
          <a:p>
            <a:pPr lvl="1"/>
            <a:r>
              <a:rPr lang="en-US" dirty="0"/>
              <a:t>The Thrice Blessed His Holiness Pope Shenouda of Blessed Memory in his book, Seven Words of Our Lord on the Cross, indicates the thirst of Christ for the salvation of the world when Christ says, </a:t>
            </a:r>
            <a:r>
              <a:rPr lang="en-US" sz="2400" i="1" dirty="0">
                <a:solidFill>
                  <a:srgbClr val="FF0000"/>
                </a:solidFill>
                <a:latin typeface="inherit"/>
              </a:rPr>
              <a:t>“I thirst.”</a:t>
            </a:r>
            <a:endParaRPr lang="en-US" dirty="0"/>
          </a:p>
          <a:p>
            <a:endParaRPr lang="en-US" dirty="0"/>
          </a:p>
          <a:p>
            <a:endParaRPr lang="en-US" dirty="0"/>
          </a:p>
        </p:txBody>
      </p:sp>
    </p:spTree>
    <p:extLst>
      <p:ext uri="{BB962C8B-B14F-4D97-AF65-F5344CB8AC3E}">
        <p14:creationId xmlns:p14="http://schemas.microsoft.com/office/powerpoint/2010/main" val="121339938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445BED-6699-469B-B929-9A7B5522B900}"/>
              </a:ext>
            </a:extLst>
          </p:cNvPr>
          <p:cNvSpPr>
            <a:spLocks noGrp="1"/>
          </p:cNvSpPr>
          <p:nvPr>
            <p:ph type="title"/>
          </p:nvPr>
        </p:nvSpPr>
        <p:spPr/>
        <p:txBody>
          <a:bodyPr/>
          <a:lstStyle/>
          <a:p>
            <a:r>
              <a:rPr lang="en-US" dirty="0"/>
              <a:t>Origen</a:t>
            </a:r>
            <a:br>
              <a:rPr lang="en-US" dirty="0"/>
            </a:br>
            <a:r>
              <a:rPr lang="en-US" sz="2200" b="0" dirty="0"/>
              <a:t>Commentary on John</a:t>
            </a:r>
            <a:endParaRPr lang="en-US" dirty="0"/>
          </a:p>
        </p:txBody>
      </p:sp>
      <p:sp>
        <p:nvSpPr>
          <p:cNvPr id="3" name="Content Placeholder 2">
            <a:extLst>
              <a:ext uri="{FF2B5EF4-FFF2-40B4-BE49-F238E27FC236}">
                <a16:creationId xmlns:a16="http://schemas.microsoft.com/office/drawing/2014/main" id="{B82A6C5F-BD2F-4E49-9EFC-197A737CC85E}"/>
              </a:ext>
            </a:extLst>
          </p:cNvPr>
          <p:cNvSpPr>
            <a:spLocks noGrp="1"/>
          </p:cNvSpPr>
          <p:nvPr>
            <p:ph idx="1"/>
          </p:nvPr>
        </p:nvSpPr>
        <p:spPr/>
        <p:txBody>
          <a:bodyPr>
            <a:normAutofit/>
          </a:bodyPr>
          <a:lstStyle/>
          <a:p>
            <a:pPr marL="0" indent="0">
              <a:buNone/>
            </a:pPr>
            <a:r>
              <a:rPr lang="en-US" sz="2000" i="1" dirty="0">
                <a:solidFill>
                  <a:srgbClr val="1C1E21"/>
                </a:solidFill>
                <a:effectLst/>
                <a:latin typeface="inherit"/>
                <a:ea typeface="Times New Roman" panose="02020603050405020304" pitchFamily="18" charset="0"/>
                <a:cs typeface="Segoe UI Historic" panose="020B0502040204020203" pitchFamily="34" charset="0"/>
              </a:rPr>
              <a:t>Her confession is not the result of painful reprimand or confronting her with her shameful self. It is </a:t>
            </a:r>
          </a:p>
          <a:p>
            <a:pPr marL="0" indent="0">
              <a:buNone/>
            </a:pPr>
            <a:r>
              <a:rPr lang="en-US" sz="2000" i="1" dirty="0">
                <a:solidFill>
                  <a:srgbClr val="1C1E21"/>
                </a:solidFill>
                <a:effectLst/>
                <a:latin typeface="inherit"/>
                <a:ea typeface="Times New Roman" panose="02020603050405020304" pitchFamily="18" charset="0"/>
                <a:cs typeface="Segoe UI Historic" panose="020B0502040204020203" pitchFamily="34" charset="0"/>
              </a:rPr>
              <a:t>the result of His love. This arouses her conscience and reveals to her the reality of the Lord. </a:t>
            </a:r>
          </a:p>
          <a:p>
            <a:pPr marL="0" indent="0">
              <a:buNone/>
            </a:pPr>
            <a:r>
              <a:rPr lang="en-US" sz="2000" i="1" dirty="0">
                <a:solidFill>
                  <a:srgbClr val="1C1E21"/>
                </a:solidFill>
                <a:effectLst/>
                <a:latin typeface="inherit"/>
                <a:ea typeface="Times New Roman" panose="02020603050405020304" pitchFamily="18" charset="0"/>
                <a:cs typeface="Segoe UI Historic" panose="020B0502040204020203" pitchFamily="34" charset="0"/>
              </a:rPr>
              <a:t>Consequently, she becomes trustful and admits the truth about her personal life as she realizes that </a:t>
            </a:r>
          </a:p>
          <a:p>
            <a:pPr marL="0" indent="0">
              <a:buNone/>
            </a:pPr>
            <a:r>
              <a:rPr lang="en-US" sz="2000" i="1" dirty="0">
                <a:solidFill>
                  <a:srgbClr val="1C1E21"/>
                </a:solidFill>
                <a:effectLst/>
                <a:latin typeface="inherit"/>
                <a:ea typeface="Times New Roman" panose="02020603050405020304" pitchFamily="18" charset="0"/>
                <a:cs typeface="Segoe UI Historic" panose="020B0502040204020203" pitchFamily="34" charset="0"/>
              </a:rPr>
              <a:t>He can heal her wounds and restore her spiritual health.</a:t>
            </a:r>
            <a:endParaRPr lang="en-US" sz="2000" dirty="0"/>
          </a:p>
        </p:txBody>
      </p:sp>
    </p:spTree>
    <p:extLst>
      <p:ext uri="{BB962C8B-B14F-4D97-AF65-F5344CB8AC3E}">
        <p14:creationId xmlns:p14="http://schemas.microsoft.com/office/powerpoint/2010/main" val="383634929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445BED-6699-469B-B929-9A7B5522B900}"/>
              </a:ext>
            </a:extLst>
          </p:cNvPr>
          <p:cNvSpPr>
            <a:spLocks noGrp="1"/>
          </p:cNvSpPr>
          <p:nvPr>
            <p:ph type="title"/>
          </p:nvPr>
        </p:nvSpPr>
        <p:spPr/>
        <p:txBody>
          <a:bodyPr/>
          <a:lstStyle/>
          <a:p>
            <a:r>
              <a:rPr lang="en-US" dirty="0"/>
              <a:t>St. Ephrem the Syrian</a:t>
            </a:r>
            <a:br>
              <a:rPr lang="en-US" dirty="0"/>
            </a:br>
            <a:r>
              <a:rPr lang="en-US" sz="2800" b="0" dirty="0"/>
              <a:t>Commentary on Tatian’s Diatessaron</a:t>
            </a:r>
          </a:p>
        </p:txBody>
      </p:sp>
      <p:sp>
        <p:nvSpPr>
          <p:cNvPr id="3" name="Content Placeholder 2">
            <a:extLst>
              <a:ext uri="{FF2B5EF4-FFF2-40B4-BE49-F238E27FC236}">
                <a16:creationId xmlns:a16="http://schemas.microsoft.com/office/drawing/2014/main" id="{B82A6C5F-BD2F-4E49-9EFC-197A737CC85E}"/>
              </a:ext>
            </a:extLst>
          </p:cNvPr>
          <p:cNvSpPr>
            <a:spLocks noGrp="1"/>
          </p:cNvSpPr>
          <p:nvPr>
            <p:ph idx="1"/>
          </p:nvPr>
        </p:nvSpPr>
        <p:spPr/>
        <p:txBody>
          <a:bodyPr>
            <a:normAutofit/>
          </a:bodyPr>
          <a:lstStyle/>
          <a:p>
            <a:r>
              <a:rPr lang="en-US" sz="2000" i="1" dirty="0">
                <a:solidFill>
                  <a:srgbClr val="1C1E21"/>
                </a:solidFill>
                <a:effectLst/>
                <a:latin typeface="inherit"/>
                <a:ea typeface="Times New Roman" panose="02020603050405020304" pitchFamily="18" charset="0"/>
                <a:cs typeface="Segoe UI Historic" panose="020B0502040204020203" pitchFamily="34" charset="0"/>
              </a:rPr>
              <a:t>John 4:26 “I Who Speak to You Am He”</a:t>
            </a:r>
          </a:p>
          <a:p>
            <a:r>
              <a:rPr lang="en-US" sz="2000" i="1" dirty="0">
                <a:solidFill>
                  <a:srgbClr val="1C1E21"/>
                </a:solidFill>
                <a:effectLst/>
                <a:latin typeface="inherit"/>
                <a:ea typeface="Times New Roman" panose="02020603050405020304" pitchFamily="18" charset="0"/>
                <a:cs typeface="Segoe UI Historic" panose="020B0502040204020203" pitchFamily="34" charset="0"/>
              </a:rPr>
              <a:t> JESUS’ GRADUAL REVELATION OF HIMSELF. If you are a king, why are you asking water from me?</a:t>
            </a:r>
          </a:p>
          <a:p>
            <a:pPr marL="0" indent="0">
              <a:buNone/>
            </a:pPr>
            <a:r>
              <a:rPr lang="en-US" sz="2000" i="1" dirty="0">
                <a:solidFill>
                  <a:srgbClr val="1C1E21"/>
                </a:solidFill>
                <a:effectLst/>
                <a:latin typeface="inherit"/>
                <a:ea typeface="Times New Roman" panose="02020603050405020304" pitchFamily="18" charset="0"/>
                <a:cs typeface="Segoe UI Historic" panose="020B0502040204020203" pitchFamily="34" charset="0"/>
              </a:rPr>
              <a:t>It was not thus that he had first revealed himself to her, but rather first as a Jew, and then as a </a:t>
            </a:r>
          </a:p>
          <a:p>
            <a:pPr marL="0" indent="0">
              <a:buNone/>
            </a:pPr>
            <a:r>
              <a:rPr lang="en-US" sz="2000" i="1" dirty="0">
                <a:solidFill>
                  <a:srgbClr val="1C1E21"/>
                </a:solidFill>
                <a:effectLst/>
                <a:latin typeface="inherit"/>
                <a:ea typeface="Times New Roman" panose="02020603050405020304" pitchFamily="18" charset="0"/>
                <a:cs typeface="Segoe UI Historic" panose="020B0502040204020203" pitchFamily="34" charset="0"/>
              </a:rPr>
              <a:t>prophet, and after that as the Messiah. From degree to degree he led her and placed her on the </a:t>
            </a:r>
          </a:p>
          <a:p>
            <a:pPr marL="0" indent="0">
              <a:buNone/>
            </a:pPr>
            <a:r>
              <a:rPr lang="en-US" sz="2000" i="1" dirty="0">
                <a:solidFill>
                  <a:srgbClr val="1C1E21"/>
                </a:solidFill>
                <a:effectLst/>
                <a:latin typeface="inherit"/>
                <a:ea typeface="Times New Roman" panose="02020603050405020304" pitchFamily="18" charset="0"/>
                <a:cs typeface="Segoe UI Historic" panose="020B0502040204020203" pitchFamily="34" charset="0"/>
              </a:rPr>
              <a:t>highest degree. She first saw him as someone thirsting; and then as Jew; then as a prophet, and </a:t>
            </a:r>
          </a:p>
          <a:p>
            <a:pPr marL="0" indent="0">
              <a:buNone/>
            </a:pPr>
            <a:r>
              <a:rPr lang="en-US" sz="2000" i="1" dirty="0">
                <a:solidFill>
                  <a:srgbClr val="1C1E21"/>
                </a:solidFill>
                <a:effectLst/>
                <a:latin typeface="inherit"/>
                <a:ea typeface="Times New Roman" panose="02020603050405020304" pitchFamily="18" charset="0"/>
                <a:cs typeface="Segoe UI Historic" panose="020B0502040204020203" pitchFamily="34" charset="0"/>
              </a:rPr>
              <a:t>after that as God. As someone thirsting, she persuaded him; as a Jew, she recoiled from him, as a </a:t>
            </a:r>
          </a:p>
          <a:p>
            <a:pPr marL="0" indent="0">
              <a:buNone/>
            </a:pPr>
            <a:r>
              <a:rPr lang="en-US" sz="2000" i="1" dirty="0">
                <a:solidFill>
                  <a:srgbClr val="1C1E21"/>
                </a:solidFill>
                <a:effectLst/>
                <a:latin typeface="inherit"/>
                <a:ea typeface="Times New Roman" panose="02020603050405020304" pitchFamily="18" charset="0"/>
                <a:cs typeface="Segoe UI Historic" panose="020B0502040204020203" pitchFamily="34" charset="0"/>
              </a:rPr>
              <a:t>learned one, she interrogated him, as a prophet she was reprimanded, and as the Messiah, she </a:t>
            </a:r>
          </a:p>
          <a:p>
            <a:pPr marL="0" indent="0">
              <a:buNone/>
            </a:pPr>
            <a:r>
              <a:rPr lang="en-US" sz="2000" i="1" dirty="0">
                <a:solidFill>
                  <a:srgbClr val="1C1E21"/>
                </a:solidFill>
                <a:effectLst/>
                <a:latin typeface="inherit"/>
                <a:ea typeface="Times New Roman" panose="02020603050405020304" pitchFamily="18" charset="0"/>
                <a:cs typeface="Segoe UI Historic" panose="020B0502040204020203" pitchFamily="34" charset="0"/>
              </a:rPr>
              <a:t>worshiped him. </a:t>
            </a:r>
            <a:endParaRPr lang="en-US" sz="2000" dirty="0"/>
          </a:p>
        </p:txBody>
      </p:sp>
    </p:spTree>
    <p:extLst>
      <p:ext uri="{BB962C8B-B14F-4D97-AF65-F5344CB8AC3E}">
        <p14:creationId xmlns:p14="http://schemas.microsoft.com/office/powerpoint/2010/main" val="402964674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445BED-6699-469B-B929-9A7B5522B900}"/>
              </a:ext>
            </a:extLst>
          </p:cNvPr>
          <p:cNvSpPr>
            <a:spLocks noGrp="1"/>
          </p:cNvSpPr>
          <p:nvPr>
            <p:ph type="title"/>
          </p:nvPr>
        </p:nvSpPr>
        <p:spPr/>
        <p:txBody>
          <a:bodyPr/>
          <a:lstStyle/>
          <a:p>
            <a:r>
              <a:rPr lang="en-US" dirty="0"/>
              <a:t>Christ reveals Himself gradually</a:t>
            </a:r>
          </a:p>
        </p:txBody>
      </p:sp>
      <p:sp>
        <p:nvSpPr>
          <p:cNvPr id="3" name="Content Placeholder 2">
            <a:extLst>
              <a:ext uri="{FF2B5EF4-FFF2-40B4-BE49-F238E27FC236}">
                <a16:creationId xmlns:a16="http://schemas.microsoft.com/office/drawing/2014/main" id="{B82A6C5F-BD2F-4E49-9EFC-197A737CC85E}"/>
              </a:ext>
            </a:extLst>
          </p:cNvPr>
          <p:cNvSpPr>
            <a:spLocks noGrp="1"/>
          </p:cNvSpPr>
          <p:nvPr>
            <p:ph idx="1"/>
          </p:nvPr>
        </p:nvSpPr>
        <p:spPr/>
        <p:txBody>
          <a:bodyPr>
            <a:normAutofit fontScale="85000" lnSpcReduction="20000"/>
          </a:bodyPr>
          <a:lstStyle/>
          <a:p>
            <a:r>
              <a:rPr lang="en-US" dirty="0"/>
              <a:t>Stage 1: Jew</a:t>
            </a:r>
          </a:p>
          <a:p>
            <a:pPr lvl="1"/>
            <a:r>
              <a:rPr lang="en-US" dirty="0"/>
              <a:t>The Jews and Samaritans considered each other as enemies</a:t>
            </a:r>
          </a:p>
          <a:p>
            <a:r>
              <a:rPr lang="en-US" dirty="0"/>
              <a:t>Stage 2: Sir</a:t>
            </a:r>
          </a:p>
          <a:p>
            <a:pPr lvl="1"/>
            <a:r>
              <a:rPr lang="en-US" dirty="0"/>
              <a:t>The Samaritan woman respects Jesus Christ</a:t>
            </a:r>
          </a:p>
          <a:p>
            <a:r>
              <a:rPr lang="en-US" dirty="0"/>
              <a:t>Stage 3: Prophet</a:t>
            </a:r>
          </a:p>
          <a:p>
            <a:pPr lvl="1"/>
            <a:r>
              <a:rPr lang="en-US" dirty="0"/>
              <a:t>Deut 18:18 “I will raise up for them a Prophet like you from among their brethren.” Samaritans believed Moses was the final prophet until Christ returns.</a:t>
            </a:r>
          </a:p>
          <a:p>
            <a:r>
              <a:rPr lang="en-US" dirty="0"/>
              <a:t>Stage 4: Messiah, the Savior of the World</a:t>
            </a:r>
          </a:p>
          <a:p>
            <a:pPr lvl="1"/>
            <a:r>
              <a:rPr lang="en-US" sz="2400" baseline="30000" dirty="0">
                <a:solidFill>
                  <a:srgbClr val="1C1E21"/>
                </a:solidFill>
                <a:latin typeface="inherit"/>
                <a:ea typeface="Times New Roman" panose="02020603050405020304" pitchFamily="18" charset="0"/>
                <a:cs typeface="Segoe UI Historic" panose="020B0502040204020203" pitchFamily="34" charset="0"/>
              </a:rPr>
              <a:t>39</a:t>
            </a:r>
            <a:r>
              <a:rPr lang="en-US" sz="2400" dirty="0">
                <a:effectLst/>
                <a:latin typeface="inherit"/>
                <a:ea typeface="Times New Roman" panose="02020603050405020304" pitchFamily="18" charset="0"/>
                <a:cs typeface="Segoe UI Historic" panose="020B0502040204020203" pitchFamily="34" charset="0"/>
              </a:rPr>
              <a:t>…He told me all that I ever did.</a:t>
            </a:r>
          </a:p>
          <a:p>
            <a:pPr lvl="1"/>
            <a:endParaRPr lang="en-US" dirty="0">
              <a:latin typeface="inherit"/>
              <a:ea typeface="Times New Roman" panose="02020603050405020304" pitchFamily="18" charset="0"/>
              <a:cs typeface="Segoe UI Historic" panose="020B0502040204020203" pitchFamily="34" charset="0"/>
            </a:endParaRPr>
          </a:p>
          <a:p>
            <a:r>
              <a:rPr lang="en-US" dirty="0">
                <a:effectLst/>
                <a:latin typeface="inherit"/>
                <a:ea typeface="Times New Roman" panose="02020603050405020304" pitchFamily="18" charset="0"/>
                <a:cs typeface="Segoe UI Historic" panose="020B0502040204020203" pitchFamily="34" charset="0"/>
              </a:rPr>
              <a:t>WHO IS JESUS TO YOU?</a:t>
            </a:r>
          </a:p>
          <a:p>
            <a:pPr lvl="1"/>
            <a:endParaRPr lang="en-US" dirty="0"/>
          </a:p>
          <a:p>
            <a:pPr lvl="1"/>
            <a:endParaRPr lang="en-US" dirty="0"/>
          </a:p>
        </p:txBody>
      </p:sp>
    </p:spTree>
    <p:extLst>
      <p:ext uri="{BB962C8B-B14F-4D97-AF65-F5344CB8AC3E}">
        <p14:creationId xmlns:p14="http://schemas.microsoft.com/office/powerpoint/2010/main" val="42941787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 room, gallery, scene&#10;&#10;Description automatically generated">
            <a:extLst>
              <a:ext uri="{FF2B5EF4-FFF2-40B4-BE49-F238E27FC236}">
                <a16:creationId xmlns:a16="http://schemas.microsoft.com/office/drawing/2014/main" id="{33E4F595-2192-43E1-892F-4076E3BBE251}"/>
              </a:ext>
            </a:extLst>
          </p:cNvPr>
          <p:cNvPicPr>
            <a:picLocks noChangeAspect="1"/>
          </p:cNvPicPr>
          <p:nvPr/>
        </p:nvPicPr>
        <p:blipFill>
          <a:blip r:embed="rId2"/>
          <a:stretch>
            <a:fillRect/>
          </a:stretch>
        </p:blipFill>
        <p:spPr>
          <a:xfrm>
            <a:off x="2642462" y="193729"/>
            <a:ext cx="6907075" cy="5180307"/>
          </a:xfrm>
          <a:prstGeom prst="rect">
            <a:avLst/>
          </a:prstGeom>
        </p:spPr>
      </p:pic>
      <p:sp>
        <p:nvSpPr>
          <p:cNvPr id="6" name="TextBox 5">
            <a:extLst>
              <a:ext uri="{FF2B5EF4-FFF2-40B4-BE49-F238E27FC236}">
                <a16:creationId xmlns:a16="http://schemas.microsoft.com/office/drawing/2014/main" id="{68D8D643-13E4-49B3-9D87-AE90ABA2DBF7}"/>
              </a:ext>
            </a:extLst>
          </p:cNvPr>
          <p:cNvSpPr txBox="1"/>
          <p:nvPr/>
        </p:nvSpPr>
        <p:spPr>
          <a:xfrm>
            <a:off x="4668864" y="5105925"/>
            <a:ext cx="4843222" cy="215444"/>
          </a:xfrm>
          <a:prstGeom prst="rect">
            <a:avLst/>
          </a:prstGeom>
          <a:noFill/>
        </p:spPr>
        <p:txBody>
          <a:bodyPr wrap="square" rtlCol="0">
            <a:spAutoFit/>
          </a:bodyPr>
          <a:lstStyle/>
          <a:p>
            <a:pPr algn="r"/>
            <a:r>
              <a:rPr lang="en-US" sz="800" dirty="0">
                <a:solidFill>
                  <a:schemeClr val="bg1"/>
                </a:solidFill>
              </a:rPr>
              <a:t>Painted by Mr. Joseph Hanna of St. Mark Cathedral, Cairo. Nov 2010. From private collection of CY Malati.</a:t>
            </a:r>
          </a:p>
        </p:txBody>
      </p:sp>
    </p:spTree>
    <p:extLst>
      <p:ext uri="{BB962C8B-B14F-4D97-AF65-F5344CB8AC3E}">
        <p14:creationId xmlns:p14="http://schemas.microsoft.com/office/powerpoint/2010/main" val="20065757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445BED-6699-469B-B929-9A7B5522B900}"/>
              </a:ext>
            </a:extLst>
          </p:cNvPr>
          <p:cNvSpPr>
            <a:spLocks noGrp="1"/>
          </p:cNvSpPr>
          <p:nvPr>
            <p:ph type="title"/>
          </p:nvPr>
        </p:nvSpPr>
        <p:spPr/>
        <p:txBody>
          <a:bodyPr>
            <a:normAutofit/>
          </a:bodyPr>
          <a:lstStyle/>
          <a:p>
            <a:r>
              <a:rPr lang="en-US" dirty="0"/>
              <a:t>St. Cyril of Alexandria </a:t>
            </a:r>
            <a:br>
              <a:rPr lang="en-US" dirty="0"/>
            </a:br>
            <a:r>
              <a:rPr lang="en-US" sz="2200" b="0" dirty="0">
                <a:solidFill>
                  <a:srgbClr val="1C1E21"/>
                </a:solidFill>
                <a:effectLst/>
                <a:latin typeface="inherit"/>
                <a:ea typeface="Times New Roman" panose="02020603050405020304" pitchFamily="18" charset="0"/>
                <a:cs typeface="Segoe UI Historic" panose="020B0502040204020203" pitchFamily="34" charset="0"/>
              </a:rPr>
              <a:t>Commentary on the Gospel of John</a:t>
            </a:r>
            <a:endParaRPr lang="en-US" dirty="0"/>
          </a:p>
        </p:txBody>
      </p:sp>
      <p:sp>
        <p:nvSpPr>
          <p:cNvPr id="3" name="Content Placeholder 2">
            <a:extLst>
              <a:ext uri="{FF2B5EF4-FFF2-40B4-BE49-F238E27FC236}">
                <a16:creationId xmlns:a16="http://schemas.microsoft.com/office/drawing/2014/main" id="{B82A6C5F-BD2F-4E49-9EFC-197A737CC85E}"/>
              </a:ext>
            </a:extLst>
          </p:cNvPr>
          <p:cNvSpPr>
            <a:spLocks noGrp="1"/>
          </p:cNvSpPr>
          <p:nvPr>
            <p:ph idx="1"/>
          </p:nvPr>
        </p:nvSpPr>
        <p:spPr/>
        <p:txBody>
          <a:bodyPr/>
          <a:lstStyle/>
          <a:p>
            <a:pPr marL="0" indent="0">
              <a:buNone/>
            </a:pPr>
            <a:r>
              <a:rPr lang="en-US" sz="2000" i="1" dirty="0">
                <a:solidFill>
                  <a:srgbClr val="1C1E21"/>
                </a:solidFill>
                <a:effectLst/>
                <a:latin typeface="inherit"/>
                <a:ea typeface="Times New Roman" panose="02020603050405020304" pitchFamily="18" charset="0"/>
                <a:cs typeface="Segoe UI Historic" panose="020B0502040204020203" pitchFamily="34" charset="0"/>
              </a:rPr>
              <a:t>GENDER EQUALITY IN THE GOSPEL </a:t>
            </a:r>
          </a:p>
          <a:p>
            <a:pPr marL="0" indent="0">
              <a:buNone/>
            </a:pPr>
            <a:r>
              <a:rPr lang="en-US" sz="2000" i="1" dirty="0">
                <a:solidFill>
                  <a:srgbClr val="1C1E21"/>
                </a:solidFill>
                <a:effectLst/>
                <a:latin typeface="inherit"/>
                <a:ea typeface="Times New Roman" panose="02020603050405020304" pitchFamily="18" charset="0"/>
                <a:cs typeface="Segoe UI Historic" panose="020B0502040204020203" pitchFamily="34" charset="0"/>
              </a:rPr>
              <a:t>He shows here, as the one Creator of all, that he does not give men only this life through faith but </a:t>
            </a:r>
          </a:p>
          <a:p>
            <a:pPr marL="0" indent="0">
              <a:buNone/>
            </a:pPr>
            <a:r>
              <a:rPr lang="en-US" sz="2000" i="1" dirty="0">
                <a:solidFill>
                  <a:srgbClr val="1C1E21"/>
                </a:solidFill>
                <a:effectLst/>
                <a:latin typeface="inherit"/>
                <a:ea typeface="Times New Roman" panose="02020603050405020304" pitchFamily="18" charset="0"/>
                <a:cs typeface="Segoe UI Historic" panose="020B0502040204020203" pitchFamily="34" charset="0"/>
              </a:rPr>
              <a:t>imparts this faith to women as well. Let him that teaches in the church follow this pattern and not </a:t>
            </a:r>
          </a:p>
          <a:p>
            <a:pPr marL="0" indent="0">
              <a:buNone/>
            </a:pPr>
            <a:r>
              <a:rPr lang="en-US" sz="2000" i="1" dirty="0">
                <a:solidFill>
                  <a:srgbClr val="1C1E21"/>
                </a:solidFill>
                <a:effectLst/>
                <a:latin typeface="inherit"/>
                <a:ea typeface="Times New Roman" panose="02020603050405020304" pitchFamily="18" charset="0"/>
                <a:cs typeface="Segoe UI Historic" panose="020B0502040204020203" pitchFamily="34" charset="0"/>
              </a:rPr>
              <a:t>refuse to help women. For in all things one must not follow one‘s own will but the service of </a:t>
            </a:r>
          </a:p>
          <a:p>
            <a:pPr marL="0" indent="0">
              <a:buNone/>
            </a:pPr>
            <a:r>
              <a:rPr lang="en-US" sz="2000" i="1" dirty="0">
                <a:solidFill>
                  <a:srgbClr val="1C1E21"/>
                </a:solidFill>
                <a:effectLst/>
                <a:latin typeface="inherit"/>
                <a:ea typeface="Times New Roman" panose="02020603050405020304" pitchFamily="18" charset="0"/>
                <a:cs typeface="Segoe UI Historic" panose="020B0502040204020203" pitchFamily="34" charset="0"/>
              </a:rPr>
              <a:t>preaching. </a:t>
            </a:r>
            <a:endParaRPr lang="en-US" dirty="0"/>
          </a:p>
        </p:txBody>
      </p:sp>
    </p:spTree>
    <p:extLst>
      <p:ext uri="{BB962C8B-B14F-4D97-AF65-F5344CB8AC3E}">
        <p14:creationId xmlns:p14="http://schemas.microsoft.com/office/powerpoint/2010/main" val="150966864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445BED-6699-469B-B929-9A7B5522B900}"/>
              </a:ext>
            </a:extLst>
          </p:cNvPr>
          <p:cNvSpPr>
            <a:spLocks noGrp="1"/>
          </p:cNvSpPr>
          <p:nvPr>
            <p:ph type="title"/>
          </p:nvPr>
        </p:nvSpPr>
        <p:spPr/>
        <p:txBody>
          <a:bodyPr/>
          <a:lstStyle/>
          <a:p>
            <a:r>
              <a:rPr lang="en-US" dirty="0"/>
              <a:t>The reaction of the Samaritan Woman</a:t>
            </a:r>
          </a:p>
        </p:txBody>
      </p:sp>
      <p:sp>
        <p:nvSpPr>
          <p:cNvPr id="3" name="Content Placeholder 2">
            <a:extLst>
              <a:ext uri="{FF2B5EF4-FFF2-40B4-BE49-F238E27FC236}">
                <a16:creationId xmlns:a16="http://schemas.microsoft.com/office/drawing/2014/main" id="{B82A6C5F-BD2F-4E49-9EFC-197A737CC85E}"/>
              </a:ext>
            </a:extLst>
          </p:cNvPr>
          <p:cNvSpPr>
            <a:spLocks noGrp="1"/>
          </p:cNvSpPr>
          <p:nvPr>
            <p:ph idx="1"/>
          </p:nvPr>
        </p:nvSpPr>
        <p:spPr/>
        <p:txBody>
          <a:bodyPr>
            <a:normAutofit fontScale="85000" lnSpcReduction="10000"/>
          </a:bodyPr>
          <a:lstStyle/>
          <a:p>
            <a:r>
              <a:rPr lang="en-US" dirty="0"/>
              <a:t>Her Knowledge of the Samaritan version of the Torah</a:t>
            </a:r>
          </a:p>
          <a:p>
            <a:pPr lvl="1"/>
            <a:r>
              <a:rPr lang="en-US" sz="2400" i="1" baseline="30000" dirty="0">
                <a:latin typeface="inherit"/>
              </a:rPr>
              <a:t>25</a:t>
            </a:r>
            <a:r>
              <a:rPr lang="en-US" sz="2400" i="1" dirty="0">
                <a:latin typeface="inherit"/>
              </a:rPr>
              <a:t>The woman said to him, “I know that Messiah is coming (he who is called Christ); when he comes, he will show us all things.” </a:t>
            </a:r>
            <a:endParaRPr lang="en-US" i="1" dirty="0"/>
          </a:p>
          <a:p>
            <a:r>
              <a:rPr lang="en-US" dirty="0">
                <a:solidFill>
                  <a:schemeClr val="bg1">
                    <a:lumMod val="75000"/>
                  </a:schemeClr>
                </a:solidFill>
              </a:rPr>
              <a:t>Her Humility and Enlightenment</a:t>
            </a:r>
          </a:p>
          <a:p>
            <a:pPr lvl="1"/>
            <a:r>
              <a:rPr lang="en-US" dirty="0">
                <a:solidFill>
                  <a:schemeClr val="bg1">
                    <a:lumMod val="75000"/>
                  </a:schemeClr>
                </a:solidFill>
              </a:rPr>
              <a:t>Contrast with the Pharisees. </a:t>
            </a:r>
            <a:r>
              <a:rPr lang="en-US" i="1" dirty="0">
                <a:solidFill>
                  <a:schemeClr val="bg1">
                    <a:lumMod val="75000"/>
                  </a:schemeClr>
                </a:solidFill>
              </a:rPr>
              <a:t>In John 12:39-40 Therefore they could not believe. For Isaiah again said, “He has blinded their eyes and hardened their heart, lest they should see with their eyes and perceive with their heart, and turn for me to heal them.”</a:t>
            </a:r>
          </a:p>
          <a:p>
            <a:pPr lvl="1"/>
            <a:r>
              <a:rPr lang="en-US" dirty="0">
                <a:solidFill>
                  <a:schemeClr val="bg1">
                    <a:lumMod val="75000"/>
                  </a:schemeClr>
                </a:solidFill>
              </a:rPr>
              <a:t>Contrast with St. Peter</a:t>
            </a:r>
          </a:p>
          <a:p>
            <a:r>
              <a:rPr lang="en-US" dirty="0">
                <a:solidFill>
                  <a:schemeClr val="bg1">
                    <a:lumMod val="75000"/>
                  </a:schemeClr>
                </a:solidFill>
              </a:rPr>
              <a:t>Her Focus on Christ in her Evangelism </a:t>
            </a:r>
          </a:p>
          <a:p>
            <a:pPr lvl="1"/>
            <a:r>
              <a:rPr lang="en-US" sz="2400" i="1" baseline="30000" dirty="0">
                <a:solidFill>
                  <a:schemeClr val="bg1">
                    <a:lumMod val="75000"/>
                  </a:schemeClr>
                </a:solidFill>
                <a:effectLst/>
                <a:latin typeface="inherit"/>
                <a:ea typeface="Times New Roman" panose="02020603050405020304" pitchFamily="18" charset="0"/>
                <a:cs typeface="Segoe UI Historic" panose="020B0502040204020203" pitchFamily="34" charset="0"/>
              </a:rPr>
              <a:t>28</a:t>
            </a:r>
            <a:r>
              <a:rPr lang="en-US" sz="2400" i="1" dirty="0">
                <a:solidFill>
                  <a:schemeClr val="bg1">
                    <a:lumMod val="75000"/>
                  </a:schemeClr>
                </a:solidFill>
                <a:effectLst/>
                <a:latin typeface="inherit"/>
                <a:ea typeface="Times New Roman" panose="02020603050405020304" pitchFamily="18" charset="0"/>
                <a:cs typeface="Segoe UI Historic" panose="020B0502040204020203" pitchFamily="34" charset="0"/>
              </a:rPr>
              <a:t>So the woman left her water jar, and went away into the city, and said to the people, </a:t>
            </a:r>
            <a:r>
              <a:rPr lang="en-US" sz="2400" i="1" baseline="30000" dirty="0">
                <a:solidFill>
                  <a:schemeClr val="bg1">
                    <a:lumMod val="75000"/>
                  </a:schemeClr>
                </a:solidFill>
                <a:effectLst/>
                <a:latin typeface="inherit"/>
                <a:ea typeface="Times New Roman" panose="02020603050405020304" pitchFamily="18" charset="0"/>
                <a:cs typeface="Segoe UI Historic" panose="020B0502040204020203" pitchFamily="34" charset="0"/>
              </a:rPr>
              <a:t>29</a:t>
            </a:r>
            <a:r>
              <a:rPr lang="en-US" sz="2400" i="1" dirty="0">
                <a:solidFill>
                  <a:schemeClr val="bg1">
                    <a:lumMod val="75000"/>
                  </a:schemeClr>
                </a:solidFill>
                <a:effectLst/>
                <a:latin typeface="inherit"/>
                <a:ea typeface="Times New Roman" panose="02020603050405020304" pitchFamily="18" charset="0"/>
                <a:cs typeface="Segoe UI Historic" panose="020B0502040204020203" pitchFamily="34" charset="0"/>
              </a:rPr>
              <a:t>“Come, see a man who told me all that I ever did. Can this be the Christ?”</a:t>
            </a:r>
            <a:endParaRPr lang="en-US" i="1" dirty="0">
              <a:solidFill>
                <a:schemeClr val="bg1">
                  <a:lumMod val="75000"/>
                </a:schemeClr>
              </a:solidFill>
            </a:endParaRPr>
          </a:p>
          <a:p>
            <a:pPr lvl="1"/>
            <a:endParaRPr lang="en-US" i="1" dirty="0"/>
          </a:p>
          <a:p>
            <a:pPr marL="0" indent="0">
              <a:buNone/>
            </a:pPr>
            <a:endParaRPr lang="en-US" dirty="0"/>
          </a:p>
          <a:p>
            <a:endParaRPr lang="en-US" dirty="0"/>
          </a:p>
        </p:txBody>
      </p:sp>
    </p:spTree>
    <p:extLst>
      <p:ext uri="{BB962C8B-B14F-4D97-AF65-F5344CB8AC3E}">
        <p14:creationId xmlns:p14="http://schemas.microsoft.com/office/powerpoint/2010/main" val="109102545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445BED-6699-469B-B929-9A7B5522B900}"/>
              </a:ext>
            </a:extLst>
          </p:cNvPr>
          <p:cNvSpPr>
            <a:spLocks noGrp="1"/>
          </p:cNvSpPr>
          <p:nvPr>
            <p:ph type="title"/>
          </p:nvPr>
        </p:nvSpPr>
        <p:spPr/>
        <p:txBody>
          <a:bodyPr/>
          <a:lstStyle/>
          <a:p>
            <a:r>
              <a:rPr lang="en-US" dirty="0"/>
              <a:t>The reaction of the Samaritan Woman</a:t>
            </a:r>
          </a:p>
        </p:txBody>
      </p:sp>
      <p:sp>
        <p:nvSpPr>
          <p:cNvPr id="3" name="Content Placeholder 2">
            <a:extLst>
              <a:ext uri="{FF2B5EF4-FFF2-40B4-BE49-F238E27FC236}">
                <a16:creationId xmlns:a16="http://schemas.microsoft.com/office/drawing/2014/main" id="{B82A6C5F-BD2F-4E49-9EFC-197A737CC85E}"/>
              </a:ext>
            </a:extLst>
          </p:cNvPr>
          <p:cNvSpPr>
            <a:spLocks noGrp="1"/>
          </p:cNvSpPr>
          <p:nvPr>
            <p:ph idx="1"/>
          </p:nvPr>
        </p:nvSpPr>
        <p:spPr/>
        <p:txBody>
          <a:bodyPr>
            <a:normAutofit fontScale="85000" lnSpcReduction="10000"/>
          </a:bodyPr>
          <a:lstStyle/>
          <a:p>
            <a:r>
              <a:rPr lang="en-US" dirty="0">
                <a:solidFill>
                  <a:schemeClr val="bg1">
                    <a:lumMod val="75000"/>
                  </a:schemeClr>
                </a:solidFill>
              </a:rPr>
              <a:t>Her Knowledge of the Samaritan version of the Torah</a:t>
            </a:r>
          </a:p>
          <a:p>
            <a:pPr lvl="1"/>
            <a:r>
              <a:rPr lang="en-US" sz="2400" i="1" baseline="30000" dirty="0">
                <a:solidFill>
                  <a:schemeClr val="bg1">
                    <a:lumMod val="75000"/>
                  </a:schemeClr>
                </a:solidFill>
                <a:latin typeface="inherit"/>
              </a:rPr>
              <a:t>25</a:t>
            </a:r>
            <a:r>
              <a:rPr lang="en-US" sz="2400" i="1" dirty="0">
                <a:solidFill>
                  <a:schemeClr val="bg1">
                    <a:lumMod val="75000"/>
                  </a:schemeClr>
                </a:solidFill>
                <a:latin typeface="inherit"/>
              </a:rPr>
              <a:t>The woman said to him, “I know that Messiah is coming (he who is called Christ); when he comes, he will show us all things.” </a:t>
            </a:r>
            <a:endParaRPr lang="en-US" i="1" dirty="0">
              <a:solidFill>
                <a:schemeClr val="bg1">
                  <a:lumMod val="75000"/>
                </a:schemeClr>
              </a:solidFill>
            </a:endParaRPr>
          </a:p>
          <a:p>
            <a:r>
              <a:rPr lang="en-US" dirty="0"/>
              <a:t>Her Humility and Enlightenment</a:t>
            </a:r>
          </a:p>
          <a:p>
            <a:pPr lvl="1"/>
            <a:r>
              <a:rPr lang="en-US" dirty="0"/>
              <a:t>Contrast with the Pharisees. </a:t>
            </a:r>
            <a:r>
              <a:rPr lang="en-US" i="1" dirty="0"/>
              <a:t>In John 12:39-40 Therefore they could not believe. For Isaiah again said, “He has blinded their eyes and hardened their heart, lest they should see with their eyes and perceive with their heart, and turn for me to heal them.”</a:t>
            </a:r>
          </a:p>
          <a:p>
            <a:pPr lvl="1"/>
            <a:r>
              <a:rPr lang="en-US" dirty="0"/>
              <a:t>Contrast with St. Peter</a:t>
            </a:r>
          </a:p>
          <a:p>
            <a:r>
              <a:rPr lang="en-US" dirty="0">
                <a:solidFill>
                  <a:schemeClr val="bg1">
                    <a:lumMod val="75000"/>
                  </a:schemeClr>
                </a:solidFill>
              </a:rPr>
              <a:t>Her Focus on Christ in her Evangelism </a:t>
            </a:r>
          </a:p>
          <a:p>
            <a:pPr lvl="1"/>
            <a:r>
              <a:rPr lang="en-US" sz="2400" i="1" baseline="30000" dirty="0">
                <a:solidFill>
                  <a:schemeClr val="bg1">
                    <a:lumMod val="75000"/>
                  </a:schemeClr>
                </a:solidFill>
                <a:effectLst/>
                <a:latin typeface="inherit"/>
                <a:ea typeface="Times New Roman" panose="02020603050405020304" pitchFamily="18" charset="0"/>
                <a:cs typeface="Segoe UI Historic" panose="020B0502040204020203" pitchFamily="34" charset="0"/>
              </a:rPr>
              <a:t>28</a:t>
            </a:r>
            <a:r>
              <a:rPr lang="en-US" sz="2400" i="1" dirty="0">
                <a:solidFill>
                  <a:schemeClr val="bg1">
                    <a:lumMod val="75000"/>
                  </a:schemeClr>
                </a:solidFill>
                <a:effectLst/>
                <a:latin typeface="inherit"/>
                <a:ea typeface="Times New Roman" panose="02020603050405020304" pitchFamily="18" charset="0"/>
                <a:cs typeface="Segoe UI Historic" panose="020B0502040204020203" pitchFamily="34" charset="0"/>
              </a:rPr>
              <a:t>So the woman left her water jar, and went away into the city, and said to the people, </a:t>
            </a:r>
            <a:r>
              <a:rPr lang="en-US" sz="2400" i="1" baseline="30000" dirty="0">
                <a:solidFill>
                  <a:schemeClr val="bg1">
                    <a:lumMod val="75000"/>
                  </a:schemeClr>
                </a:solidFill>
                <a:effectLst/>
                <a:latin typeface="inherit"/>
                <a:ea typeface="Times New Roman" panose="02020603050405020304" pitchFamily="18" charset="0"/>
                <a:cs typeface="Segoe UI Historic" panose="020B0502040204020203" pitchFamily="34" charset="0"/>
              </a:rPr>
              <a:t>29</a:t>
            </a:r>
            <a:r>
              <a:rPr lang="en-US" sz="2400" i="1" dirty="0">
                <a:solidFill>
                  <a:schemeClr val="bg1">
                    <a:lumMod val="75000"/>
                  </a:schemeClr>
                </a:solidFill>
                <a:effectLst/>
                <a:latin typeface="inherit"/>
                <a:ea typeface="Times New Roman" panose="02020603050405020304" pitchFamily="18" charset="0"/>
                <a:cs typeface="Segoe UI Historic" panose="020B0502040204020203" pitchFamily="34" charset="0"/>
              </a:rPr>
              <a:t>“Come, see a man who told me all that I ever did. Can this be the Christ?”</a:t>
            </a:r>
            <a:endParaRPr lang="en-US" i="1" dirty="0">
              <a:solidFill>
                <a:schemeClr val="bg1">
                  <a:lumMod val="75000"/>
                </a:schemeClr>
              </a:solidFill>
            </a:endParaRPr>
          </a:p>
          <a:p>
            <a:pPr lvl="1"/>
            <a:endParaRPr lang="en-US" i="1" dirty="0"/>
          </a:p>
          <a:p>
            <a:pPr marL="0" indent="0">
              <a:buNone/>
            </a:pPr>
            <a:endParaRPr lang="en-US" dirty="0"/>
          </a:p>
          <a:p>
            <a:endParaRPr lang="en-US" dirty="0"/>
          </a:p>
        </p:txBody>
      </p:sp>
    </p:spTree>
    <p:extLst>
      <p:ext uri="{BB962C8B-B14F-4D97-AF65-F5344CB8AC3E}">
        <p14:creationId xmlns:p14="http://schemas.microsoft.com/office/powerpoint/2010/main" val="232143078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445BED-6699-469B-B929-9A7B5522B900}"/>
              </a:ext>
            </a:extLst>
          </p:cNvPr>
          <p:cNvSpPr>
            <a:spLocks noGrp="1"/>
          </p:cNvSpPr>
          <p:nvPr>
            <p:ph type="title"/>
          </p:nvPr>
        </p:nvSpPr>
        <p:spPr/>
        <p:txBody>
          <a:bodyPr/>
          <a:lstStyle/>
          <a:p>
            <a:r>
              <a:rPr lang="en-US" dirty="0"/>
              <a:t>St. Augustine of Hippo</a:t>
            </a:r>
            <a:br>
              <a:rPr lang="en-US" dirty="0"/>
            </a:br>
            <a:r>
              <a:rPr lang="en-US" sz="2200" b="0" dirty="0"/>
              <a:t>Tracate on John</a:t>
            </a:r>
          </a:p>
        </p:txBody>
      </p:sp>
      <p:sp>
        <p:nvSpPr>
          <p:cNvPr id="3" name="Content Placeholder 2">
            <a:extLst>
              <a:ext uri="{FF2B5EF4-FFF2-40B4-BE49-F238E27FC236}">
                <a16:creationId xmlns:a16="http://schemas.microsoft.com/office/drawing/2014/main" id="{B82A6C5F-BD2F-4E49-9EFC-197A737CC85E}"/>
              </a:ext>
            </a:extLst>
          </p:cNvPr>
          <p:cNvSpPr>
            <a:spLocks noGrp="1"/>
          </p:cNvSpPr>
          <p:nvPr>
            <p:ph idx="1"/>
          </p:nvPr>
        </p:nvSpPr>
        <p:spPr>
          <a:xfrm>
            <a:off x="838200" y="1825625"/>
            <a:ext cx="8277064" cy="3530045"/>
          </a:xfrm>
        </p:spPr>
        <p:txBody>
          <a:bodyPr/>
          <a:lstStyle/>
          <a:p>
            <a:r>
              <a:rPr lang="en-US" sz="1800" i="1" dirty="0">
                <a:solidFill>
                  <a:srgbClr val="1C1E21"/>
                </a:solidFill>
                <a:effectLst/>
                <a:latin typeface="inherit"/>
                <a:ea typeface="Times New Roman" panose="02020603050405020304" pitchFamily="18" charset="0"/>
                <a:cs typeface="Segoe UI Historic" panose="020B0502040204020203" pitchFamily="34" charset="0"/>
              </a:rPr>
              <a:t>What could she do now but leave her water pot, and run to preach the gospel? She cast out lust, and hastened to proclaim the truth. </a:t>
            </a:r>
            <a:endParaRPr lang="en-US" dirty="0"/>
          </a:p>
        </p:txBody>
      </p:sp>
      <p:pic>
        <p:nvPicPr>
          <p:cNvPr id="5" name="Picture 4" descr="A blue vase on a rug&#10;&#10;Description automatically generated with low confidence">
            <a:extLst>
              <a:ext uri="{FF2B5EF4-FFF2-40B4-BE49-F238E27FC236}">
                <a16:creationId xmlns:a16="http://schemas.microsoft.com/office/drawing/2014/main" id="{C57F332A-1F80-4F5F-96FA-F4A1234AFE55}"/>
              </a:ext>
            </a:extLst>
          </p:cNvPr>
          <p:cNvPicPr>
            <a:picLocks noChangeAspect="1"/>
          </p:cNvPicPr>
          <p:nvPr/>
        </p:nvPicPr>
        <p:blipFill>
          <a:blip r:embed="rId2"/>
          <a:stretch>
            <a:fillRect/>
          </a:stretch>
        </p:blipFill>
        <p:spPr>
          <a:xfrm>
            <a:off x="9115264" y="1383224"/>
            <a:ext cx="2760635" cy="3680847"/>
          </a:xfrm>
          <a:prstGeom prst="rect">
            <a:avLst/>
          </a:prstGeom>
        </p:spPr>
      </p:pic>
    </p:spTree>
    <p:extLst>
      <p:ext uri="{BB962C8B-B14F-4D97-AF65-F5344CB8AC3E}">
        <p14:creationId xmlns:p14="http://schemas.microsoft.com/office/powerpoint/2010/main" val="158329397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445BED-6699-469B-B929-9A7B5522B900}"/>
              </a:ext>
            </a:extLst>
          </p:cNvPr>
          <p:cNvSpPr>
            <a:spLocks noGrp="1"/>
          </p:cNvSpPr>
          <p:nvPr>
            <p:ph type="title"/>
          </p:nvPr>
        </p:nvSpPr>
        <p:spPr/>
        <p:txBody>
          <a:bodyPr/>
          <a:lstStyle/>
          <a:p>
            <a:r>
              <a:rPr lang="en-US" dirty="0"/>
              <a:t>St. Romanus Melodus</a:t>
            </a:r>
            <a:br>
              <a:rPr lang="en-US" dirty="0"/>
            </a:br>
            <a:r>
              <a:rPr lang="en-US" sz="2200" b="0" dirty="0"/>
              <a:t>Kontakion of the Woman of Samaria</a:t>
            </a:r>
            <a:endParaRPr lang="en-US" dirty="0"/>
          </a:p>
        </p:txBody>
      </p:sp>
      <p:sp>
        <p:nvSpPr>
          <p:cNvPr id="3" name="Content Placeholder 2">
            <a:extLst>
              <a:ext uri="{FF2B5EF4-FFF2-40B4-BE49-F238E27FC236}">
                <a16:creationId xmlns:a16="http://schemas.microsoft.com/office/drawing/2014/main" id="{B82A6C5F-BD2F-4E49-9EFC-197A737CC85E}"/>
              </a:ext>
            </a:extLst>
          </p:cNvPr>
          <p:cNvSpPr>
            <a:spLocks noGrp="1"/>
          </p:cNvSpPr>
          <p:nvPr>
            <p:ph idx="1"/>
          </p:nvPr>
        </p:nvSpPr>
        <p:spPr/>
        <p:txBody>
          <a:bodyPr>
            <a:normAutofit/>
          </a:bodyPr>
          <a:lstStyle/>
          <a:p>
            <a:pPr marL="0" indent="0">
              <a:buNone/>
            </a:pPr>
            <a:r>
              <a:rPr lang="en-US" sz="2000" i="1" dirty="0">
                <a:solidFill>
                  <a:srgbClr val="1C1E21"/>
                </a:solidFill>
                <a:effectLst/>
                <a:latin typeface="inherit"/>
                <a:ea typeface="Times New Roman" panose="02020603050405020304" pitchFamily="18" charset="0"/>
                <a:cs typeface="Segoe UI Historic" panose="020B0502040204020203" pitchFamily="34" charset="0"/>
              </a:rPr>
              <a:t>But when the Merciful One was near the spring,…Then the woman of Samaria, coming from her </a:t>
            </a:r>
          </a:p>
          <a:p>
            <a:pPr marL="0" indent="0">
              <a:buNone/>
            </a:pPr>
            <a:r>
              <a:rPr lang="en-US" sz="2000" i="1" dirty="0">
                <a:solidFill>
                  <a:srgbClr val="1C1E21"/>
                </a:solidFill>
                <a:effectLst/>
                <a:latin typeface="inherit"/>
                <a:ea typeface="Times New Roman" panose="02020603050405020304" pitchFamily="18" charset="0"/>
                <a:cs typeface="Segoe UI Historic" panose="020B0502040204020203" pitchFamily="34" charset="0"/>
              </a:rPr>
              <a:t>native village, Sichar, arrived, and she had her urn on her shoulders; And who would not call blessed </a:t>
            </a:r>
          </a:p>
          <a:p>
            <a:pPr marL="0" indent="0">
              <a:buNone/>
            </a:pPr>
            <a:r>
              <a:rPr lang="en-US" sz="2000" i="1" dirty="0">
                <a:solidFill>
                  <a:srgbClr val="1C1E21"/>
                </a:solidFill>
                <a:effectLst/>
                <a:latin typeface="inherit"/>
                <a:ea typeface="Times New Roman" panose="02020603050405020304" pitchFamily="18" charset="0"/>
                <a:cs typeface="Segoe UI Historic" panose="020B0502040204020203" pitchFamily="34" charset="0"/>
              </a:rPr>
              <a:t>the arrival and departure of this woman? For she departed in filth; she entered into the figure of the </a:t>
            </a:r>
          </a:p>
          <a:p>
            <a:pPr marL="0" indent="0">
              <a:buNone/>
            </a:pPr>
            <a:r>
              <a:rPr lang="en-US" sz="2000" i="1" dirty="0">
                <a:solidFill>
                  <a:srgbClr val="1C1E21"/>
                </a:solidFill>
                <a:effectLst/>
                <a:latin typeface="inherit"/>
                <a:ea typeface="Times New Roman" panose="02020603050405020304" pitchFamily="18" charset="0"/>
                <a:cs typeface="Segoe UI Historic" panose="020B0502040204020203" pitchFamily="34" charset="0"/>
              </a:rPr>
              <a:t>church as blameless; She departed, and she drew out life like a sponge. She departed bearing water; </a:t>
            </a:r>
          </a:p>
          <a:p>
            <a:pPr marL="0" indent="0">
              <a:buNone/>
            </a:pPr>
            <a:r>
              <a:rPr lang="en-US" sz="2000" i="1" dirty="0">
                <a:solidFill>
                  <a:srgbClr val="1C1E21"/>
                </a:solidFill>
                <a:effectLst/>
                <a:latin typeface="inherit"/>
                <a:ea typeface="Times New Roman" panose="02020603050405020304" pitchFamily="18" charset="0"/>
                <a:cs typeface="Segoe UI Historic" panose="020B0502040204020203" pitchFamily="34" charset="0"/>
              </a:rPr>
              <a:t>she became a bearer of God; And who does not bless This woman; or rather who does not revere </a:t>
            </a:r>
          </a:p>
          <a:p>
            <a:pPr marL="0" indent="0">
              <a:buNone/>
            </a:pPr>
            <a:r>
              <a:rPr lang="en-US" sz="2000" i="1" dirty="0">
                <a:solidFill>
                  <a:srgbClr val="1C1E21"/>
                </a:solidFill>
                <a:effectLst/>
                <a:latin typeface="inherit"/>
                <a:ea typeface="Times New Roman" panose="02020603050405020304" pitchFamily="18" charset="0"/>
                <a:cs typeface="Segoe UI Historic" panose="020B0502040204020203" pitchFamily="34" charset="0"/>
              </a:rPr>
              <a:t>her, the type of the nations As she brings Exceeding great joy and redemption? </a:t>
            </a:r>
            <a:endParaRPr lang="en-US" sz="2000" dirty="0"/>
          </a:p>
        </p:txBody>
      </p:sp>
    </p:spTree>
    <p:extLst>
      <p:ext uri="{BB962C8B-B14F-4D97-AF65-F5344CB8AC3E}">
        <p14:creationId xmlns:p14="http://schemas.microsoft.com/office/powerpoint/2010/main" val="412907191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445BED-6699-469B-B929-9A7B5522B900}"/>
              </a:ext>
            </a:extLst>
          </p:cNvPr>
          <p:cNvSpPr>
            <a:spLocks noGrp="1"/>
          </p:cNvSpPr>
          <p:nvPr>
            <p:ph type="title"/>
          </p:nvPr>
        </p:nvSpPr>
        <p:spPr/>
        <p:txBody>
          <a:bodyPr/>
          <a:lstStyle/>
          <a:p>
            <a:r>
              <a:rPr lang="en-US" dirty="0"/>
              <a:t>Origen</a:t>
            </a:r>
            <a:br>
              <a:rPr lang="en-US" dirty="0"/>
            </a:br>
            <a:r>
              <a:rPr lang="en-US" sz="2200" b="0" dirty="0"/>
              <a:t>Commentary on John</a:t>
            </a:r>
            <a:endParaRPr lang="en-US" dirty="0"/>
          </a:p>
        </p:txBody>
      </p:sp>
      <p:sp>
        <p:nvSpPr>
          <p:cNvPr id="3" name="Content Placeholder 2">
            <a:extLst>
              <a:ext uri="{FF2B5EF4-FFF2-40B4-BE49-F238E27FC236}">
                <a16:creationId xmlns:a16="http://schemas.microsoft.com/office/drawing/2014/main" id="{B82A6C5F-BD2F-4E49-9EFC-197A737CC85E}"/>
              </a:ext>
            </a:extLst>
          </p:cNvPr>
          <p:cNvSpPr>
            <a:spLocks noGrp="1"/>
          </p:cNvSpPr>
          <p:nvPr>
            <p:ph idx="1"/>
          </p:nvPr>
        </p:nvSpPr>
        <p:spPr/>
        <p:txBody>
          <a:bodyPr>
            <a:normAutofit/>
          </a:bodyPr>
          <a:lstStyle/>
          <a:p>
            <a:pPr marL="0" indent="0">
              <a:buNone/>
            </a:pPr>
            <a:r>
              <a:rPr lang="en-US" sz="1800" i="1" dirty="0">
                <a:solidFill>
                  <a:srgbClr val="1C1E21"/>
                </a:solidFill>
                <a:effectLst/>
                <a:latin typeface="inherit"/>
                <a:ea typeface="Times New Roman" panose="02020603050405020304" pitchFamily="18" charset="0"/>
                <a:cs typeface="Segoe UI Historic" panose="020B0502040204020203" pitchFamily="34" charset="0"/>
              </a:rPr>
              <a:t>He also uses the woman as an apostle, as it were, to those in the city. His words to her are so forceful that she </a:t>
            </a:r>
          </a:p>
          <a:p>
            <a:pPr marL="0" indent="0">
              <a:buNone/>
            </a:pPr>
            <a:r>
              <a:rPr lang="en-US" sz="1800" i="1" dirty="0">
                <a:solidFill>
                  <a:srgbClr val="1C1E21"/>
                </a:solidFill>
                <a:effectLst/>
                <a:latin typeface="inherit"/>
                <a:ea typeface="Times New Roman" panose="02020603050405020304" pitchFamily="18" charset="0"/>
                <a:cs typeface="Segoe UI Historic" panose="020B0502040204020203" pitchFamily="34" charset="0"/>
              </a:rPr>
              <a:t>leaves her water jar to go to the city and tells them to her fellow townspeople.…I think there was a definite </a:t>
            </a:r>
          </a:p>
          <a:p>
            <a:pPr marL="0" indent="0">
              <a:buNone/>
            </a:pPr>
            <a:r>
              <a:rPr lang="en-US" sz="1800" i="1" dirty="0">
                <a:solidFill>
                  <a:srgbClr val="1C1E21"/>
                </a:solidFill>
                <a:effectLst/>
                <a:latin typeface="inherit"/>
                <a:ea typeface="Times New Roman" panose="02020603050405020304" pitchFamily="18" charset="0"/>
                <a:cs typeface="Segoe UI Historic" panose="020B0502040204020203" pitchFamily="34" charset="0"/>
              </a:rPr>
              <a:t>purpose why the Evangelist recorded that the woman left her water jar and went into the city. At the literal </a:t>
            </a:r>
          </a:p>
          <a:p>
            <a:pPr marL="0" indent="0">
              <a:buNone/>
            </a:pPr>
            <a:r>
              <a:rPr lang="en-US" sz="1800" i="1" dirty="0">
                <a:solidFill>
                  <a:srgbClr val="1C1E21"/>
                </a:solidFill>
                <a:effectLst/>
                <a:latin typeface="inherit"/>
                <a:ea typeface="Times New Roman" panose="02020603050405020304" pitchFamily="18" charset="0"/>
                <a:cs typeface="Segoe UI Historic" panose="020B0502040204020203" pitchFamily="34" charset="0"/>
              </a:rPr>
              <a:t>level, then, this shows the tremendous eagerness of the Samaritan woman, who forsakes her water jar and is </a:t>
            </a:r>
          </a:p>
          <a:p>
            <a:pPr marL="0" indent="0">
              <a:buNone/>
            </a:pPr>
            <a:r>
              <a:rPr lang="en-US" sz="1800" i="1" dirty="0">
                <a:solidFill>
                  <a:srgbClr val="1C1E21"/>
                </a:solidFill>
                <a:effectLst/>
                <a:latin typeface="inherit"/>
                <a:ea typeface="Times New Roman" panose="02020603050405020304" pitchFamily="18" charset="0"/>
                <a:cs typeface="Segoe UI Historic" panose="020B0502040204020203" pitchFamily="34" charset="0"/>
              </a:rPr>
              <a:t>more concerned for how she may benefit the multitude than for her more humble duty related to material </a:t>
            </a:r>
          </a:p>
          <a:p>
            <a:pPr marL="0" indent="0">
              <a:buNone/>
            </a:pPr>
            <a:r>
              <a:rPr lang="en-US" sz="1800" i="1" dirty="0">
                <a:solidFill>
                  <a:srgbClr val="1C1E21"/>
                </a:solidFill>
                <a:effectLst/>
                <a:latin typeface="inherit"/>
                <a:ea typeface="Times New Roman" panose="02020603050405020304" pitchFamily="18" charset="0"/>
                <a:cs typeface="Segoe UI Historic" panose="020B0502040204020203" pitchFamily="34" charset="0"/>
              </a:rPr>
              <a:t>things. </a:t>
            </a:r>
            <a:endParaRPr lang="en-US" sz="2000" dirty="0"/>
          </a:p>
        </p:txBody>
      </p:sp>
    </p:spTree>
    <p:extLst>
      <p:ext uri="{BB962C8B-B14F-4D97-AF65-F5344CB8AC3E}">
        <p14:creationId xmlns:p14="http://schemas.microsoft.com/office/powerpoint/2010/main" val="235407165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445BED-6699-469B-B929-9A7B5522B900}"/>
              </a:ext>
            </a:extLst>
          </p:cNvPr>
          <p:cNvSpPr>
            <a:spLocks noGrp="1"/>
          </p:cNvSpPr>
          <p:nvPr>
            <p:ph type="title"/>
          </p:nvPr>
        </p:nvSpPr>
        <p:spPr/>
        <p:txBody>
          <a:bodyPr/>
          <a:lstStyle/>
          <a:p>
            <a:r>
              <a:rPr lang="en-US" dirty="0"/>
              <a:t>The reaction of the Samaritan Woman</a:t>
            </a:r>
          </a:p>
        </p:txBody>
      </p:sp>
      <p:sp>
        <p:nvSpPr>
          <p:cNvPr id="3" name="Content Placeholder 2">
            <a:extLst>
              <a:ext uri="{FF2B5EF4-FFF2-40B4-BE49-F238E27FC236}">
                <a16:creationId xmlns:a16="http://schemas.microsoft.com/office/drawing/2014/main" id="{B82A6C5F-BD2F-4E49-9EFC-197A737CC85E}"/>
              </a:ext>
            </a:extLst>
          </p:cNvPr>
          <p:cNvSpPr>
            <a:spLocks noGrp="1"/>
          </p:cNvSpPr>
          <p:nvPr>
            <p:ph idx="1"/>
          </p:nvPr>
        </p:nvSpPr>
        <p:spPr/>
        <p:txBody>
          <a:bodyPr>
            <a:normAutofit fontScale="85000" lnSpcReduction="10000"/>
          </a:bodyPr>
          <a:lstStyle/>
          <a:p>
            <a:r>
              <a:rPr lang="en-US" dirty="0">
                <a:solidFill>
                  <a:schemeClr val="bg1">
                    <a:lumMod val="75000"/>
                  </a:schemeClr>
                </a:solidFill>
              </a:rPr>
              <a:t>Her Knowledge of the Samaritan version of the Torah</a:t>
            </a:r>
          </a:p>
          <a:p>
            <a:pPr lvl="1"/>
            <a:r>
              <a:rPr lang="en-US" sz="2400" i="1" baseline="30000" dirty="0">
                <a:solidFill>
                  <a:schemeClr val="bg1">
                    <a:lumMod val="75000"/>
                  </a:schemeClr>
                </a:solidFill>
                <a:latin typeface="inherit"/>
              </a:rPr>
              <a:t>25</a:t>
            </a:r>
            <a:r>
              <a:rPr lang="en-US" sz="2400" i="1" dirty="0">
                <a:solidFill>
                  <a:schemeClr val="bg1">
                    <a:lumMod val="75000"/>
                  </a:schemeClr>
                </a:solidFill>
                <a:latin typeface="inherit"/>
              </a:rPr>
              <a:t>The woman said to him, “I know that Messiah is coming (he who is called Christ); when he comes, he will show us all things.” </a:t>
            </a:r>
            <a:endParaRPr lang="en-US" i="1" dirty="0">
              <a:solidFill>
                <a:schemeClr val="bg1">
                  <a:lumMod val="75000"/>
                </a:schemeClr>
              </a:solidFill>
            </a:endParaRPr>
          </a:p>
          <a:p>
            <a:r>
              <a:rPr lang="en-US" dirty="0">
                <a:solidFill>
                  <a:schemeClr val="bg1">
                    <a:lumMod val="75000"/>
                  </a:schemeClr>
                </a:solidFill>
              </a:rPr>
              <a:t>Her Humility and Enlightenment</a:t>
            </a:r>
          </a:p>
          <a:p>
            <a:pPr lvl="1"/>
            <a:r>
              <a:rPr lang="en-US" dirty="0">
                <a:solidFill>
                  <a:schemeClr val="bg1">
                    <a:lumMod val="75000"/>
                  </a:schemeClr>
                </a:solidFill>
              </a:rPr>
              <a:t>Contrast with the Pharisees. </a:t>
            </a:r>
            <a:r>
              <a:rPr lang="en-US" i="1" dirty="0">
                <a:solidFill>
                  <a:schemeClr val="bg1">
                    <a:lumMod val="75000"/>
                  </a:schemeClr>
                </a:solidFill>
              </a:rPr>
              <a:t>In John 12:39-40 Therefore they could not believe. For Isaiah again said, “He has blinded their eyes and hardened their heart, lest they should see with their eyes and perceive with their heart, and turn for me to heal them.”</a:t>
            </a:r>
          </a:p>
          <a:p>
            <a:pPr lvl="1"/>
            <a:r>
              <a:rPr lang="en-US" dirty="0">
                <a:solidFill>
                  <a:schemeClr val="bg1">
                    <a:lumMod val="75000"/>
                  </a:schemeClr>
                </a:solidFill>
              </a:rPr>
              <a:t>Contrast with St. Peter</a:t>
            </a:r>
          </a:p>
          <a:p>
            <a:r>
              <a:rPr lang="en-US" dirty="0"/>
              <a:t>Her Focus on Christ in her Evangelism </a:t>
            </a:r>
          </a:p>
          <a:p>
            <a:pPr lvl="1"/>
            <a:r>
              <a:rPr lang="en-US" sz="2400" i="1" baseline="30000" dirty="0">
                <a:solidFill>
                  <a:srgbClr val="1C1E21"/>
                </a:solidFill>
                <a:effectLst/>
                <a:latin typeface="inherit"/>
                <a:ea typeface="Times New Roman" panose="02020603050405020304" pitchFamily="18" charset="0"/>
                <a:cs typeface="Segoe UI Historic" panose="020B0502040204020203" pitchFamily="34" charset="0"/>
              </a:rPr>
              <a:t>28</a:t>
            </a:r>
            <a:r>
              <a:rPr lang="en-US" sz="2400" i="1" dirty="0">
                <a:solidFill>
                  <a:srgbClr val="1C1E21"/>
                </a:solidFill>
                <a:effectLst/>
                <a:latin typeface="inherit"/>
                <a:ea typeface="Times New Roman" panose="02020603050405020304" pitchFamily="18" charset="0"/>
                <a:cs typeface="Segoe UI Historic" panose="020B0502040204020203" pitchFamily="34" charset="0"/>
              </a:rPr>
              <a:t>So the woman left her water jar, and went away into the city, and said to the people, </a:t>
            </a:r>
            <a:r>
              <a:rPr lang="en-US" sz="2400" i="1" baseline="30000" dirty="0">
                <a:solidFill>
                  <a:srgbClr val="1C1E21"/>
                </a:solidFill>
                <a:effectLst/>
                <a:latin typeface="inherit"/>
                <a:ea typeface="Times New Roman" panose="02020603050405020304" pitchFamily="18" charset="0"/>
                <a:cs typeface="Segoe UI Historic" panose="020B0502040204020203" pitchFamily="34" charset="0"/>
              </a:rPr>
              <a:t>29</a:t>
            </a:r>
            <a:r>
              <a:rPr lang="en-US" sz="2400" i="1" dirty="0">
                <a:solidFill>
                  <a:srgbClr val="1C1E21"/>
                </a:solidFill>
                <a:effectLst/>
                <a:latin typeface="inherit"/>
                <a:ea typeface="Times New Roman" panose="02020603050405020304" pitchFamily="18" charset="0"/>
                <a:cs typeface="Segoe UI Historic" panose="020B0502040204020203" pitchFamily="34" charset="0"/>
              </a:rPr>
              <a:t>“Come, see a man who told me all that I ever did. Can this be the Christ?”</a:t>
            </a:r>
            <a:endParaRPr lang="en-US" i="1" dirty="0"/>
          </a:p>
          <a:p>
            <a:pPr lvl="1"/>
            <a:endParaRPr lang="en-US" i="1" dirty="0"/>
          </a:p>
          <a:p>
            <a:pPr marL="0" indent="0">
              <a:buNone/>
            </a:pPr>
            <a:endParaRPr lang="en-US" dirty="0"/>
          </a:p>
          <a:p>
            <a:endParaRPr lang="en-US" dirty="0"/>
          </a:p>
        </p:txBody>
      </p:sp>
    </p:spTree>
    <p:extLst>
      <p:ext uri="{BB962C8B-B14F-4D97-AF65-F5344CB8AC3E}">
        <p14:creationId xmlns:p14="http://schemas.microsoft.com/office/powerpoint/2010/main" val="295615344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445BED-6699-469B-B929-9A7B5522B900}"/>
              </a:ext>
            </a:extLst>
          </p:cNvPr>
          <p:cNvSpPr>
            <a:spLocks noGrp="1"/>
          </p:cNvSpPr>
          <p:nvPr>
            <p:ph type="title"/>
          </p:nvPr>
        </p:nvSpPr>
        <p:spPr/>
        <p:txBody>
          <a:bodyPr/>
          <a:lstStyle/>
          <a:p>
            <a:r>
              <a:rPr lang="en-US" dirty="0"/>
              <a:t>Origen</a:t>
            </a:r>
            <a:br>
              <a:rPr lang="en-US" dirty="0"/>
            </a:br>
            <a:r>
              <a:rPr lang="en-US" sz="2200" b="0" dirty="0"/>
              <a:t>Commentary on John</a:t>
            </a:r>
            <a:endParaRPr lang="en-US" dirty="0"/>
          </a:p>
        </p:txBody>
      </p:sp>
      <p:sp>
        <p:nvSpPr>
          <p:cNvPr id="3" name="Content Placeholder 2">
            <a:extLst>
              <a:ext uri="{FF2B5EF4-FFF2-40B4-BE49-F238E27FC236}">
                <a16:creationId xmlns:a16="http://schemas.microsoft.com/office/drawing/2014/main" id="{B82A6C5F-BD2F-4E49-9EFC-197A737CC85E}"/>
              </a:ext>
            </a:extLst>
          </p:cNvPr>
          <p:cNvSpPr>
            <a:spLocks noGrp="1"/>
          </p:cNvSpPr>
          <p:nvPr>
            <p:ph idx="1"/>
          </p:nvPr>
        </p:nvSpPr>
        <p:spPr/>
        <p:txBody>
          <a:bodyPr>
            <a:normAutofit/>
          </a:bodyPr>
          <a:lstStyle/>
          <a:p>
            <a:pPr marL="0" indent="0">
              <a:buNone/>
            </a:pPr>
            <a:r>
              <a:rPr lang="en-US" sz="1800" i="1" dirty="0">
                <a:solidFill>
                  <a:srgbClr val="1C1E21"/>
                </a:solidFill>
                <a:effectLst/>
                <a:latin typeface="inherit"/>
                <a:ea typeface="Times New Roman" panose="02020603050405020304" pitchFamily="18" charset="0"/>
                <a:cs typeface="Segoe UI Historic" panose="020B0502040204020203" pitchFamily="34" charset="0"/>
              </a:rPr>
              <a:t>For she was very benevolently moved and wished to announce the Christ to her fellow citizens by bearing </a:t>
            </a:r>
          </a:p>
          <a:p>
            <a:pPr marL="0" indent="0">
              <a:buNone/>
            </a:pPr>
            <a:r>
              <a:rPr lang="en-US" sz="1800" i="1" dirty="0">
                <a:solidFill>
                  <a:srgbClr val="1C1E21"/>
                </a:solidFill>
                <a:effectLst/>
                <a:latin typeface="inherit"/>
                <a:ea typeface="Times New Roman" panose="02020603050405020304" pitchFamily="18" charset="0"/>
                <a:cs typeface="Segoe UI Historic" panose="020B0502040204020203" pitchFamily="34" charset="0"/>
              </a:rPr>
              <a:t>witness to the one who told her ―all I ever did. And she invites them to behold a man whose speech is greater </a:t>
            </a:r>
          </a:p>
          <a:p>
            <a:pPr marL="0" indent="0">
              <a:buNone/>
            </a:pPr>
            <a:r>
              <a:rPr lang="en-US" sz="1800" i="1" dirty="0">
                <a:solidFill>
                  <a:srgbClr val="1C1E21"/>
                </a:solidFill>
                <a:effectLst/>
                <a:latin typeface="inherit"/>
                <a:ea typeface="Times New Roman" panose="02020603050405020304" pitchFamily="18" charset="0"/>
                <a:cs typeface="Segoe UI Historic" panose="020B0502040204020203" pitchFamily="34" charset="0"/>
              </a:rPr>
              <a:t>than man, for his appearance to the eye was human. So must we, too, therefore, forgetting things that are </a:t>
            </a:r>
          </a:p>
          <a:p>
            <a:pPr marL="0" indent="0">
              <a:buNone/>
            </a:pPr>
            <a:r>
              <a:rPr lang="en-US" sz="1800" i="1" dirty="0">
                <a:solidFill>
                  <a:srgbClr val="1C1E21"/>
                </a:solidFill>
                <a:effectLst/>
                <a:latin typeface="inherit"/>
                <a:ea typeface="Times New Roman" panose="02020603050405020304" pitchFamily="18" charset="0"/>
                <a:cs typeface="Segoe UI Historic" panose="020B0502040204020203" pitchFamily="34" charset="0"/>
              </a:rPr>
              <a:t>more material in nature and leaving them behind, be eager to impart to others the benefit of which we have </a:t>
            </a:r>
          </a:p>
          <a:p>
            <a:pPr marL="0" indent="0">
              <a:buNone/>
            </a:pPr>
            <a:r>
              <a:rPr lang="en-US" sz="1800" i="1" dirty="0">
                <a:solidFill>
                  <a:srgbClr val="1C1E21"/>
                </a:solidFill>
                <a:effectLst/>
                <a:latin typeface="inherit"/>
                <a:ea typeface="Times New Roman" panose="02020603050405020304" pitchFamily="18" charset="0"/>
                <a:cs typeface="Segoe UI Historic" panose="020B0502040204020203" pitchFamily="34" charset="0"/>
              </a:rPr>
              <a:t>been partakers. For by recording the woman‘s commendation for those capable of reading with understanding, </a:t>
            </a:r>
          </a:p>
          <a:p>
            <a:pPr marL="0" indent="0">
              <a:buNone/>
            </a:pPr>
            <a:r>
              <a:rPr lang="en-US" sz="1800" i="1" dirty="0">
                <a:solidFill>
                  <a:srgbClr val="1C1E21"/>
                </a:solidFill>
                <a:effectLst/>
                <a:latin typeface="inherit"/>
                <a:ea typeface="Times New Roman" panose="02020603050405020304" pitchFamily="18" charset="0"/>
                <a:cs typeface="Segoe UI Historic" panose="020B0502040204020203" pitchFamily="34" charset="0"/>
              </a:rPr>
              <a:t>the Evangelist challenges us to this goal. </a:t>
            </a:r>
            <a:endParaRPr lang="en-US" sz="2000" dirty="0"/>
          </a:p>
        </p:txBody>
      </p:sp>
    </p:spTree>
    <p:extLst>
      <p:ext uri="{BB962C8B-B14F-4D97-AF65-F5344CB8AC3E}">
        <p14:creationId xmlns:p14="http://schemas.microsoft.com/office/powerpoint/2010/main" val="396695797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323C4B-F2F7-49D9-8212-D8FC95044649}"/>
              </a:ext>
            </a:extLst>
          </p:cNvPr>
          <p:cNvSpPr>
            <a:spLocks noGrp="1"/>
          </p:cNvSpPr>
          <p:nvPr>
            <p:ph type="title"/>
          </p:nvPr>
        </p:nvSpPr>
        <p:spPr/>
        <p:txBody>
          <a:bodyPr>
            <a:normAutofit/>
          </a:bodyPr>
          <a:lstStyle/>
          <a:p>
            <a:r>
              <a:rPr lang="en-US" sz="4200" dirty="0"/>
              <a:t>Synaxarion of the Antiochian Orthodox Church</a:t>
            </a:r>
            <a:br>
              <a:rPr lang="en-US" sz="4200" dirty="0"/>
            </a:br>
            <a:r>
              <a:rPr lang="en-US" sz="2200" b="0" dirty="0"/>
              <a:t>Commemorated on February 26, March 20, and the “Sunday of the Samaritan Woman”</a:t>
            </a:r>
            <a:endParaRPr lang="en-US" sz="4200" dirty="0"/>
          </a:p>
        </p:txBody>
      </p:sp>
      <p:sp>
        <p:nvSpPr>
          <p:cNvPr id="3" name="Content Placeholder 2">
            <a:extLst>
              <a:ext uri="{FF2B5EF4-FFF2-40B4-BE49-F238E27FC236}">
                <a16:creationId xmlns:a16="http://schemas.microsoft.com/office/drawing/2014/main" id="{6BA80E3D-457B-479C-B79F-BF1863806C1A}"/>
              </a:ext>
            </a:extLst>
          </p:cNvPr>
          <p:cNvSpPr>
            <a:spLocks noGrp="1"/>
          </p:cNvSpPr>
          <p:nvPr>
            <p:ph idx="1"/>
          </p:nvPr>
        </p:nvSpPr>
        <p:spPr/>
        <p:txBody>
          <a:bodyPr>
            <a:normAutofit fontScale="85000" lnSpcReduction="20000"/>
          </a:bodyPr>
          <a:lstStyle/>
          <a:p>
            <a:r>
              <a:rPr lang="en-US" dirty="0"/>
              <a:t>Remembered as the first to proclaim the Gospel of Christ, as a holy martyr, and as equal to the apostles</a:t>
            </a:r>
          </a:p>
          <a:p>
            <a:r>
              <a:rPr lang="en-US" dirty="0"/>
              <a:t>Lived during the reign of Emperor Nero in the first century Palestine</a:t>
            </a:r>
          </a:p>
          <a:p>
            <a:r>
              <a:rPr lang="en-US" dirty="0"/>
              <a:t>Baptized by the disciples at Pentecost and named St. Photini </a:t>
            </a:r>
          </a:p>
          <a:p>
            <a:r>
              <a:rPr lang="en-US" dirty="0"/>
              <a:t>Traveled and lived in Carthage after Sts. Peter and Paul were martyred</a:t>
            </a:r>
          </a:p>
          <a:p>
            <a:r>
              <a:rPr lang="en-US" dirty="0"/>
              <a:t>Impacted and converted many</a:t>
            </a:r>
          </a:p>
          <a:p>
            <a:pPr lvl="1"/>
            <a:r>
              <a:rPr lang="en-US" dirty="0"/>
              <a:t>The Samaritans</a:t>
            </a:r>
          </a:p>
          <a:p>
            <a:pPr lvl="1"/>
            <a:r>
              <a:rPr lang="en-US" dirty="0"/>
              <a:t>Two sons (Sts. Victor/Photinus and Joses) </a:t>
            </a:r>
          </a:p>
          <a:p>
            <a:pPr lvl="1"/>
            <a:r>
              <a:rPr lang="en-US" dirty="0"/>
              <a:t>Five sisters (Sts. Anatole, Photo, Photis, Paraskeve, and Kyriake)</a:t>
            </a:r>
          </a:p>
          <a:p>
            <a:pPr lvl="1"/>
            <a:r>
              <a:rPr lang="en-US" dirty="0"/>
              <a:t>St. Domnina (daughter of Emperor Nero) and her servants</a:t>
            </a:r>
          </a:p>
          <a:p>
            <a:pPr lvl="1"/>
            <a:r>
              <a:rPr lang="en-US" dirty="0"/>
              <a:t>St. Sebastian (Friend and fellow solider with St. Victor)</a:t>
            </a:r>
          </a:p>
          <a:p>
            <a:endParaRPr lang="en-US" dirty="0"/>
          </a:p>
        </p:txBody>
      </p:sp>
    </p:spTree>
    <p:extLst>
      <p:ext uri="{BB962C8B-B14F-4D97-AF65-F5344CB8AC3E}">
        <p14:creationId xmlns:p14="http://schemas.microsoft.com/office/powerpoint/2010/main" val="203994537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323C4B-F2F7-49D9-8212-D8FC95044649}"/>
              </a:ext>
            </a:extLst>
          </p:cNvPr>
          <p:cNvSpPr>
            <a:spLocks noGrp="1"/>
          </p:cNvSpPr>
          <p:nvPr>
            <p:ph type="title"/>
          </p:nvPr>
        </p:nvSpPr>
        <p:spPr/>
        <p:txBody>
          <a:bodyPr>
            <a:normAutofit/>
          </a:bodyPr>
          <a:lstStyle/>
          <a:p>
            <a:r>
              <a:rPr lang="en-US" sz="4200" dirty="0"/>
              <a:t>Synaxarion of the Antiochian Orthodox Church</a:t>
            </a:r>
            <a:br>
              <a:rPr lang="en-US" sz="4200" dirty="0"/>
            </a:br>
            <a:r>
              <a:rPr lang="en-US" sz="2200" b="0" dirty="0"/>
              <a:t>Commemorated on February 26, March 20, and the “Sunday of the Samaritan Woman”</a:t>
            </a:r>
            <a:endParaRPr lang="en-US" sz="4200" dirty="0"/>
          </a:p>
        </p:txBody>
      </p:sp>
      <p:sp>
        <p:nvSpPr>
          <p:cNvPr id="3" name="Content Placeholder 2">
            <a:extLst>
              <a:ext uri="{FF2B5EF4-FFF2-40B4-BE49-F238E27FC236}">
                <a16:creationId xmlns:a16="http://schemas.microsoft.com/office/drawing/2014/main" id="{6BA80E3D-457B-479C-B79F-BF1863806C1A}"/>
              </a:ext>
            </a:extLst>
          </p:cNvPr>
          <p:cNvSpPr>
            <a:spLocks noGrp="1"/>
          </p:cNvSpPr>
          <p:nvPr>
            <p:ph idx="1"/>
          </p:nvPr>
        </p:nvSpPr>
        <p:spPr/>
        <p:txBody>
          <a:bodyPr>
            <a:normAutofit/>
          </a:bodyPr>
          <a:lstStyle/>
          <a:p>
            <a:r>
              <a:rPr lang="en-US" dirty="0"/>
              <a:t>Emperor Nero gave order to flay the skin from St. Photini and throw her down a well. </a:t>
            </a:r>
          </a:p>
          <a:p>
            <a:r>
              <a:rPr lang="en-US" dirty="0"/>
              <a:t>Well </a:t>
            </a:r>
            <a:r>
              <a:rPr lang="en-US" dirty="0">
                <a:sym typeface="Wingdings" panose="05000000000000000000" pitchFamily="2" charset="2"/>
              </a:rPr>
              <a:t> Prison for 20 days</a:t>
            </a:r>
          </a:p>
          <a:p>
            <a:r>
              <a:rPr lang="en-US" dirty="0">
                <a:sym typeface="Wingdings" panose="05000000000000000000" pitchFamily="2" charset="2"/>
              </a:rPr>
              <a:t>Nero had St. Photini brought to him and asked if she would now relent and offer sacrifice to the idols.</a:t>
            </a:r>
          </a:p>
          <a:p>
            <a:pPr marL="0" indent="0">
              <a:buNone/>
            </a:pPr>
            <a:endParaRPr lang="en-US" dirty="0"/>
          </a:p>
        </p:txBody>
      </p:sp>
    </p:spTree>
    <p:extLst>
      <p:ext uri="{BB962C8B-B14F-4D97-AF65-F5344CB8AC3E}">
        <p14:creationId xmlns:p14="http://schemas.microsoft.com/office/powerpoint/2010/main" val="6795045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EB9791-12D6-704A-9C39-29CB389CADD5}"/>
              </a:ext>
            </a:extLst>
          </p:cNvPr>
          <p:cNvSpPr>
            <a:spLocks noGrp="1"/>
          </p:cNvSpPr>
          <p:nvPr>
            <p:ph type="title"/>
          </p:nvPr>
        </p:nvSpPr>
        <p:spPr/>
        <p:txBody>
          <a:bodyPr/>
          <a:lstStyle/>
          <a:p>
            <a:r>
              <a:rPr lang="en-US" dirty="0"/>
              <a:t>Outline</a:t>
            </a:r>
          </a:p>
        </p:txBody>
      </p:sp>
      <p:sp>
        <p:nvSpPr>
          <p:cNvPr id="3" name="Content Placeholder 2">
            <a:extLst>
              <a:ext uri="{FF2B5EF4-FFF2-40B4-BE49-F238E27FC236}">
                <a16:creationId xmlns:a16="http://schemas.microsoft.com/office/drawing/2014/main" id="{52EF4A9F-CE2B-7F42-8B0C-7AA617CE18B6}"/>
              </a:ext>
            </a:extLst>
          </p:cNvPr>
          <p:cNvSpPr>
            <a:spLocks noGrp="1"/>
          </p:cNvSpPr>
          <p:nvPr>
            <p:ph idx="1"/>
          </p:nvPr>
        </p:nvSpPr>
        <p:spPr/>
        <p:txBody>
          <a:bodyPr>
            <a:normAutofit/>
          </a:bodyPr>
          <a:lstStyle/>
          <a:p>
            <a:r>
              <a:rPr lang="en-US" dirty="0"/>
              <a:t>Geographical and cultural context</a:t>
            </a:r>
          </a:p>
          <a:p>
            <a:r>
              <a:rPr lang="en-US" dirty="0"/>
              <a:t>John 4:1-42 (Please grab your bibles and Agpeyas!)</a:t>
            </a:r>
          </a:p>
          <a:p>
            <a:r>
              <a:rPr lang="en-US" dirty="0"/>
              <a:t>Relevance in the Coptic Orthodox Christian lectionary </a:t>
            </a:r>
          </a:p>
          <a:p>
            <a:pPr lvl="1"/>
            <a:r>
              <a:rPr lang="en-US" dirty="0"/>
              <a:t>Great Lent, Holy Fifty Days, Pentecost</a:t>
            </a:r>
          </a:p>
          <a:p>
            <a:r>
              <a:rPr lang="en-US" dirty="0"/>
              <a:t>Lessons learned </a:t>
            </a:r>
          </a:p>
          <a:p>
            <a:pPr lvl="1"/>
            <a:r>
              <a:rPr lang="en-US" dirty="0"/>
              <a:t>From the encounter at the well (Gospel of John)</a:t>
            </a:r>
          </a:p>
          <a:p>
            <a:pPr lvl="1"/>
            <a:r>
              <a:rPr lang="en-US" dirty="0"/>
              <a:t>From the life of St. Photini, an evangelist and martyr (Antiochian Orthodox Synaxarion) </a:t>
            </a:r>
          </a:p>
        </p:txBody>
      </p:sp>
      <p:pic>
        <p:nvPicPr>
          <p:cNvPr id="5" name="Picture 4" descr="A picture containing text&#10;&#10;Description automatically generated">
            <a:extLst>
              <a:ext uri="{FF2B5EF4-FFF2-40B4-BE49-F238E27FC236}">
                <a16:creationId xmlns:a16="http://schemas.microsoft.com/office/drawing/2014/main" id="{F3D63B5D-E97F-424D-9EC0-E9406EFDAC85}"/>
              </a:ext>
            </a:extLst>
          </p:cNvPr>
          <p:cNvPicPr>
            <a:picLocks noChangeAspect="1"/>
          </p:cNvPicPr>
          <p:nvPr/>
        </p:nvPicPr>
        <p:blipFill>
          <a:blip r:embed="rId2"/>
          <a:stretch>
            <a:fillRect/>
          </a:stretch>
        </p:blipFill>
        <p:spPr>
          <a:xfrm>
            <a:off x="9632197" y="-1"/>
            <a:ext cx="2559803" cy="3462535"/>
          </a:xfrm>
          <a:prstGeom prst="rect">
            <a:avLst/>
          </a:prstGeom>
        </p:spPr>
      </p:pic>
      <p:sp>
        <p:nvSpPr>
          <p:cNvPr id="6" name="TextBox 5">
            <a:extLst>
              <a:ext uri="{FF2B5EF4-FFF2-40B4-BE49-F238E27FC236}">
                <a16:creationId xmlns:a16="http://schemas.microsoft.com/office/drawing/2014/main" id="{ACC3CCE9-D866-460F-BC7E-8E9526D3F0BC}"/>
              </a:ext>
            </a:extLst>
          </p:cNvPr>
          <p:cNvSpPr txBox="1"/>
          <p:nvPr/>
        </p:nvSpPr>
        <p:spPr>
          <a:xfrm>
            <a:off x="10248254" y="3489749"/>
            <a:ext cx="2096146" cy="215444"/>
          </a:xfrm>
          <a:prstGeom prst="rect">
            <a:avLst/>
          </a:prstGeom>
          <a:noFill/>
        </p:spPr>
        <p:txBody>
          <a:bodyPr wrap="square" rtlCol="0">
            <a:spAutoFit/>
          </a:bodyPr>
          <a:lstStyle/>
          <a:p>
            <a:r>
              <a:rPr lang="en-US" sz="800" dirty="0"/>
              <a:t>Source: http://sainttheo.blogspot.com/ </a:t>
            </a:r>
          </a:p>
        </p:txBody>
      </p:sp>
    </p:spTree>
    <p:extLst>
      <p:ext uri="{BB962C8B-B14F-4D97-AF65-F5344CB8AC3E}">
        <p14:creationId xmlns:p14="http://schemas.microsoft.com/office/powerpoint/2010/main" val="174594492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323C4B-F2F7-49D9-8212-D8FC95044649}"/>
              </a:ext>
            </a:extLst>
          </p:cNvPr>
          <p:cNvSpPr>
            <a:spLocks noGrp="1"/>
          </p:cNvSpPr>
          <p:nvPr>
            <p:ph type="title"/>
          </p:nvPr>
        </p:nvSpPr>
        <p:spPr/>
        <p:txBody>
          <a:bodyPr>
            <a:normAutofit/>
          </a:bodyPr>
          <a:lstStyle/>
          <a:p>
            <a:r>
              <a:rPr lang="en-US" sz="4200" dirty="0"/>
              <a:t>Synaxarion of the Antiochian Orthodox Church</a:t>
            </a:r>
            <a:br>
              <a:rPr lang="en-US" sz="4200" dirty="0"/>
            </a:br>
            <a:r>
              <a:rPr lang="en-US" sz="2200" b="0" dirty="0"/>
              <a:t>Commemorated on February 26, March 20, and the “Sunday of the Samaritan Woman”</a:t>
            </a:r>
            <a:endParaRPr lang="en-US" sz="4200" dirty="0"/>
          </a:p>
        </p:txBody>
      </p:sp>
      <p:sp>
        <p:nvSpPr>
          <p:cNvPr id="3" name="Content Placeholder 2">
            <a:extLst>
              <a:ext uri="{FF2B5EF4-FFF2-40B4-BE49-F238E27FC236}">
                <a16:creationId xmlns:a16="http://schemas.microsoft.com/office/drawing/2014/main" id="{6BA80E3D-457B-479C-B79F-BF1863806C1A}"/>
              </a:ext>
            </a:extLst>
          </p:cNvPr>
          <p:cNvSpPr>
            <a:spLocks noGrp="1"/>
          </p:cNvSpPr>
          <p:nvPr>
            <p:ph idx="1"/>
          </p:nvPr>
        </p:nvSpPr>
        <p:spPr/>
        <p:txBody>
          <a:bodyPr>
            <a:normAutofit fontScale="92500" lnSpcReduction="20000"/>
          </a:bodyPr>
          <a:lstStyle/>
          <a:p>
            <a:r>
              <a:rPr lang="en-US" dirty="0"/>
              <a:t>St. Photini spat in his face, and laughing at him, said, </a:t>
            </a:r>
            <a:r>
              <a:rPr lang="en-US" b="1" dirty="0">
                <a:solidFill>
                  <a:srgbClr val="7030A0"/>
                </a:solidFill>
              </a:rPr>
              <a:t>“O most impious of the blind, you profligate and stupid man! Do you think me so deluded that I would consent to renounce my Lord Christ and instead offer sacrifice to idols as blind as you?” </a:t>
            </a:r>
          </a:p>
          <a:p>
            <a:endParaRPr lang="en-US" b="1" dirty="0">
              <a:solidFill>
                <a:srgbClr val="7030A0"/>
              </a:solidFill>
              <a:sym typeface="Wingdings" panose="05000000000000000000" pitchFamily="2" charset="2"/>
            </a:endParaRPr>
          </a:p>
          <a:p>
            <a:r>
              <a:rPr lang="en-US" dirty="0">
                <a:sym typeface="Wingdings" panose="05000000000000000000" pitchFamily="2" charset="2"/>
              </a:rPr>
              <a:t>Hearing such words, Nero gave orders to throw St. Photini down a well, where she surrendered her soul to God in the year 66 AD. </a:t>
            </a:r>
          </a:p>
          <a:p>
            <a:endParaRPr lang="en-US" dirty="0">
              <a:sym typeface="Wingdings" panose="05000000000000000000" pitchFamily="2" charset="2"/>
            </a:endParaRPr>
          </a:p>
          <a:p>
            <a:r>
              <a:rPr lang="en-US" dirty="0">
                <a:sym typeface="Wingdings" panose="05000000000000000000" pitchFamily="2" charset="2"/>
              </a:rPr>
              <a:t>The well which was initially a source of shame, became a source of life and ultimately glory.</a:t>
            </a:r>
          </a:p>
          <a:p>
            <a:pPr marL="0" indent="0">
              <a:buNone/>
            </a:pPr>
            <a:endParaRPr lang="en-US" dirty="0"/>
          </a:p>
        </p:txBody>
      </p:sp>
    </p:spTree>
    <p:extLst>
      <p:ext uri="{BB962C8B-B14F-4D97-AF65-F5344CB8AC3E}">
        <p14:creationId xmlns:p14="http://schemas.microsoft.com/office/powerpoint/2010/main" val="267909778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9B33AE-B0AD-435B-864D-7B074ACC8FA4}"/>
              </a:ext>
            </a:extLst>
          </p:cNvPr>
          <p:cNvSpPr>
            <a:spLocks noGrp="1"/>
          </p:cNvSpPr>
          <p:nvPr>
            <p:ph type="title"/>
          </p:nvPr>
        </p:nvSpPr>
        <p:spPr/>
        <p:txBody>
          <a:bodyPr/>
          <a:lstStyle/>
          <a:p>
            <a:r>
              <a:rPr lang="en-US" dirty="0"/>
              <a:t>Praying for Enlightenment</a:t>
            </a:r>
          </a:p>
        </p:txBody>
      </p:sp>
      <p:sp>
        <p:nvSpPr>
          <p:cNvPr id="3" name="Content Placeholder 2">
            <a:extLst>
              <a:ext uri="{FF2B5EF4-FFF2-40B4-BE49-F238E27FC236}">
                <a16:creationId xmlns:a16="http://schemas.microsoft.com/office/drawing/2014/main" id="{1A9C2924-5B4F-4824-BF9D-051CAED80BBB}"/>
              </a:ext>
            </a:extLst>
          </p:cNvPr>
          <p:cNvSpPr>
            <a:spLocks noGrp="1"/>
          </p:cNvSpPr>
          <p:nvPr>
            <p:ph idx="1"/>
          </p:nvPr>
        </p:nvSpPr>
        <p:spPr/>
        <p:txBody>
          <a:bodyPr>
            <a:normAutofit fontScale="92500" lnSpcReduction="10000"/>
          </a:bodyPr>
          <a:lstStyle/>
          <a:p>
            <a:r>
              <a:rPr lang="en-US" dirty="0"/>
              <a:t>First Hour of the Prayer Book of Hours (Agpeya)</a:t>
            </a:r>
          </a:p>
          <a:p>
            <a:r>
              <a:rPr lang="en-US" dirty="0"/>
              <a:t>First Absolution</a:t>
            </a:r>
          </a:p>
          <a:p>
            <a:pPr lvl="1"/>
            <a:r>
              <a:rPr lang="en-US" dirty="0"/>
              <a:t>“…let the light of Your face shine upon us and the light of Your divine knowledge enlighten us. Let us be, the sons of light and the sons of day light…”</a:t>
            </a:r>
          </a:p>
          <a:p>
            <a:r>
              <a:rPr lang="en-US" dirty="0"/>
              <a:t>Second Absolution</a:t>
            </a:r>
          </a:p>
          <a:p>
            <a:pPr lvl="1"/>
            <a:r>
              <a:rPr lang="en-US" dirty="0"/>
              <a:t>“O God Who causes the light to burst forth, whose sun rises on the righteous and the wicked, who made light to sine on the whole world, enlighten our minds, hearts, and understanding, O Master of all.”</a:t>
            </a:r>
          </a:p>
          <a:p>
            <a:r>
              <a:rPr lang="en-US" dirty="0"/>
              <a:t>Surround yourself with the saints</a:t>
            </a:r>
          </a:p>
        </p:txBody>
      </p:sp>
    </p:spTree>
    <p:extLst>
      <p:ext uri="{BB962C8B-B14F-4D97-AF65-F5344CB8AC3E}">
        <p14:creationId xmlns:p14="http://schemas.microsoft.com/office/powerpoint/2010/main" val="49764259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AE477C-3A25-4AC6-A1D1-9B547A8E2BE9}"/>
              </a:ext>
            </a:extLst>
          </p:cNvPr>
          <p:cNvSpPr>
            <a:spLocks noGrp="1"/>
          </p:cNvSpPr>
          <p:nvPr>
            <p:ph type="title"/>
          </p:nvPr>
        </p:nvSpPr>
        <p:spPr/>
        <p:txBody>
          <a:bodyPr/>
          <a:lstStyle/>
          <a:p>
            <a:r>
              <a:rPr lang="en-US" dirty="0"/>
              <a:t>Final Thoughts from the Prophet, St. Isaiah</a:t>
            </a:r>
          </a:p>
        </p:txBody>
      </p:sp>
      <p:sp>
        <p:nvSpPr>
          <p:cNvPr id="3" name="Content Placeholder 2">
            <a:extLst>
              <a:ext uri="{FF2B5EF4-FFF2-40B4-BE49-F238E27FC236}">
                <a16:creationId xmlns:a16="http://schemas.microsoft.com/office/drawing/2014/main" id="{F1A19E84-026E-4417-AF42-0B694511540C}"/>
              </a:ext>
            </a:extLst>
          </p:cNvPr>
          <p:cNvSpPr>
            <a:spLocks noGrp="1"/>
          </p:cNvSpPr>
          <p:nvPr>
            <p:ph idx="1"/>
          </p:nvPr>
        </p:nvSpPr>
        <p:spPr/>
        <p:txBody>
          <a:bodyPr>
            <a:normAutofit/>
          </a:bodyPr>
          <a:lstStyle/>
          <a:p>
            <a:r>
              <a:rPr lang="en-US" dirty="0"/>
              <a:t>Isaiah 12:3 (SAAS)</a:t>
            </a:r>
          </a:p>
          <a:p>
            <a:pPr lvl="1"/>
            <a:r>
              <a:rPr lang="en-US" dirty="0"/>
              <a:t>You will draw water with gladness from the wells of salvation.</a:t>
            </a:r>
          </a:p>
          <a:p>
            <a:r>
              <a:rPr lang="en-US" dirty="0"/>
              <a:t>Isaiah 44:2-3 (SAAS)</a:t>
            </a:r>
          </a:p>
          <a:p>
            <a:pPr lvl="1"/>
            <a:r>
              <a:rPr lang="en-US" dirty="0"/>
              <a:t>Thus says the Lord who made you and formed you from the womb, who will help you: ‘You will yet be helped; fear not, Jacob My servant, and Israel, My beloved, whom I chose. For I will give water to the thirsty who walk in a waterless place, I will put My Spirit upon your seed and My blessings upon your children. They will spring up like grass in the midst of the water and like willows by the flowing water.</a:t>
            </a:r>
          </a:p>
        </p:txBody>
      </p:sp>
    </p:spTree>
    <p:extLst>
      <p:ext uri="{BB962C8B-B14F-4D97-AF65-F5344CB8AC3E}">
        <p14:creationId xmlns:p14="http://schemas.microsoft.com/office/powerpoint/2010/main" val="134199797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76AFC8-C68D-4201-BD62-C60A21FCA014}"/>
              </a:ext>
            </a:extLst>
          </p:cNvPr>
          <p:cNvSpPr>
            <a:spLocks noGrp="1"/>
          </p:cNvSpPr>
          <p:nvPr>
            <p:ph type="title"/>
          </p:nvPr>
        </p:nvSpPr>
        <p:spPr/>
        <p:txBody>
          <a:bodyPr/>
          <a:lstStyle/>
          <a:p>
            <a:r>
              <a:rPr lang="en-US" dirty="0"/>
              <a:t>Leaving the Jar Project</a:t>
            </a:r>
          </a:p>
        </p:txBody>
      </p:sp>
      <p:sp>
        <p:nvSpPr>
          <p:cNvPr id="3" name="Content Placeholder 2">
            <a:extLst>
              <a:ext uri="{FF2B5EF4-FFF2-40B4-BE49-F238E27FC236}">
                <a16:creationId xmlns:a16="http://schemas.microsoft.com/office/drawing/2014/main" id="{BB203213-9584-47E5-95B1-1EF1C50678A7}"/>
              </a:ext>
            </a:extLst>
          </p:cNvPr>
          <p:cNvSpPr>
            <a:spLocks noGrp="1"/>
          </p:cNvSpPr>
          <p:nvPr>
            <p:ph idx="1"/>
          </p:nvPr>
        </p:nvSpPr>
        <p:spPr/>
        <p:txBody>
          <a:bodyPr>
            <a:normAutofit fontScale="92500" lnSpcReduction="20000"/>
          </a:bodyPr>
          <a:lstStyle/>
          <a:p>
            <a:r>
              <a:rPr lang="en-US" dirty="0"/>
              <a:t>Operating in Kenya and the US (Greater metropolitan                                 Washington DC)</a:t>
            </a:r>
          </a:p>
          <a:p>
            <a:pPr marL="0" indent="0">
              <a:buNone/>
            </a:pPr>
            <a:endParaRPr lang="en-US" dirty="0"/>
          </a:p>
          <a:p>
            <a:r>
              <a:rPr lang="en-US" dirty="0"/>
              <a:t>Focused on serving prostitutes and victims of human trafficking                      by offering physical, mental, and spiritual rehabilitation</a:t>
            </a:r>
          </a:p>
          <a:p>
            <a:endParaRPr lang="en-US" dirty="0"/>
          </a:p>
          <a:p>
            <a:r>
              <a:rPr lang="en-US" dirty="0"/>
              <a:t>Rescue. Rehabilitate. Transition.</a:t>
            </a:r>
          </a:p>
          <a:p>
            <a:endParaRPr lang="en-US" dirty="0"/>
          </a:p>
          <a:p>
            <a:r>
              <a:rPr lang="en-US" dirty="0"/>
              <a:t>For more information, check out their website: www.leaving-the-jar.org</a:t>
            </a:r>
          </a:p>
        </p:txBody>
      </p:sp>
      <p:pic>
        <p:nvPicPr>
          <p:cNvPr id="5" name="Picture 4" descr="Whiteboard&#10;&#10;Description automatically generated">
            <a:extLst>
              <a:ext uri="{FF2B5EF4-FFF2-40B4-BE49-F238E27FC236}">
                <a16:creationId xmlns:a16="http://schemas.microsoft.com/office/drawing/2014/main" id="{44E3CF41-B3ED-46BF-BE4B-5FAD398A2ACD}"/>
              </a:ext>
            </a:extLst>
          </p:cNvPr>
          <p:cNvPicPr>
            <a:picLocks noChangeAspect="1"/>
          </p:cNvPicPr>
          <p:nvPr/>
        </p:nvPicPr>
        <p:blipFill>
          <a:blip r:embed="rId2"/>
          <a:stretch>
            <a:fillRect/>
          </a:stretch>
        </p:blipFill>
        <p:spPr>
          <a:xfrm>
            <a:off x="9954973" y="1"/>
            <a:ext cx="2237027" cy="3481754"/>
          </a:xfrm>
          <a:prstGeom prst="rect">
            <a:avLst/>
          </a:prstGeom>
        </p:spPr>
      </p:pic>
    </p:spTree>
    <p:extLst>
      <p:ext uri="{BB962C8B-B14F-4D97-AF65-F5344CB8AC3E}">
        <p14:creationId xmlns:p14="http://schemas.microsoft.com/office/powerpoint/2010/main" val="405356798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B2B2EE4-0B33-7E4D-BA59-79C17DF893CE}"/>
              </a:ext>
            </a:extLst>
          </p:cNvPr>
          <p:cNvPicPr>
            <a:picLocks noChangeAspect="1"/>
          </p:cNvPicPr>
          <p:nvPr/>
        </p:nvPicPr>
        <p:blipFill>
          <a:blip r:embed="rId2"/>
          <a:srcRect/>
          <a:stretch/>
        </p:blipFill>
        <p:spPr>
          <a:xfrm>
            <a:off x="-67376" y="0"/>
            <a:ext cx="12326751" cy="6941027"/>
          </a:xfrm>
          <a:prstGeom prst="rect">
            <a:avLst/>
          </a:prstGeom>
        </p:spPr>
      </p:pic>
    </p:spTree>
    <p:extLst>
      <p:ext uri="{BB962C8B-B14F-4D97-AF65-F5344CB8AC3E}">
        <p14:creationId xmlns:p14="http://schemas.microsoft.com/office/powerpoint/2010/main" val="25260282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411B83-7416-4D6D-8CE6-FD0DB6579538}"/>
              </a:ext>
            </a:extLst>
          </p:cNvPr>
          <p:cNvSpPr>
            <a:spLocks noGrp="1"/>
          </p:cNvSpPr>
          <p:nvPr>
            <p:ph type="title"/>
          </p:nvPr>
        </p:nvSpPr>
        <p:spPr/>
        <p:txBody>
          <a:bodyPr/>
          <a:lstStyle/>
          <a:p>
            <a:r>
              <a:rPr lang="en-US" dirty="0"/>
              <a:t>Geographical &amp; Cultural Context</a:t>
            </a:r>
          </a:p>
        </p:txBody>
      </p:sp>
      <p:sp>
        <p:nvSpPr>
          <p:cNvPr id="3" name="Content Placeholder 2">
            <a:extLst>
              <a:ext uri="{FF2B5EF4-FFF2-40B4-BE49-F238E27FC236}">
                <a16:creationId xmlns:a16="http://schemas.microsoft.com/office/drawing/2014/main" id="{BB739EB1-05ED-463E-921A-11E87880B26E}"/>
              </a:ext>
            </a:extLst>
          </p:cNvPr>
          <p:cNvSpPr>
            <a:spLocks noGrp="1"/>
          </p:cNvSpPr>
          <p:nvPr>
            <p:ph idx="1"/>
          </p:nvPr>
        </p:nvSpPr>
        <p:spPr>
          <a:xfrm>
            <a:off x="838200" y="1825625"/>
            <a:ext cx="7697492" cy="3530045"/>
          </a:xfrm>
        </p:spPr>
        <p:txBody>
          <a:bodyPr>
            <a:normAutofit fontScale="92500" lnSpcReduction="10000"/>
          </a:bodyPr>
          <a:lstStyle/>
          <a:p>
            <a:r>
              <a:rPr lang="en-US" dirty="0"/>
              <a:t>After King Solomon died, the Kingdom was divided in two. </a:t>
            </a:r>
          </a:p>
          <a:p>
            <a:pPr marL="914400" lvl="1" indent="-457200">
              <a:buFont typeface="+mj-lt"/>
              <a:buAutoNum type="arabicPeriod"/>
            </a:pPr>
            <a:r>
              <a:rPr lang="en-US" dirty="0"/>
              <a:t>Southern Kingdom or Judea</a:t>
            </a:r>
          </a:p>
          <a:p>
            <a:pPr lvl="2"/>
            <a:r>
              <a:rPr lang="en-US" dirty="0"/>
              <a:t>Place of Worship: Jerusalem</a:t>
            </a:r>
          </a:p>
          <a:p>
            <a:pPr marL="914400" lvl="1" indent="-457200">
              <a:buFont typeface="+mj-lt"/>
              <a:buAutoNum type="arabicPeriod"/>
            </a:pPr>
            <a:r>
              <a:rPr lang="en-US" dirty="0"/>
              <a:t>Northern Kingdom or Samaria</a:t>
            </a:r>
          </a:p>
          <a:p>
            <a:pPr lvl="2"/>
            <a:r>
              <a:rPr lang="en-US" dirty="0"/>
              <a:t>Place of Worship: Mt. Gerizim</a:t>
            </a:r>
          </a:p>
          <a:p>
            <a:pPr lvl="2"/>
            <a:r>
              <a:rPr lang="en-US" dirty="0"/>
              <a:t>Captured by the Assyrians</a:t>
            </a:r>
          </a:p>
          <a:p>
            <a:pPr lvl="2"/>
            <a:r>
              <a:rPr lang="en-US" dirty="0"/>
              <a:t>Worshipping according to Jewish tradition and incorporated Assyrian religious practices. Comingling with Assyrian society (marriage, worship) </a:t>
            </a:r>
          </a:p>
          <a:p>
            <a:r>
              <a:rPr lang="en-US" sz="2800" dirty="0">
                <a:solidFill>
                  <a:srgbClr val="1C1E21"/>
                </a:solidFill>
                <a:effectLst/>
                <a:latin typeface="inherit"/>
                <a:ea typeface="Times New Roman" panose="02020603050405020304" pitchFamily="18" charset="0"/>
                <a:cs typeface="Segoe UI Historic" panose="020B0502040204020203" pitchFamily="34" charset="0"/>
              </a:rPr>
              <a:t>He had to pass through Samar′ia. </a:t>
            </a:r>
            <a:r>
              <a:rPr lang="en-US" dirty="0">
                <a:solidFill>
                  <a:srgbClr val="1C1E21"/>
                </a:solidFill>
                <a:latin typeface="inherit"/>
                <a:ea typeface="Times New Roman" panose="02020603050405020304" pitchFamily="18" charset="0"/>
                <a:cs typeface="Segoe UI Historic" panose="020B0502040204020203" pitchFamily="34" charset="0"/>
              </a:rPr>
              <a:t>John 4:4</a:t>
            </a:r>
            <a:endParaRPr lang="en-US" dirty="0"/>
          </a:p>
          <a:p>
            <a:pPr lvl="1"/>
            <a:endParaRPr lang="en-US" dirty="0"/>
          </a:p>
        </p:txBody>
      </p:sp>
      <p:pic>
        <p:nvPicPr>
          <p:cNvPr id="4" name="Picture 3">
            <a:extLst>
              <a:ext uri="{FF2B5EF4-FFF2-40B4-BE49-F238E27FC236}">
                <a16:creationId xmlns:a16="http://schemas.microsoft.com/office/drawing/2014/main" id="{40280036-6673-4A82-B3D5-D4F37421A6D7}"/>
              </a:ext>
            </a:extLst>
          </p:cNvPr>
          <p:cNvPicPr/>
          <p:nvPr/>
        </p:nvPicPr>
        <p:blipFill>
          <a:blip r:embed="rId2"/>
          <a:stretch>
            <a:fillRect/>
          </a:stretch>
        </p:blipFill>
        <p:spPr>
          <a:xfrm>
            <a:off x="8493071" y="-7746"/>
            <a:ext cx="3700222" cy="5300417"/>
          </a:xfrm>
          <a:prstGeom prst="rect">
            <a:avLst/>
          </a:prstGeom>
        </p:spPr>
      </p:pic>
      <p:sp>
        <p:nvSpPr>
          <p:cNvPr id="6" name="TextBox 5">
            <a:extLst>
              <a:ext uri="{FF2B5EF4-FFF2-40B4-BE49-F238E27FC236}">
                <a16:creationId xmlns:a16="http://schemas.microsoft.com/office/drawing/2014/main" id="{E176305A-8205-4CD1-A11B-08FC3EF3136A}"/>
              </a:ext>
            </a:extLst>
          </p:cNvPr>
          <p:cNvSpPr txBox="1"/>
          <p:nvPr/>
        </p:nvSpPr>
        <p:spPr>
          <a:xfrm>
            <a:off x="7296796" y="5272342"/>
            <a:ext cx="5450560" cy="218265"/>
          </a:xfrm>
          <a:prstGeom prst="rect">
            <a:avLst/>
          </a:prstGeom>
          <a:noFill/>
        </p:spPr>
        <p:txBody>
          <a:bodyPr wrap="square">
            <a:spAutoFit/>
          </a:bodyPr>
          <a:lstStyle/>
          <a:p>
            <a:pPr marL="0" marR="571500" algn="r">
              <a:lnSpc>
                <a:spcPct val="107000"/>
              </a:lnSpc>
              <a:spcBef>
                <a:spcPts val="0"/>
              </a:spcBef>
              <a:spcAft>
                <a:spcPts val="0"/>
              </a:spcAft>
            </a:pPr>
            <a:r>
              <a:rPr lang="en-US" sz="800" dirty="0">
                <a:solidFill>
                  <a:srgbClr val="1C1E21"/>
                </a:solidFill>
                <a:effectLst/>
                <a:latin typeface="inherit"/>
                <a:ea typeface="Times New Roman" panose="02020603050405020304" pitchFamily="18" charset="0"/>
                <a:cs typeface="Segoe UI Historic" panose="020B0502040204020203" pitchFamily="34" charset="0"/>
              </a:rPr>
              <a:t>Source: http://sundaygospeltrivia.blogspot.com/</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2071964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411B83-7416-4D6D-8CE6-FD0DB6579538}"/>
              </a:ext>
            </a:extLst>
          </p:cNvPr>
          <p:cNvSpPr>
            <a:spLocks noGrp="1"/>
          </p:cNvSpPr>
          <p:nvPr>
            <p:ph type="title"/>
          </p:nvPr>
        </p:nvSpPr>
        <p:spPr/>
        <p:txBody>
          <a:bodyPr/>
          <a:lstStyle/>
          <a:p>
            <a:r>
              <a:rPr lang="en-US" dirty="0"/>
              <a:t>Geographical &amp; Cultural Context</a:t>
            </a:r>
          </a:p>
        </p:txBody>
      </p:sp>
      <p:sp>
        <p:nvSpPr>
          <p:cNvPr id="3" name="Content Placeholder 2">
            <a:extLst>
              <a:ext uri="{FF2B5EF4-FFF2-40B4-BE49-F238E27FC236}">
                <a16:creationId xmlns:a16="http://schemas.microsoft.com/office/drawing/2014/main" id="{BB739EB1-05ED-463E-921A-11E87880B26E}"/>
              </a:ext>
            </a:extLst>
          </p:cNvPr>
          <p:cNvSpPr>
            <a:spLocks noGrp="1"/>
          </p:cNvSpPr>
          <p:nvPr>
            <p:ph idx="1"/>
          </p:nvPr>
        </p:nvSpPr>
        <p:spPr>
          <a:xfrm>
            <a:off x="838200" y="1825625"/>
            <a:ext cx="7697492" cy="3530045"/>
          </a:xfrm>
        </p:spPr>
        <p:txBody>
          <a:bodyPr>
            <a:normAutofit fontScale="92500" lnSpcReduction="10000"/>
          </a:bodyPr>
          <a:lstStyle/>
          <a:p>
            <a:r>
              <a:rPr lang="en-US" dirty="0"/>
              <a:t>After King Solomon died, the Kingdom was divided in two. </a:t>
            </a:r>
          </a:p>
          <a:p>
            <a:pPr marL="914400" lvl="1" indent="-457200">
              <a:buFont typeface="+mj-lt"/>
              <a:buAutoNum type="arabicPeriod"/>
            </a:pPr>
            <a:r>
              <a:rPr lang="en-US" dirty="0"/>
              <a:t>Southern Kingdom or Judea</a:t>
            </a:r>
          </a:p>
          <a:p>
            <a:pPr lvl="2"/>
            <a:r>
              <a:rPr lang="en-US" dirty="0"/>
              <a:t>Place of Worship: Jerusalem</a:t>
            </a:r>
          </a:p>
          <a:p>
            <a:pPr marL="914400" lvl="1" indent="-457200">
              <a:buFont typeface="+mj-lt"/>
              <a:buAutoNum type="arabicPeriod"/>
            </a:pPr>
            <a:r>
              <a:rPr lang="en-US" dirty="0"/>
              <a:t>Northern Kingdom or Samaria</a:t>
            </a:r>
          </a:p>
          <a:p>
            <a:pPr lvl="2"/>
            <a:r>
              <a:rPr lang="en-US" dirty="0"/>
              <a:t>Place of Worship: Mt. Gerizim</a:t>
            </a:r>
          </a:p>
          <a:p>
            <a:pPr lvl="2"/>
            <a:r>
              <a:rPr lang="en-US" dirty="0"/>
              <a:t>Captured by the Assyrians</a:t>
            </a:r>
          </a:p>
          <a:p>
            <a:pPr lvl="2"/>
            <a:r>
              <a:rPr lang="en-US" dirty="0"/>
              <a:t>Worshipping according to Jewish tradition and incorporated Assyrian religious practices. Comingling with Assyrian society (marriage, worship) </a:t>
            </a:r>
          </a:p>
          <a:p>
            <a:r>
              <a:rPr lang="en-US" sz="2800" dirty="0">
                <a:solidFill>
                  <a:srgbClr val="1C1E21"/>
                </a:solidFill>
                <a:effectLst/>
                <a:latin typeface="inherit"/>
                <a:ea typeface="Times New Roman" panose="02020603050405020304" pitchFamily="18" charset="0"/>
                <a:cs typeface="Segoe UI Historic" panose="020B0502040204020203" pitchFamily="34" charset="0"/>
              </a:rPr>
              <a:t>He had to pass through Samar′ia. </a:t>
            </a:r>
            <a:r>
              <a:rPr lang="en-US" dirty="0">
                <a:solidFill>
                  <a:srgbClr val="1C1E21"/>
                </a:solidFill>
                <a:latin typeface="inherit"/>
                <a:ea typeface="Times New Roman" panose="02020603050405020304" pitchFamily="18" charset="0"/>
                <a:cs typeface="Segoe UI Historic" panose="020B0502040204020203" pitchFamily="34" charset="0"/>
              </a:rPr>
              <a:t>John 4:4 (RSV)</a:t>
            </a:r>
            <a:endParaRPr lang="en-US" dirty="0"/>
          </a:p>
          <a:p>
            <a:pPr lvl="1"/>
            <a:endParaRPr lang="en-US" dirty="0"/>
          </a:p>
        </p:txBody>
      </p:sp>
      <p:pic>
        <p:nvPicPr>
          <p:cNvPr id="4" name="Picture 3">
            <a:extLst>
              <a:ext uri="{FF2B5EF4-FFF2-40B4-BE49-F238E27FC236}">
                <a16:creationId xmlns:a16="http://schemas.microsoft.com/office/drawing/2014/main" id="{40280036-6673-4A82-B3D5-D4F37421A6D7}"/>
              </a:ext>
            </a:extLst>
          </p:cNvPr>
          <p:cNvPicPr/>
          <p:nvPr/>
        </p:nvPicPr>
        <p:blipFill>
          <a:blip r:embed="rId2"/>
          <a:stretch>
            <a:fillRect/>
          </a:stretch>
        </p:blipFill>
        <p:spPr>
          <a:xfrm>
            <a:off x="8493071" y="-7746"/>
            <a:ext cx="3700222" cy="5300417"/>
          </a:xfrm>
          <a:prstGeom prst="rect">
            <a:avLst/>
          </a:prstGeom>
        </p:spPr>
      </p:pic>
      <p:sp>
        <p:nvSpPr>
          <p:cNvPr id="6" name="TextBox 5">
            <a:extLst>
              <a:ext uri="{FF2B5EF4-FFF2-40B4-BE49-F238E27FC236}">
                <a16:creationId xmlns:a16="http://schemas.microsoft.com/office/drawing/2014/main" id="{E176305A-8205-4CD1-A11B-08FC3EF3136A}"/>
              </a:ext>
            </a:extLst>
          </p:cNvPr>
          <p:cNvSpPr txBox="1"/>
          <p:nvPr/>
        </p:nvSpPr>
        <p:spPr>
          <a:xfrm>
            <a:off x="7296796" y="5272342"/>
            <a:ext cx="5450560" cy="218265"/>
          </a:xfrm>
          <a:prstGeom prst="rect">
            <a:avLst/>
          </a:prstGeom>
          <a:noFill/>
        </p:spPr>
        <p:txBody>
          <a:bodyPr wrap="square">
            <a:spAutoFit/>
          </a:bodyPr>
          <a:lstStyle/>
          <a:p>
            <a:pPr marL="0" marR="571500" algn="r">
              <a:lnSpc>
                <a:spcPct val="107000"/>
              </a:lnSpc>
              <a:spcBef>
                <a:spcPts val="0"/>
              </a:spcBef>
              <a:spcAft>
                <a:spcPts val="0"/>
              </a:spcAft>
            </a:pPr>
            <a:r>
              <a:rPr lang="en-US" sz="800" dirty="0">
                <a:solidFill>
                  <a:srgbClr val="1C1E21"/>
                </a:solidFill>
                <a:effectLst/>
                <a:latin typeface="inherit"/>
                <a:ea typeface="Times New Roman" panose="02020603050405020304" pitchFamily="18" charset="0"/>
                <a:cs typeface="Segoe UI Historic" panose="020B0502040204020203" pitchFamily="34" charset="0"/>
              </a:rPr>
              <a:t>Source: http://sundaygospeltrivia.blogspot.com/</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Oval 7">
            <a:extLst>
              <a:ext uri="{FF2B5EF4-FFF2-40B4-BE49-F238E27FC236}">
                <a16:creationId xmlns:a16="http://schemas.microsoft.com/office/drawing/2014/main" id="{2BB05713-CE95-40A9-BA3D-8D7DA0F21A36}"/>
              </a:ext>
            </a:extLst>
          </p:cNvPr>
          <p:cNvSpPr/>
          <p:nvPr/>
        </p:nvSpPr>
        <p:spPr>
          <a:xfrm>
            <a:off x="8899902" y="3363131"/>
            <a:ext cx="2173638" cy="1929539"/>
          </a:xfrm>
          <a:prstGeom prst="ellipse">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723101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411B83-7416-4D6D-8CE6-FD0DB6579538}"/>
              </a:ext>
            </a:extLst>
          </p:cNvPr>
          <p:cNvSpPr>
            <a:spLocks noGrp="1"/>
          </p:cNvSpPr>
          <p:nvPr>
            <p:ph type="title"/>
          </p:nvPr>
        </p:nvSpPr>
        <p:spPr/>
        <p:txBody>
          <a:bodyPr/>
          <a:lstStyle/>
          <a:p>
            <a:r>
              <a:rPr lang="en-US" dirty="0"/>
              <a:t>Geographical &amp; Cultural Context</a:t>
            </a:r>
          </a:p>
        </p:txBody>
      </p:sp>
      <p:sp>
        <p:nvSpPr>
          <p:cNvPr id="3" name="Content Placeholder 2">
            <a:extLst>
              <a:ext uri="{FF2B5EF4-FFF2-40B4-BE49-F238E27FC236}">
                <a16:creationId xmlns:a16="http://schemas.microsoft.com/office/drawing/2014/main" id="{BB739EB1-05ED-463E-921A-11E87880B26E}"/>
              </a:ext>
            </a:extLst>
          </p:cNvPr>
          <p:cNvSpPr>
            <a:spLocks noGrp="1"/>
          </p:cNvSpPr>
          <p:nvPr>
            <p:ph idx="1"/>
          </p:nvPr>
        </p:nvSpPr>
        <p:spPr>
          <a:xfrm>
            <a:off x="838200" y="1825625"/>
            <a:ext cx="7697492" cy="3530045"/>
          </a:xfrm>
        </p:spPr>
        <p:txBody>
          <a:bodyPr>
            <a:normAutofit fontScale="92500" lnSpcReduction="10000"/>
          </a:bodyPr>
          <a:lstStyle/>
          <a:p>
            <a:r>
              <a:rPr lang="en-US" dirty="0"/>
              <a:t>After King Solomon died, the Kingdom was divided in two. </a:t>
            </a:r>
          </a:p>
          <a:p>
            <a:pPr marL="914400" lvl="1" indent="-457200">
              <a:buFont typeface="+mj-lt"/>
              <a:buAutoNum type="arabicPeriod"/>
            </a:pPr>
            <a:r>
              <a:rPr lang="en-US" dirty="0"/>
              <a:t>Southern Kingdom or Judea</a:t>
            </a:r>
          </a:p>
          <a:p>
            <a:pPr lvl="2"/>
            <a:r>
              <a:rPr lang="en-US" dirty="0"/>
              <a:t>Place of Worship: Jerusalem</a:t>
            </a:r>
          </a:p>
          <a:p>
            <a:pPr marL="914400" lvl="1" indent="-457200">
              <a:buFont typeface="+mj-lt"/>
              <a:buAutoNum type="arabicPeriod"/>
            </a:pPr>
            <a:r>
              <a:rPr lang="en-US" dirty="0"/>
              <a:t>Northern Kingdom or Samaria</a:t>
            </a:r>
          </a:p>
          <a:p>
            <a:pPr lvl="2"/>
            <a:r>
              <a:rPr lang="en-US" dirty="0"/>
              <a:t>Place of Worship: Mt. Gerizim</a:t>
            </a:r>
          </a:p>
          <a:p>
            <a:pPr lvl="2"/>
            <a:r>
              <a:rPr lang="en-US" dirty="0"/>
              <a:t>Captured by the Assyrians</a:t>
            </a:r>
          </a:p>
          <a:p>
            <a:pPr lvl="2"/>
            <a:r>
              <a:rPr lang="en-US" dirty="0"/>
              <a:t>Worshipping according to Jewish tradition and incorporated Assyrian religious practices. Comingling with Assyrian society (marriage, worship) </a:t>
            </a:r>
          </a:p>
          <a:p>
            <a:r>
              <a:rPr lang="en-US" sz="2800" dirty="0">
                <a:solidFill>
                  <a:srgbClr val="1C1E21"/>
                </a:solidFill>
                <a:effectLst/>
                <a:latin typeface="inherit"/>
                <a:ea typeface="Times New Roman" panose="02020603050405020304" pitchFamily="18" charset="0"/>
                <a:cs typeface="Segoe UI Historic" panose="020B0502040204020203" pitchFamily="34" charset="0"/>
              </a:rPr>
              <a:t>He had to pass through Samar′ia. </a:t>
            </a:r>
            <a:r>
              <a:rPr lang="en-US" dirty="0">
                <a:solidFill>
                  <a:srgbClr val="1C1E21"/>
                </a:solidFill>
                <a:latin typeface="inherit"/>
                <a:ea typeface="Times New Roman" panose="02020603050405020304" pitchFamily="18" charset="0"/>
                <a:cs typeface="Segoe UI Historic" panose="020B0502040204020203" pitchFamily="34" charset="0"/>
              </a:rPr>
              <a:t>John 4:4 (RSV)</a:t>
            </a:r>
            <a:endParaRPr lang="en-US" dirty="0"/>
          </a:p>
          <a:p>
            <a:pPr lvl="1"/>
            <a:endParaRPr lang="en-US" dirty="0"/>
          </a:p>
        </p:txBody>
      </p:sp>
      <p:pic>
        <p:nvPicPr>
          <p:cNvPr id="4" name="Picture 3">
            <a:extLst>
              <a:ext uri="{FF2B5EF4-FFF2-40B4-BE49-F238E27FC236}">
                <a16:creationId xmlns:a16="http://schemas.microsoft.com/office/drawing/2014/main" id="{40280036-6673-4A82-B3D5-D4F37421A6D7}"/>
              </a:ext>
            </a:extLst>
          </p:cNvPr>
          <p:cNvPicPr/>
          <p:nvPr/>
        </p:nvPicPr>
        <p:blipFill>
          <a:blip r:embed="rId2"/>
          <a:stretch>
            <a:fillRect/>
          </a:stretch>
        </p:blipFill>
        <p:spPr>
          <a:xfrm>
            <a:off x="8493071" y="-7746"/>
            <a:ext cx="3700222" cy="5300417"/>
          </a:xfrm>
          <a:prstGeom prst="rect">
            <a:avLst/>
          </a:prstGeom>
        </p:spPr>
      </p:pic>
      <p:sp>
        <p:nvSpPr>
          <p:cNvPr id="6" name="TextBox 5">
            <a:extLst>
              <a:ext uri="{FF2B5EF4-FFF2-40B4-BE49-F238E27FC236}">
                <a16:creationId xmlns:a16="http://schemas.microsoft.com/office/drawing/2014/main" id="{E176305A-8205-4CD1-A11B-08FC3EF3136A}"/>
              </a:ext>
            </a:extLst>
          </p:cNvPr>
          <p:cNvSpPr txBox="1"/>
          <p:nvPr/>
        </p:nvSpPr>
        <p:spPr>
          <a:xfrm>
            <a:off x="7296796" y="5272342"/>
            <a:ext cx="5450560" cy="218265"/>
          </a:xfrm>
          <a:prstGeom prst="rect">
            <a:avLst/>
          </a:prstGeom>
          <a:noFill/>
        </p:spPr>
        <p:txBody>
          <a:bodyPr wrap="square">
            <a:spAutoFit/>
          </a:bodyPr>
          <a:lstStyle/>
          <a:p>
            <a:pPr marL="0" marR="571500" algn="r">
              <a:lnSpc>
                <a:spcPct val="107000"/>
              </a:lnSpc>
              <a:spcBef>
                <a:spcPts val="0"/>
              </a:spcBef>
              <a:spcAft>
                <a:spcPts val="0"/>
              </a:spcAft>
            </a:pPr>
            <a:r>
              <a:rPr lang="en-US" sz="800" dirty="0">
                <a:solidFill>
                  <a:srgbClr val="1C1E21"/>
                </a:solidFill>
                <a:effectLst/>
                <a:latin typeface="inherit"/>
                <a:ea typeface="Times New Roman" panose="02020603050405020304" pitchFamily="18" charset="0"/>
                <a:cs typeface="Segoe UI Historic" panose="020B0502040204020203" pitchFamily="34" charset="0"/>
              </a:rPr>
              <a:t>Source: http://sundaygospeltrivia.blogspot.com/</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Oval 7">
            <a:extLst>
              <a:ext uri="{FF2B5EF4-FFF2-40B4-BE49-F238E27FC236}">
                <a16:creationId xmlns:a16="http://schemas.microsoft.com/office/drawing/2014/main" id="{2BB05713-CE95-40A9-BA3D-8D7DA0F21A36}"/>
              </a:ext>
            </a:extLst>
          </p:cNvPr>
          <p:cNvSpPr/>
          <p:nvPr/>
        </p:nvSpPr>
        <p:spPr>
          <a:xfrm>
            <a:off x="8834035" y="3391090"/>
            <a:ext cx="2173638" cy="1901581"/>
          </a:xfrm>
          <a:prstGeom prst="ellipse">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Oval 6">
            <a:extLst>
              <a:ext uri="{FF2B5EF4-FFF2-40B4-BE49-F238E27FC236}">
                <a16:creationId xmlns:a16="http://schemas.microsoft.com/office/drawing/2014/main" id="{79A1899B-4236-4F40-8F3A-A2AEA9DD8A5B}"/>
              </a:ext>
            </a:extLst>
          </p:cNvPr>
          <p:cNvSpPr/>
          <p:nvPr/>
        </p:nvSpPr>
        <p:spPr>
          <a:xfrm>
            <a:off x="9052302" y="1600201"/>
            <a:ext cx="2173638" cy="1790889"/>
          </a:xfrm>
          <a:prstGeom prst="ellipse">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6829489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411B83-7416-4D6D-8CE6-FD0DB6579538}"/>
              </a:ext>
            </a:extLst>
          </p:cNvPr>
          <p:cNvSpPr>
            <a:spLocks noGrp="1"/>
          </p:cNvSpPr>
          <p:nvPr>
            <p:ph type="title"/>
          </p:nvPr>
        </p:nvSpPr>
        <p:spPr/>
        <p:txBody>
          <a:bodyPr/>
          <a:lstStyle/>
          <a:p>
            <a:r>
              <a:rPr lang="en-US" dirty="0"/>
              <a:t>Geographical &amp; Cultural Context</a:t>
            </a:r>
          </a:p>
        </p:txBody>
      </p:sp>
      <p:sp>
        <p:nvSpPr>
          <p:cNvPr id="3" name="Content Placeholder 2">
            <a:extLst>
              <a:ext uri="{FF2B5EF4-FFF2-40B4-BE49-F238E27FC236}">
                <a16:creationId xmlns:a16="http://schemas.microsoft.com/office/drawing/2014/main" id="{BB739EB1-05ED-463E-921A-11E87880B26E}"/>
              </a:ext>
            </a:extLst>
          </p:cNvPr>
          <p:cNvSpPr>
            <a:spLocks noGrp="1"/>
          </p:cNvSpPr>
          <p:nvPr>
            <p:ph idx="1"/>
          </p:nvPr>
        </p:nvSpPr>
        <p:spPr>
          <a:xfrm>
            <a:off x="838200" y="1825625"/>
            <a:ext cx="7697492" cy="3530045"/>
          </a:xfrm>
        </p:spPr>
        <p:txBody>
          <a:bodyPr>
            <a:normAutofit fontScale="92500" lnSpcReduction="10000"/>
          </a:bodyPr>
          <a:lstStyle/>
          <a:p>
            <a:r>
              <a:rPr lang="en-US" dirty="0"/>
              <a:t>After King Solomon died, the Kingdom was divided in two. </a:t>
            </a:r>
          </a:p>
          <a:p>
            <a:pPr marL="914400" lvl="1" indent="-457200">
              <a:buFont typeface="+mj-lt"/>
              <a:buAutoNum type="arabicPeriod"/>
            </a:pPr>
            <a:r>
              <a:rPr lang="en-US" dirty="0"/>
              <a:t>Southern Kingdom or Judea</a:t>
            </a:r>
          </a:p>
          <a:p>
            <a:pPr lvl="2"/>
            <a:r>
              <a:rPr lang="en-US" dirty="0"/>
              <a:t>Place of Worship: Jerusalem</a:t>
            </a:r>
          </a:p>
          <a:p>
            <a:pPr marL="914400" lvl="1" indent="-457200">
              <a:buFont typeface="+mj-lt"/>
              <a:buAutoNum type="arabicPeriod"/>
            </a:pPr>
            <a:r>
              <a:rPr lang="en-US" dirty="0"/>
              <a:t>Northern Kingdom or Samaria</a:t>
            </a:r>
          </a:p>
          <a:p>
            <a:pPr lvl="2"/>
            <a:r>
              <a:rPr lang="en-US" dirty="0"/>
              <a:t>Place of Worship: Mt. Gerizim</a:t>
            </a:r>
          </a:p>
          <a:p>
            <a:pPr lvl="2"/>
            <a:r>
              <a:rPr lang="en-US" dirty="0"/>
              <a:t>Captured by the Assyrians</a:t>
            </a:r>
          </a:p>
          <a:p>
            <a:pPr lvl="2"/>
            <a:r>
              <a:rPr lang="en-US" dirty="0"/>
              <a:t>Worshipping according to Jewish tradition and incorporated Assyrian religious practices. Comingling with Assyrian society (marriage, worship) </a:t>
            </a:r>
          </a:p>
          <a:p>
            <a:r>
              <a:rPr lang="en-US" sz="2800" dirty="0">
                <a:solidFill>
                  <a:srgbClr val="1C1E21"/>
                </a:solidFill>
                <a:effectLst/>
                <a:latin typeface="inherit"/>
                <a:ea typeface="Times New Roman" panose="02020603050405020304" pitchFamily="18" charset="0"/>
                <a:cs typeface="Segoe UI Historic" panose="020B0502040204020203" pitchFamily="34" charset="0"/>
              </a:rPr>
              <a:t>He had to pass through Samar′ia. </a:t>
            </a:r>
            <a:r>
              <a:rPr lang="en-US" dirty="0">
                <a:solidFill>
                  <a:srgbClr val="1C1E21"/>
                </a:solidFill>
                <a:latin typeface="inherit"/>
                <a:ea typeface="Times New Roman" panose="02020603050405020304" pitchFamily="18" charset="0"/>
                <a:cs typeface="Segoe UI Historic" panose="020B0502040204020203" pitchFamily="34" charset="0"/>
              </a:rPr>
              <a:t>John 4:4 (RSV)</a:t>
            </a:r>
            <a:endParaRPr lang="en-US" dirty="0"/>
          </a:p>
          <a:p>
            <a:pPr lvl="1"/>
            <a:endParaRPr lang="en-US" dirty="0"/>
          </a:p>
        </p:txBody>
      </p:sp>
      <p:pic>
        <p:nvPicPr>
          <p:cNvPr id="4" name="Picture 3">
            <a:extLst>
              <a:ext uri="{FF2B5EF4-FFF2-40B4-BE49-F238E27FC236}">
                <a16:creationId xmlns:a16="http://schemas.microsoft.com/office/drawing/2014/main" id="{40280036-6673-4A82-B3D5-D4F37421A6D7}"/>
              </a:ext>
            </a:extLst>
          </p:cNvPr>
          <p:cNvPicPr/>
          <p:nvPr/>
        </p:nvPicPr>
        <p:blipFill>
          <a:blip r:embed="rId2"/>
          <a:stretch>
            <a:fillRect/>
          </a:stretch>
        </p:blipFill>
        <p:spPr>
          <a:xfrm>
            <a:off x="8493071" y="-7746"/>
            <a:ext cx="3700222" cy="5300417"/>
          </a:xfrm>
          <a:prstGeom prst="rect">
            <a:avLst/>
          </a:prstGeom>
        </p:spPr>
      </p:pic>
      <p:sp>
        <p:nvSpPr>
          <p:cNvPr id="6" name="TextBox 5">
            <a:extLst>
              <a:ext uri="{FF2B5EF4-FFF2-40B4-BE49-F238E27FC236}">
                <a16:creationId xmlns:a16="http://schemas.microsoft.com/office/drawing/2014/main" id="{E176305A-8205-4CD1-A11B-08FC3EF3136A}"/>
              </a:ext>
            </a:extLst>
          </p:cNvPr>
          <p:cNvSpPr txBox="1"/>
          <p:nvPr/>
        </p:nvSpPr>
        <p:spPr>
          <a:xfrm>
            <a:off x="7296796" y="5272342"/>
            <a:ext cx="5450560" cy="218265"/>
          </a:xfrm>
          <a:prstGeom prst="rect">
            <a:avLst/>
          </a:prstGeom>
          <a:noFill/>
        </p:spPr>
        <p:txBody>
          <a:bodyPr wrap="square">
            <a:spAutoFit/>
          </a:bodyPr>
          <a:lstStyle/>
          <a:p>
            <a:pPr marL="0" marR="571500" algn="r">
              <a:lnSpc>
                <a:spcPct val="107000"/>
              </a:lnSpc>
              <a:spcBef>
                <a:spcPts val="0"/>
              </a:spcBef>
              <a:spcAft>
                <a:spcPts val="0"/>
              </a:spcAft>
            </a:pPr>
            <a:r>
              <a:rPr lang="en-US" sz="800" dirty="0">
                <a:solidFill>
                  <a:srgbClr val="1C1E21"/>
                </a:solidFill>
                <a:effectLst/>
                <a:latin typeface="inherit"/>
                <a:ea typeface="Times New Roman" panose="02020603050405020304" pitchFamily="18" charset="0"/>
                <a:cs typeface="Segoe UI Historic" panose="020B0502040204020203" pitchFamily="34" charset="0"/>
              </a:rPr>
              <a:t>Source: http://sundaygospeltrivia.blogspot.com/</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Arrow: Right 6">
            <a:extLst>
              <a:ext uri="{FF2B5EF4-FFF2-40B4-BE49-F238E27FC236}">
                <a16:creationId xmlns:a16="http://schemas.microsoft.com/office/drawing/2014/main" id="{A5A62796-3F8C-4F5D-BB0E-092930732EAC}"/>
              </a:ext>
            </a:extLst>
          </p:cNvPr>
          <p:cNvSpPr/>
          <p:nvPr/>
        </p:nvSpPr>
        <p:spPr>
          <a:xfrm>
            <a:off x="8241224" y="4219414"/>
            <a:ext cx="1375474" cy="71292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Start</a:t>
            </a:r>
          </a:p>
        </p:txBody>
      </p:sp>
      <p:sp>
        <p:nvSpPr>
          <p:cNvPr id="5" name="Arrow: Right 4">
            <a:extLst>
              <a:ext uri="{FF2B5EF4-FFF2-40B4-BE49-F238E27FC236}">
                <a16:creationId xmlns:a16="http://schemas.microsoft.com/office/drawing/2014/main" id="{988199BE-C4E0-4B35-A695-E06221095F2A}"/>
              </a:ext>
            </a:extLst>
          </p:cNvPr>
          <p:cNvSpPr/>
          <p:nvPr/>
        </p:nvSpPr>
        <p:spPr>
          <a:xfrm>
            <a:off x="8613503" y="1216218"/>
            <a:ext cx="1673173" cy="573438"/>
          </a:xfrm>
          <a:prstGeom prst="righ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t>Destination</a:t>
            </a:r>
          </a:p>
        </p:txBody>
      </p:sp>
      <p:sp>
        <p:nvSpPr>
          <p:cNvPr id="8" name="Arrow: Right 7">
            <a:extLst>
              <a:ext uri="{FF2B5EF4-FFF2-40B4-BE49-F238E27FC236}">
                <a16:creationId xmlns:a16="http://schemas.microsoft.com/office/drawing/2014/main" id="{B2CC625D-B5E0-414F-8671-5366DC02AFC9}"/>
              </a:ext>
            </a:extLst>
          </p:cNvPr>
          <p:cNvSpPr/>
          <p:nvPr/>
        </p:nvSpPr>
        <p:spPr>
          <a:xfrm>
            <a:off x="7884762" y="2804435"/>
            <a:ext cx="1565327" cy="624565"/>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a:t>Sychar</a:t>
            </a:r>
          </a:p>
        </p:txBody>
      </p:sp>
    </p:spTree>
    <p:extLst>
      <p:ext uri="{BB962C8B-B14F-4D97-AF65-F5344CB8AC3E}">
        <p14:creationId xmlns:p14="http://schemas.microsoft.com/office/powerpoint/2010/main" val="29498957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92DA18-62E2-4F4C-9FFD-AE5805FC846E}"/>
              </a:ext>
            </a:extLst>
          </p:cNvPr>
          <p:cNvSpPr>
            <a:spLocks noGrp="1"/>
          </p:cNvSpPr>
          <p:nvPr>
            <p:ph type="title"/>
          </p:nvPr>
        </p:nvSpPr>
        <p:spPr/>
        <p:txBody>
          <a:bodyPr/>
          <a:lstStyle/>
          <a:p>
            <a:r>
              <a:rPr lang="en-US" dirty="0"/>
              <a:t>John 4:1-9 (RSV)</a:t>
            </a:r>
          </a:p>
        </p:txBody>
      </p:sp>
      <p:sp>
        <p:nvSpPr>
          <p:cNvPr id="3" name="Content Placeholder 2">
            <a:extLst>
              <a:ext uri="{FF2B5EF4-FFF2-40B4-BE49-F238E27FC236}">
                <a16:creationId xmlns:a16="http://schemas.microsoft.com/office/drawing/2014/main" id="{BA8BB3FB-C7F1-4D2E-A543-C1A177D0F955}"/>
              </a:ext>
            </a:extLst>
          </p:cNvPr>
          <p:cNvSpPr>
            <a:spLocks noGrp="1"/>
          </p:cNvSpPr>
          <p:nvPr>
            <p:ph idx="1"/>
          </p:nvPr>
        </p:nvSpPr>
        <p:spPr>
          <a:xfrm>
            <a:off x="838200" y="1465962"/>
            <a:ext cx="10515600" cy="3749217"/>
          </a:xfrm>
        </p:spPr>
        <p:txBody>
          <a:bodyPr>
            <a:noAutofit/>
          </a:bodyPr>
          <a:lstStyle/>
          <a:p>
            <a:pPr marR="571500" indent="0">
              <a:lnSpc>
                <a:spcPct val="107000"/>
              </a:lnSpc>
              <a:spcBef>
                <a:spcPts val="0"/>
              </a:spcBef>
              <a:spcAft>
                <a:spcPts val="0"/>
              </a:spcAft>
              <a:buNone/>
            </a:pPr>
            <a:r>
              <a:rPr lang="en-US" sz="2000" baseline="30000" dirty="0">
                <a:solidFill>
                  <a:srgbClr val="1C1E21"/>
                </a:solidFill>
                <a:effectLst/>
                <a:latin typeface="inherit"/>
                <a:ea typeface="Times New Roman" panose="02020603050405020304" pitchFamily="18" charset="0"/>
                <a:cs typeface="Segoe UI Historic" panose="020B0502040204020203" pitchFamily="34" charset="0"/>
              </a:rPr>
              <a:t>1</a:t>
            </a:r>
            <a:r>
              <a:rPr lang="en-US" sz="2000" dirty="0">
                <a:solidFill>
                  <a:srgbClr val="1C1E21"/>
                </a:solidFill>
                <a:effectLst/>
                <a:latin typeface="inherit"/>
                <a:ea typeface="Times New Roman" panose="02020603050405020304" pitchFamily="18" charset="0"/>
                <a:cs typeface="Segoe UI Historic" panose="020B0502040204020203" pitchFamily="34" charset="0"/>
              </a:rPr>
              <a:t>Now when the Lord knew that the Pharisees had heard that Jesus was making and baptizing more disciples than John </a:t>
            </a:r>
            <a:r>
              <a:rPr lang="en-US" sz="2000" baseline="30000" dirty="0">
                <a:solidFill>
                  <a:srgbClr val="1C1E21"/>
                </a:solidFill>
                <a:effectLst/>
                <a:latin typeface="inherit"/>
                <a:ea typeface="Times New Roman" panose="02020603050405020304" pitchFamily="18" charset="0"/>
                <a:cs typeface="Segoe UI Historic" panose="020B0502040204020203" pitchFamily="34" charset="0"/>
              </a:rPr>
              <a:t>2</a:t>
            </a:r>
            <a:r>
              <a:rPr lang="en-US" sz="2000" dirty="0">
                <a:solidFill>
                  <a:srgbClr val="1C1E21"/>
                </a:solidFill>
                <a:effectLst/>
                <a:latin typeface="inherit"/>
                <a:ea typeface="Times New Roman" panose="02020603050405020304" pitchFamily="18" charset="0"/>
                <a:cs typeface="Segoe UI Historic" panose="020B0502040204020203" pitchFamily="34" charset="0"/>
              </a:rPr>
              <a:t>(although Jesus himself did not baptize, but only his disciples), </a:t>
            </a:r>
            <a:r>
              <a:rPr lang="en-US" sz="2000" baseline="30000" dirty="0">
                <a:solidFill>
                  <a:srgbClr val="1C1E21"/>
                </a:solidFill>
                <a:effectLst/>
                <a:latin typeface="inherit"/>
                <a:ea typeface="Times New Roman" panose="02020603050405020304" pitchFamily="18" charset="0"/>
                <a:cs typeface="Segoe UI Historic" panose="020B0502040204020203" pitchFamily="34" charset="0"/>
              </a:rPr>
              <a:t>3</a:t>
            </a:r>
            <a:r>
              <a:rPr lang="en-US" sz="2000" dirty="0">
                <a:solidFill>
                  <a:srgbClr val="1C1E21"/>
                </a:solidFill>
                <a:effectLst/>
                <a:latin typeface="inherit"/>
                <a:ea typeface="Times New Roman" panose="02020603050405020304" pitchFamily="18" charset="0"/>
                <a:cs typeface="Segoe UI Historic" panose="020B0502040204020203" pitchFamily="34" charset="0"/>
              </a:rPr>
              <a:t>he left Judea and departed again to Galilee. </a:t>
            </a:r>
            <a:r>
              <a:rPr lang="en-US" sz="2000" baseline="30000" dirty="0">
                <a:solidFill>
                  <a:srgbClr val="1C1E21"/>
                </a:solidFill>
                <a:effectLst/>
                <a:latin typeface="inherit"/>
                <a:ea typeface="Times New Roman" panose="02020603050405020304" pitchFamily="18" charset="0"/>
                <a:cs typeface="Segoe UI Historic" panose="020B0502040204020203" pitchFamily="34" charset="0"/>
              </a:rPr>
              <a:t>4</a:t>
            </a:r>
            <a:r>
              <a:rPr lang="en-US" sz="2000" dirty="0">
                <a:solidFill>
                  <a:srgbClr val="1C1E21"/>
                </a:solidFill>
                <a:effectLst/>
                <a:latin typeface="inherit"/>
                <a:ea typeface="Times New Roman" panose="02020603050405020304" pitchFamily="18" charset="0"/>
                <a:cs typeface="Segoe UI Historic" panose="020B0502040204020203" pitchFamily="34" charset="0"/>
              </a:rPr>
              <a:t>He had to pass through Samar′ia. </a:t>
            </a:r>
            <a:r>
              <a:rPr lang="en-US" sz="2000" baseline="30000" dirty="0">
                <a:solidFill>
                  <a:srgbClr val="1C1E21"/>
                </a:solidFill>
                <a:effectLst/>
                <a:latin typeface="inherit"/>
                <a:ea typeface="Times New Roman" panose="02020603050405020304" pitchFamily="18" charset="0"/>
                <a:cs typeface="Segoe UI Historic" panose="020B0502040204020203" pitchFamily="34" charset="0"/>
              </a:rPr>
              <a:t>5</a:t>
            </a:r>
            <a:r>
              <a:rPr lang="en-US" sz="2000" dirty="0">
                <a:solidFill>
                  <a:srgbClr val="1C1E21"/>
                </a:solidFill>
                <a:effectLst/>
                <a:latin typeface="inherit"/>
                <a:ea typeface="Times New Roman" panose="02020603050405020304" pitchFamily="18" charset="0"/>
                <a:cs typeface="Segoe UI Historic" panose="020B0502040204020203" pitchFamily="34" charset="0"/>
              </a:rPr>
              <a:t>So he came to a city of Samar′ia, called Sy′char, near the field that Jacob gave to his son Joseph. </a:t>
            </a:r>
            <a:r>
              <a:rPr lang="en-US" sz="2000" baseline="30000" dirty="0">
                <a:solidFill>
                  <a:srgbClr val="1C1E21"/>
                </a:solidFill>
                <a:effectLst/>
                <a:latin typeface="inherit"/>
                <a:ea typeface="Times New Roman" panose="02020603050405020304" pitchFamily="18" charset="0"/>
                <a:cs typeface="Segoe UI Historic" panose="020B0502040204020203" pitchFamily="34" charset="0"/>
              </a:rPr>
              <a:t>6</a:t>
            </a:r>
            <a:r>
              <a:rPr lang="en-US" sz="2000" dirty="0">
                <a:solidFill>
                  <a:srgbClr val="1C1E21"/>
                </a:solidFill>
                <a:effectLst/>
                <a:latin typeface="inherit"/>
                <a:ea typeface="Times New Roman" panose="02020603050405020304" pitchFamily="18" charset="0"/>
                <a:cs typeface="Segoe UI Historic" panose="020B0502040204020203" pitchFamily="34" charset="0"/>
              </a:rPr>
              <a:t>Jacob’s well was there, and so Jesus, wearied as he was with his journey, sat down beside the well. It was about the sixth hour.</a:t>
            </a:r>
          </a:p>
          <a:p>
            <a:pPr marR="571500" indent="0">
              <a:lnSpc>
                <a:spcPct val="107000"/>
              </a:lnSpc>
              <a:spcBef>
                <a:spcPts val="0"/>
              </a:spcBef>
              <a:spcAft>
                <a:spcPts val="0"/>
              </a:spcAft>
              <a:buNone/>
            </a:pPr>
            <a:endParaRPr lang="en-US" sz="2000" dirty="0">
              <a:solidFill>
                <a:srgbClr val="1C1E21"/>
              </a:solidFill>
              <a:effectLst/>
              <a:latin typeface="inherit"/>
              <a:ea typeface="Times New Roman" panose="02020603050405020304" pitchFamily="18" charset="0"/>
              <a:cs typeface="Segoe UI Historic" panose="020B0502040204020203" pitchFamily="34" charset="0"/>
            </a:endParaRPr>
          </a:p>
          <a:p>
            <a:pPr marR="571500" indent="0">
              <a:lnSpc>
                <a:spcPct val="107000"/>
              </a:lnSpc>
              <a:spcBef>
                <a:spcPts val="0"/>
              </a:spcBef>
              <a:spcAft>
                <a:spcPts val="0"/>
              </a:spcAft>
              <a:buNone/>
            </a:pPr>
            <a:r>
              <a:rPr lang="en-US" sz="2000" baseline="30000" dirty="0">
                <a:solidFill>
                  <a:srgbClr val="1C1E21"/>
                </a:solidFill>
                <a:effectLst/>
                <a:latin typeface="inherit"/>
                <a:ea typeface="Times New Roman" panose="02020603050405020304" pitchFamily="18" charset="0"/>
                <a:cs typeface="Segoe UI Historic" panose="020B0502040204020203" pitchFamily="34" charset="0"/>
              </a:rPr>
              <a:t>7</a:t>
            </a:r>
            <a:r>
              <a:rPr lang="en-US" sz="2000" dirty="0">
                <a:solidFill>
                  <a:srgbClr val="1C1E21"/>
                </a:solidFill>
                <a:effectLst/>
                <a:latin typeface="inherit"/>
                <a:ea typeface="Times New Roman" panose="02020603050405020304" pitchFamily="18" charset="0"/>
                <a:cs typeface="Segoe UI Historic" panose="020B0502040204020203" pitchFamily="34" charset="0"/>
              </a:rPr>
              <a:t>There came a woman of Samar′ia to draw water. Jesus said to her, </a:t>
            </a:r>
            <a:r>
              <a:rPr lang="en-US" sz="2000" b="1" dirty="0">
                <a:solidFill>
                  <a:srgbClr val="FF0000"/>
                </a:solidFill>
                <a:effectLst/>
                <a:latin typeface="inherit"/>
                <a:ea typeface="Times New Roman" panose="02020603050405020304" pitchFamily="18" charset="0"/>
                <a:cs typeface="Segoe UI Historic" panose="020B0502040204020203" pitchFamily="34" charset="0"/>
              </a:rPr>
              <a:t>“Give me a drink.” </a:t>
            </a:r>
            <a:r>
              <a:rPr lang="en-US" sz="2000" baseline="30000" dirty="0">
                <a:effectLst/>
                <a:latin typeface="inherit"/>
                <a:ea typeface="Times New Roman" panose="02020603050405020304" pitchFamily="18" charset="0"/>
                <a:cs typeface="Segoe UI Historic" panose="020B0502040204020203" pitchFamily="34" charset="0"/>
              </a:rPr>
              <a:t>8</a:t>
            </a:r>
            <a:r>
              <a:rPr lang="en-US" sz="2000" dirty="0">
                <a:solidFill>
                  <a:srgbClr val="1C1E21"/>
                </a:solidFill>
                <a:effectLst/>
                <a:latin typeface="inherit"/>
                <a:ea typeface="Times New Roman" panose="02020603050405020304" pitchFamily="18" charset="0"/>
                <a:cs typeface="Segoe UI Historic" panose="020B0502040204020203" pitchFamily="34" charset="0"/>
              </a:rPr>
              <a:t>For his disciples had gone away into the city to buy food. </a:t>
            </a:r>
            <a:endParaRPr lang="en-US" sz="2000" dirty="0">
              <a:solidFill>
                <a:srgbClr val="1C1E21"/>
              </a:solidFill>
              <a:latin typeface="inherit"/>
              <a:ea typeface="Times New Roman" panose="02020603050405020304" pitchFamily="18" charset="0"/>
              <a:cs typeface="Segoe UI Historic" panose="020B0502040204020203" pitchFamily="34" charset="0"/>
            </a:endParaRPr>
          </a:p>
          <a:p>
            <a:pPr marR="571500" indent="0">
              <a:lnSpc>
                <a:spcPct val="107000"/>
              </a:lnSpc>
              <a:spcBef>
                <a:spcPts val="0"/>
              </a:spcBef>
              <a:spcAft>
                <a:spcPts val="0"/>
              </a:spcAft>
              <a:buNone/>
            </a:pPr>
            <a:endParaRPr lang="en-US" sz="2000" dirty="0">
              <a:solidFill>
                <a:srgbClr val="1C1E21"/>
              </a:solidFill>
              <a:effectLst/>
              <a:latin typeface="inherit"/>
              <a:ea typeface="Times New Roman" panose="02020603050405020304" pitchFamily="18" charset="0"/>
              <a:cs typeface="Segoe UI Historic" panose="020B0502040204020203" pitchFamily="34" charset="0"/>
            </a:endParaRPr>
          </a:p>
          <a:p>
            <a:pPr marR="571500" indent="0">
              <a:lnSpc>
                <a:spcPct val="107000"/>
              </a:lnSpc>
              <a:spcBef>
                <a:spcPts val="0"/>
              </a:spcBef>
              <a:spcAft>
                <a:spcPts val="0"/>
              </a:spcAft>
              <a:buNone/>
            </a:pPr>
            <a:r>
              <a:rPr lang="en-US" sz="2000" baseline="30000" dirty="0">
                <a:solidFill>
                  <a:srgbClr val="1C1E21"/>
                </a:solidFill>
                <a:effectLst/>
                <a:latin typeface="inherit"/>
                <a:ea typeface="Times New Roman" panose="02020603050405020304" pitchFamily="18" charset="0"/>
                <a:cs typeface="Segoe UI Historic" panose="020B0502040204020203" pitchFamily="34" charset="0"/>
              </a:rPr>
              <a:t>9</a:t>
            </a:r>
            <a:r>
              <a:rPr lang="en-US" sz="2000" dirty="0">
                <a:solidFill>
                  <a:srgbClr val="1C1E21"/>
                </a:solidFill>
                <a:effectLst/>
                <a:latin typeface="inherit"/>
                <a:ea typeface="Times New Roman" panose="02020603050405020304" pitchFamily="18" charset="0"/>
                <a:cs typeface="Segoe UI Historic" panose="020B0502040204020203" pitchFamily="34" charset="0"/>
              </a:rPr>
              <a:t>The Samaritan woman said to him, </a:t>
            </a:r>
            <a:r>
              <a:rPr lang="en-US" sz="2000" b="1" dirty="0">
                <a:solidFill>
                  <a:srgbClr val="7030A0"/>
                </a:solidFill>
                <a:effectLst/>
                <a:latin typeface="inherit"/>
                <a:ea typeface="Times New Roman" panose="02020603050405020304" pitchFamily="18" charset="0"/>
                <a:cs typeface="Segoe UI Historic" panose="020B0502040204020203" pitchFamily="34" charset="0"/>
              </a:rPr>
              <a:t>“How is it that you, a Jew, ask a drink of me, a woman of Samar′ia?”</a:t>
            </a:r>
            <a:r>
              <a:rPr lang="en-US" sz="2000" dirty="0">
                <a:solidFill>
                  <a:srgbClr val="1C1E21"/>
                </a:solidFill>
                <a:effectLst/>
                <a:latin typeface="inherit"/>
                <a:ea typeface="Times New Roman" panose="02020603050405020304" pitchFamily="18" charset="0"/>
                <a:cs typeface="Segoe UI Historic" panose="020B0502040204020203" pitchFamily="34" charset="0"/>
              </a:rPr>
              <a:t> For Jews have no dealings with Samaritans.</a:t>
            </a:r>
            <a:endParaRPr lang="en-US" sz="2000" dirty="0"/>
          </a:p>
        </p:txBody>
      </p:sp>
      <p:sp>
        <p:nvSpPr>
          <p:cNvPr id="4" name="TextBox 3">
            <a:extLst>
              <a:ext uri="{FF2B5EF4-FFF2-40B4-BE49-F238E27FC236}">
                <a16:creationId xmlns:a16="http://schemas.microsoft.com/office/drawing/2014/main" id="{92F5DFA4-8B89-4232-BD0B-68935DF59ACE}"/>
              </a:ext>
            </a:extLst>
          </p:cNvPr>
          <p:cNvSpPr txBox="1"/>
          <p:nvPr/>
        </p:nvSpPr>
        <p:spPr>
          <a:xfrm>
            <a:off x="10469105" y="127861"/>
            <a:ext cx="1359976" cy="1200329"/>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r"/>
            <a:r>
              <a:rPr lang="en-US" sz="1200" u="sng" dirty="0"/>
              <a:t>Character Legend</a:t>
            </a:r>
          </a:p>
          <a:p>
            <a:pPr algn="r"/>
            <a:r>
              <a:rPr lang="en-US" sz="1200" b="1" dirty="0"/>
              <a:t>Narrator</a:t>
            </a:r>
          </a:p>
          <a:p>
            <a:pPr algn="r"/>
            <a:r>
              <a:rPr lang="en-US" sz="1200" b="1" dirty="0">
                <a:solidFill>
                  <a:srgbClr val="FF0000"/>
                </a:solidFill>
              </a:rPr>
              <a:t>Jesus Christ</a:t>
            </a:r>
          </a:p>
          <a:p>
            <a:pPr algn="r"/>
            <a:r>
              <a:rPr lang="en-US" sz="1200" b="1" dirty="0">
                <a:solidFill>
                  <a:srgbClr val="7030A0"/>
                </a:solidFill>
              </a:rPr>
              <a:t>Samaritan Woman</a:t>
            </a:r>
          </a:p>
          <a:p>
            <a:pPr algn="r"/>
            <a:r>
              <a:rPr lang="en-US" sz="1200" b="1" dirty="0">
                <a:solidFill>
                  <a:srgbClr val="0070C0"/>
                </a:solidFill>
              </a:rPr>
              <a:t>Disciples</a:t>
            </a:r>
          </a:p>
          <a:p>
            <a:pPr algn="r"/>
            <a:r>
              <a:rPr lang="en-US" sz="1200" b="1" dirty="0">
                <a:solidFill>
                  <a:schemeClr val="accent6">
                    <a:lumMod val="75000"/>
                  </a:schemeClr>
                </a:solidFill>
              </a:rPr>
              <a:t>Samaritans</a:t>
            </a:r>
            <a:endParaRPr lang="en-US" sz="1200" b="1" dirty="0">
              <a:solidFill>
                <a:srgbClr val="7030A0"/>
              </a:solidFill>
            </a:endParaRPr>
          </a:p>
        </p:txBody>
      </p:sp>
    </p:spTree>
    <p:extLst>
      <p:ext uri="{BB962C8B-B14F-4D97-AF65-F5344CB8AC3E}">
        <p14:creationId xmlns:p14="http://schemas.microsoft.com/office/powerpoint/2010/main" val="2134731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3468A1-92F1-4141-95E7-87D712EDB666}"/>
              </a:ext>
            </a:extLst>
          </p:cNvPr>
          <p:cNvSpPr>
            <a:spLocks noGrp="1"/>
          </p:cNvSpPr>
          <p:nvPr>
            <p:ph type="title"/>
          </p:nvPr>
        </p:nvSpPr>
        <p:spPr/>
        <p:txBody>
          <a:bodyPr/>
          <a:lstStyle/>
          <a:p>
            <a:r>
              <a:rPr lang="en-US" dirty="0"/>
              <a:t>John 4:10-15 (RSV)</a:t>
            </a:r>
          </a:p>
        </p:txBody>
      </p:sp>
      <p:sp>
        <p:nvSpPr>
          <p:cNvPr id="3" name="Content Placeholder 2">
            <a:extLst>
              <a:ext uri="{FF2B5EF4-FFF2-40B4-BE49-F238E27FC236}">
                <a16:creationId xmlns:a16="http://schemas.microsoft.com/office/drawing/2014/main" id="{25486385-72B8-4F46-8B78-5F950EE5BAE3}"/>
              </a:ext>
            </a:extLst>
          </p:cNvPr>
          <p:cNvSpPr>
            <a:spLocks noGrp="1"/>
          </p:cNvSpPr>
          <p:nvPr>
            <p:ph idx="1"/>
          </p:nvPr>
        </p:nvSpPr>
        <p:spPr>
          <a:xfrm>
            <a:off x="838200" y="1483963"/>
            <a:ext cx="10515600" cy="3979190"/>
          </a:xfrm>
        </p:spPr>
        <p:txBody>
          <a:bodyPr>
            <a:noAutofit/>
          </a:bodyPr>
          <a:lstStyle/>
          <a:p>
            <a:pPr marR="571500" indent="0">
              <a:lnSpc>
                <a:spcPct val="107000"/>
              </a:lnSpc>
              <a:spcBef>
                <a:spcPts val="0"/>
              </a:spcBef>
              <a:spcAft>
                <a:spcPts val="0"/>
              </a:spcAft>
              <a:buNone/>
            </a:pPr>
            <a:r>
              <a:rPr lang="en-US" sz="2000" b="0" i="0" baseline="30000" dirty="0">
                <a:solidFill>
                  <a:srgbClr val="000000"/>
                </a:solidFill>
                <a:effectLst/>
                <a:latin typeface="inherit"/>
              </a:rPr>
              <a:t>10</a:t>
            </a:r>
            <a:r>
              <a:rPr lang="en-US" sz="2000" b="0" i="0" dirty="0">
                <a:solidFill>
                  <a:srgbClr val="000000"/>
                </a:solidFill>
                <a:effectLst/>
                <a:latin typeface="inherit"/>
              </a:rPr>
              <a:t>Jesus answered her, </a:t>
            </a:r>
            <a:r>
              <a:rPr lang="en-US" sz="2000" b="1" i="0" dirty="0">
                <a:solidFill>
                  <a:srgbClr val="FF0000"/>
                </a:solidFill>
                <a:effectLst/>
                <a:latin typeface="inherit"/>
              </a:rPr>
              <a:t>“If you knew the gift of God, and who it is that is saying to you, ‘Give me a drink,’ you would have asked him, and he would have given you living water.” </a:t>
            </a:r>
          </a:p>
          <a:p>
            <a:pPr marR="571500" indent="0">
              <a:lnSpc>
                <a:spcPct val="107000"/>
              </a:lnSpc>
              <a:spcBef>
                <a:spcPts val="0"/>
              </a:spcBef>
              <a:spcAft>
                <a:spcPts val="0"/>
              </a:spcAft>
              <a:buNone/>
            </a:pPr>
            <a:endParaRPr lang="en-US" sz="2000" b="1" baseline="30000" dirty="0">
              <a:solidFill>
                <a:srgbClr val="FF0000"/>
              </a:solidFill>
              <a:latin typeface="inherit"/>
            </a:endParaRPr>
          </a:p>
          <a:p>
            <a:pPr marR="571500" indent="0">
              <a:lnSpc>
                <a:spcPct val="107000"/>
              </a:lnSpc>
              <a:spcBef>
                <a:spcPts val="0"/>
              </a:spcBef>
              <a:spcAft>
                <a:spcPts val="0"/>
              </a:spcAft>
              <a:buNone/>
            </a:pPr>
            <a:r>
              <a:rPr lang="en-US" sz="2000" b="1" i="0" baseline="30000" dirty="0">
                <a:solidFill>
                  <a:srgbClr val="000000"/>
                </a:solidFill>
                <a:effectLst/>
                <a:latin typeface="inherit"/>
              </a:rPr>
              <a:t>11 </a:t>
            </a:r>
            <a:r>
              <a:rPr lang="en-US" sz="2000" b="0" i="0" dirty="0">
                <a:solidFill>
                  <a:srgbClr val="000000"/>
                </a:solidFill>
                <a:effectLst/>
                <a:latin typeface="inherit"/>
              </a:rPr>
              <a:t>The woman said to him, </a:t>
            </a:r>
            <a:r>
              <a:rPr lang="en-US" sz="2000" b="1" i="0" dirty="0">
                <a:solidFill>
                  <a:srgbClr val="7030A0"/>
                </a:solidFill>
                <a:effectLst/>
                <a:latin typeface="inherit"/>
              </a:rPr>
              <a:t>“Sir, you have nothing to draw with, and the well is deep; where do you get that living water? </a:t>
            </a:r>
            <a:r>
              <a:rPr lang="en-US" sz="2000" b="1" i="0" baseline="30000" dirty="0">
                <a:solidFill>
                  <a:srgbClr val="7030A0"/>
                </a:solidFill>
                <a:effectLst/>
                <a:latin typeface="inherit"/>
              </a:rPr>
              <a:t>12 </a:t>
            </a:r>
            <a:r>
              <a:rPr lang="en-US" sz="2000" b="1" i="0" dirty="0">
                <a:solidFill>
                  <a:srgbClr val="7030A0"/>
                </a:solidFill>
                <a:effectLst/>
                <a:latin typeface="inherit"/>
              </a:rPr>
              <a:t>Are you greater than our father Jacob, who gave us the well, and drank from it himself, and his sons, and his cattle?”</a:t>
            </a:r>
            <a:r>
              <a:rPr lang="en-US" sz="2000" b="0" i="0" dirty="0">
                <a:solidFill>
                  <a:srgbClr val="000000"/>
                </a:solidFill>
                <a:effectLst/>
                <a:latin typeface="inherit"/>
              </a:rPr>
              <a:t> </a:t>
            </a:r>
          </a:p>
          <a:p>
            <a:pPr marR="571500" indent="0">
              <a:lnSpc>
                <a:spcPct val="107000"/>
              </a:lnSpc>
              <a:spcBef>
                <a:spcPts val="0"/>
              </a:spcBef>
              <a:spcAft>
                <a:spcPts val="0"/>
              </a:spcAft>
              <a:buNone/>
            </a:pPr>
            <a:endParaRPr lang="en-US" sz="2000" baseline="30000" dirty="0">
              <a:solidFill>
                <a:srgbClr val="000000"/>
              </a:solidFill>
              <a:latin typeface="inherit"/>
            </a:endParaRPr>
          </a:p>
          <a:p>
            <a:pPr marR="571500" indent="0">
              <a:lnSpc>
                <a:spcPct val="107000"/>
              </a:lnSpc>
              <a:spcBef>
                <a:spcPts val="0"/>
              </a:spcBef>
              <a:spcAft>
                <a:spcPts val="0"/>
              </a:spcAft>
              <a:buNone/>
            </a:pPr>
            <a:r>
              <a:rPr lang="en-US" sz="2000" b="1" i="0" baseline="30000" dirty="0">
                <a:solidFill>
                  <a:srgbClr val="000000"/>
                </a:solidFill>
                <a:effectLst/>
                <a:latin typeface="inherit"/>
              </a:rPr>
              <a:t>13 </a:t>
            </a:r>
            <a:r>
              <a:rPr lang="en-US" sz="2000" b="0" i="0" dirty="0">
                <a:solidFill>
                  <a:srgbClr val="000000"/>
                </a:solidFill>
                <a:effectLst/>
                <a:latin typeface="inherit"/>
              </a:rPr>
              <a:t>Jesus said to her, </a:t>
            </a:r>
            <a:r>
              <a:rPr lang="en-US" sz="2000" b="1" i="0" dirty="0">
                <a:solidFill>
                  <a:srgbClr val="FF0000"/>
                </a:solidFill>
                <a:effectLst/>
                <a:latin typeface="inherit"/>
              </a:rPr>
              <a:t>“Every one who drinks of this water will thirst again, </a:t>
            </a:r>
            <a:r>
              <a:rPr lang="en-US" sz="2000" b="1" i="0" baseline="30000" dirty="0">
                <a:solidFill>
                  <a:srgbClr val="FF0000"/>
                </a:solidFill>
                <a:effectLst/>
                <a:latin typeface="inherit"/>
              </a:rPr>
              <a:t>14 </a:t>
            </a:r>
            <a:r>
              <a:rPr lang="en-US" sz="2000" b="1" i="0" dirty="0">
                <a:solidFill>
                  <a:srgbClr val="FF0000"/>
                </a:solidFill>
                <a:effectLst/>
                <a:latin typeface="inherit"/>
              </a:rPr>
              <a:t>but whoever drinks of the water that I shall give him will never thirst; the water that I shall give him will become in him a spring of water welling up to eternal life.” </a:t>
            </a:r>
          </a:p>
          <a:p>
            <a:pPr marR="571500" indent="0">
              <a:lnSpc>
                <a:spcPct val="107000"/>
              </a:lnSpc>
              <a:spcBef>
                <a:spcPts val="0"/>
              </a:spcBef>
              <a:spcAft>
                <a:spcPts val="0"/>
              </a:spcAft>
              <a:buNone/>
            </a:pPr>
            <a:endParaRPr lang="en-US" sz="2000" b="1" i="0" baseline="30000" dirty="0">
              <a:solidFill>
                <a:srgbClr val="000000"/>
              </a:solidFill>
              <a:effectLst/>
              <a:latin typeface="inherit"/>
            </a:endParaRPr>
          </a:p>
          <a:p>
            <a:pPr marR="571500" indent="0">
              <a:lnSpc>
                <a:spcPct val="107000"/>
              </a:lnSpc>
              <a:spcBef>
                <a:spcPts val="0"/>
              </a:spcBef>
              <a:spcAft>
                <a:spcPts val="0"/>
              </a:spcAft>
              <a:buNone/>
            </a:pPr>
            <a:r>
              <a:rPr lang="en-US" sz="2000" b="1" i="0" baseline="30000" dirty="0">
                <a:solidFill>
                  <a:srgbClr val="000000"/>
                </a:solidFill>
                <a:effectLst/>
                <a:latin typeface="inherit"/>
              </a:rPr>
              <a:t>15 </a:t>
            </a:r>
            <a:r>
              <a:rPr lang="en-US" sz="2000" b="0" i="0" dirty="0">
                <a:solidFill>
                  <a:srgbClr val="000000"/>
                </a:solidFill>
                <a:effectLst/>
                <a:latin typeface="inherit"/>
              </a:rPr>
              <a:t>The woman said to him, </a:t>
            </a:r>
            <a:r>
              <a:rPr lang="en-US" sz="2000" b="1" i="0" dirty="0">
                <a:solidFill>
                  <a:srgbClr val="7030A0"/>
                </a:solidFill>
                <a:effectLst/>
                <a:latin typeface="inherit"/>
              </a:rPr>
              <a:t>“Sir, give me this water, that I may not thirst, nor come here to draw.”</a:t>
            </a:r>
            <a:endParaRPr lang="en-US" sz="2000" b="1" dirty="0">
              <a:solidFill>
                <a:srgbClr val="7030A0"/>
              </a:solidFill>
              <a:latin typeface="inherit"/>
            </a:endParaRPr>
          </a:p>
        </p:txBody>
      </p:sp>
      <p:sp>
        <p:nvSpPr>
          <p:cNvPr id="5" name="TextBox 4">
            <a:extLst>
              <a:ext uri="{FF2B5EF4-FFF2-40B4-BE49-F238E27FC236}">
                <a16:creationId xmlns:a16="http://schemas.microsoft.com/office/drawing/2014/main" id="{65590A8B-6DDC-4B59-B14F-58975599B17C}"/>
              </a:ext>
            </a:extLst>
          </p:cNvPr>
          <p:cNvSpPr txBox="1"/>
          <p:nvPr/>
        </p:nvSpPr>
        <p:spPr>
          <a:xfrm>
            <a:off x="10621505" y="184186"/>
            <a:ext cx="1359976" cy="1200329"/>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r"/>
            <a:r>
              <a:rPr lang="en-US" sz="1200" u="sng" dirty="0"/>
              <a:t>Character Legend</a:t>
            </a:r>
          </a:p>
          <a:p>
            <a:pPr algn="r"/>
            <a:r>
              <a:rPr lang="en-US" sz="1200" b="1" dirty="0"/>
              <a:t>Narrator</a:t>
            </a:r>
          </a:p>
          <a:p>
            <a:pPr algn="r"/>
            <a:r>
              <a:rPr lang="en-US" sz="1200" b="1" dirty="0">
                <a:solidFill>
                  <a:srgbClr val="FF0000"/>
                </a:solidFill>
              </a:rPr>
              <a:t>Jesus Christ</a:t>
            </a:r>
          </a:p>
          <a:p>
            <a:pPr algn="r"/>
            <a:r>
              <a:rPr lang="en-US" sz="1200" b="1" dirty="0">
                <a:solidFill>
                  <a:srgbClr val="7030A0"/>
                </a:solidFill>
              </a:rPr>
              <a:t>Samaritan Woman</a:t>
            </a:r>
          </a:p>
          <a:p>
            <a:pPr algn="r"/>
            <a:r>
              <a:rPr lang="en-US" sz="1200" b="1" dirty="0">
                <a:solidFill>
                  <a:srgbClr val="0070C0"/>
                </a:solidFill>
              </a:rPr>
              <a:t>Disciples</a:t>
            </a:r>
          </a:p>
          <a:p>
            <a:pPr algn="r"/>
            <a:r>
              <a:rPr lang="en-US" sz="1200" b="1" dirty="0">
                <a:solidFill>
                  <a:schemeClr val="accent6">
                    <a:lumMod val="75000"/>
                  </a:schemeClr>
                </a:solidFill>
              </a:rPr>
              <a:t>Samaritans</a:t>
            </a:r>
            <a:endParaRPr lang="en-US" sz="1200" b="1" dirty="0">
              <a:solidFill>
                <a:srgbClr val="7030A0"/>
              </a:solidFill>
            </a:endParaRPr>
          </a:p>
        </p:txBody>
      </p:sp>
    </p:spTree>
    <p:extLst>
      <p:ext uri="{BB962C8B-B14F-4D97-AF65-F5344CB8AC3E}">
        <p14:creationId xmlns:p14="http://schemas.microsoft.com/office/powerpoint/2010/main" val="10318477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PT Template_March29_Christine Malati" id="{6693A52A-8346-C44F-9E22-68361BDCF3D2}" vid="{2578D90E-B515-2942-909C-7B9436889AE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393</TotalTime>
  <Words>3658</Words>
  <Application>Microsoft Office PowerPoint</Application>
  <PresentationFormat>Widescreen</PresentationFormat>
  <Paragraphs>295</Paragraphs>
  <Slides>34</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34</vt:i4>
      </vt:variant>
    </vt:vector>
  </HeadingPairs>
  <TitlesOfParts>
    <vt:vector size="39" baseType="lpstr">
      <vt:lpstr>Arial</vt:lpstr>
      <vt:lpstr>Calibri</vt:lpstr>
      <vt:lpstr>inherit</vt:lpstr>
      <vt:lpstr>system-ui</vt:lpstr>
      <vt:lpstr>Office Theme</vt:lpstr>
      <vt:lpstr>PowerPoint Presentation</vt:lpstr>
      <vt:lpstr>PowerPoint Presentation</vt:lpstr>
      <vt:lpstr>Outline</vt:lpstr>
      <vt:lpstr>Geographical &amp; Cultural Context</vt:lpstr>
      <vt:lpstr>Geographical &amp; Cultural Context</vt:lpstr>
      <vt:lpstr>Geographical &amp; Cultural Context</vt:lpstr>
      <vt:lpstr>Geographical &amp; Cultural Context</vt:lpstr>
      <vt:lpstr>John 4:1-9 (RSV)</vt:lpstr>
      <vt:lpstr>John 4:10-15 (RSV)</vt:lpstr>
      <vt:lpstr>John 4:16-20 (RSV)</vt:lpstr>
      <vt:lpstr>John 4:21-26 (RSV)</vt:lpstr>
      <vt:lpstr>John 4:27-33 (RSV)</vt:lpstr>
      <vt:lpstr>John 4:34-38 (RSV)</vt:lpstr>
      <vt:lpstr>John 4:39-42 (RSV)</vt:lpstr>
      <vt:lpstr>Relevance in the Coptic Orthodox Church </vt:lpstr>
      <vt:lpstr>Lessons from the Encounter at the Well </vt:lpstr>
      <vt:lpstr>Origen Commentary on John</vt:lpstr>
      <vt:lpstr>St. Ephrem the Syrian Commentary on Tatian’s Diatessaron</vt:lpstr>
      <vt:lpstr>Christ reveals Himself gradually</vt:lpstr>
      <vt:lpstr>St. Cyril of Alexandria  Commentary on the Gospel of John</vt:lpstr>
      <vt:lpstr>The reaction of the Samaritan Woman</vt:lpstr>
      <vt:lpstr>The reaction of the Samaritan Woman</vt:lpstr>
      <vt:lpstr>St. Augustine of Hippo Tracate on John</vt:lpstr>
      <vt:lpstr>St. Romanus Melodus Kontakion of the Woman of Samaria</vt:lpstr>
      <vt:lpstr>Origen Commentary on John</vt:lpstr>
      <vt:lpstr>The reaction of the Samaritan Woman</vt:lpstr>
      <vt:lpstr>Origen Commentary on John</vt:lpstr>
      <vt:lpstr>Synaxarion of the Antiochian Orthodox Church Commemorated on February 26, March 20, and the “Sunday of the Samaritan Woman”</vt:lpstr>
      <vt:lpstr>Synaxarion of the Antiochian Orthodox Church Commemorated on February 26, March 20, and the “Sunday of the Samaritan Woman”</vt:lpstr>
      <vt:lpstr>Synaxarion of the Antiochian Orthodox Church Commemorated on February 26, March 20, and the “Sunday of the Samaritan Woman”</vt:lpstr>
      <vt:lpstr>Praying for Enlightenment</vt:lpstr>
      <vt:lpstr>Final Thoughts from the Prophet, St. Isaiah</vt:lpstr>
      <vt:lpstr>Leaving the Jar Project</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Dina Amin</dc:creator>
  <cp:lastModifiedBy>Christine Malati</cp:lastModifiedBy>
  <cp:revision>29</cp:revision>
  <cp:lastPrinted>2021-03-29T23:00:21Z</cp:lastPrinted>
  <dcterms:created xsi:type="dcterms:W3CDTF">2021-03-03T19:35:52Z</dcterms:created>
  <dcterms:modified xsi:type="dcterms:W3CDTF">2021-03-29T23:50:41Z</dcterms:modified>
</cp:coreProperties>
</file>