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0" r:id="rId3"/>
    <p:sldId id="281" r:id="rId4"/>
    <p:sldId id="283" r:id="rId5"/>
    <p:sldId id="282" r:id="rId6"/>
    <p:sldId id="265" r:id="rId7"/>
    <p:sldId id="257" r:id="rId8"/>
    <p:sldId id="258" r:id="rId9"/>
    <p:sldId id="259" r:id="rId10"/>
    <p:sldId id="260" r:id="rId11"/>
    <p:sldId id="261" r:id="rId12"/>
    <p:sldId id="263" r:id="rId13"/>
    <p:sldId id="262" r:id="rId14"/>
    <p:sldId id="264" r:id="rId15"/>
    <p:sldId id="268" r:id="rId16"/>
    <p:sldId id="266" r:id="rId17"/>
    <p:sldId id="267" r:id="rId18"/>
    <p:sldId id="269" r:id="rId19"/>
    <p:sldId id="272" r:id="rId20"/>
    <p:sldId id="271" r:id="rId21"/>
    <p:sldId id="273" r:id="rId22"/>
    <p:sldId id="274" r:id="rId23"/>
    <p:sldId id="275" r:id="rId24"/>
    <p:sldId id="276"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4/6/2019</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dirty="0"/>
              <a:pPr/>
              <a:t>4/6/2019</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dirty="0"/>
              <a:pPr/>
              <a:t>4/6/2019</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4/6/2019</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FC79-B366-4374-AA63-DA58C3E181CB}"/>
              </a:ext>
            </a:extLst>
          </p:cNvPr>
          <p:cNvSpPr>
            <a:spLocks noGrp="1"/>
          </p:cNvSpPr>
          <p:nvPr>
            <p:ph type="ctrTitle"/>
          </p:nvPr>
        </p:nvSpPr>
        <p:spPr>
          <a:xfrm>
            <a:off x="1581170" y="1301025"/>
            <a:ext cx="8637073" cy="2618554"/>
          </a:xfrm>
        </p:spPr>
        <p:txBody>
          <a:bodyPr/>
          <a:lstStyle/>
          <a:p>
            <a:pPr algn="ctr"/>
            <a:r>
              <a:rPr lang="en-US" dirty="0"/>
              <a:t>Journey to Paradise – Part 3</a:t>
            </a:r>
          </a:p>
        </p:txBody>
      </p:sp>
      <p:sp>
        <p:nvSpPr>
          <p:cNvPr id="3" name="Subtitle 2">
            <a:extLst>
              <a:ext uri="{FF2B5EF4-FFF2-40B4-BE49-F238E27FC236}">
                <a16:creationId xmlns:a16="http://schemas.microsoft.com/office/drawing/2014/main" id="{B45146CD-DE17-48F1-83D8-0834BC70E30F}"/>
              </a:ext>
            </a:extLst>
          </p:cNvPr>
          <p:cNvSpPr>
            <a:spLocks noGrp="1"/>
          </p:cNvSpPr>
          <p:nvPr>
            <p:ph type="subTitle" idx="1"/>
          </p:nvPr>
        </p:nvSpPr>
        <p:spPr>
          <a:xfrm>
            <a:off x="1581171" y="3919579"/>
            <a:ext cx="8637072" cy="1071095"/>
          </a:xfrm>
        </p:spPr>
        <p:txBody>
          <a:bodyPr>
            <a:normAutofit/>
          </a:bodyPr>
          <a:lstStyle/>
          <a:p>
            <a:pPr algn="ctr"/>
            <a:r>
              <a:rPr lang="en-US" sz="3600" i="1" dirty="0"/>
              <a:t>“A Lamp to My Feet”</a:t>
            </a:r>
          </a:p>
        </p:txBody>
      </p:sp>
    </p:spTree>
    <p:extLst>
      <p:ext uri="{BB962C8B-B14F-4D97-AF65-F5344CB8AC3E}">
        <p14:creationId xmlns:p14="http://schemas.microsoft.com/office/powerpoint/2010/main" val="292002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5C736-F6D5-4492-A7B8-1E69880F1F71}"/>
              </a:ext>
            </a:extLst>
          </p:cNvPr>
          <p:cNvSpPr>
            <a:spLocks noGrp="1"/>
          </p:cNvSpPr>
          <p:nvPr>
            <p:ph idx="4294967295"/>
          </p:nvPr>
        </p:nvSpPr>
        <p:spPr>
          <a:xfrm>
            <a:off x="230820" y="577049"/>
            <a:ext cx="11532094" cy="4864963"/>
          </a:xfrm>
        </p:spPr>
        <p:txBody>
          <a:bodyPr>
            <a:noAutofit/>
          </a:bodyPr>
          <a:lstStyle/>
          <a:p>
            <a:pPr marL="0" indent="0">
              <a:buNone/>
            </a:pPr>
            <a:r>
              <a:rPr lang="en-US" sz="3000" b="1" u="sng" dirty="0"/>
              <a:t> </a:t>
            </a:r>
            <a:r>
              <a:rPr lang="en-US" sz="3000" b="1" u="sng" baseline="30000" dirty="0"/>
              <a:t>26 </a:t>
            </a:r>
            <a:r>
              <a:rPr lang="en-US" sz="3000" b="1" u="sng" dirty="0"/>
              <a:t>Ought not the Christ to have suffered these things and to enter into His glory?” </a:t>
            </a:r>
            <a:r>
              <a:rPr lang="en-US" sz="3000" b="1" u="sng" baseline="30000" dirty="0"/>
              <a:t>27 </a:t>
            </a:r>
            <a:r>
              <a:rPr lang="en-US" sz="3000" b="1" u="sng" dirty="0"/>
              <a:t>And beginning at Moses and all the Prophets, He expounded to them in all the Scriptures the things concerning Himself.</a:t>
            </a:r>
            <a:r>
              <a:rPr lang="en-US" sz="3000" dirty="0"/>
              <a:t> </a:t>
            </a:r>
            <a:r>
              <a:rPr lang="en-US" sz="3000" b="1" baseline="30000" dirty="0"/>
              <a:t>28 </a:t>
            </a:r>
            <a:r>
              <a:rPr lang="en-US" sz="3000" dirty="0"/>
              <a:t>Then they drew near to the village where they were going, and He indicated that He would have gone farther.</a:t>
            </a:r>
            <a:r>
              <a:rPr lang="en-US" sz="3000" b="1" baseline="30000" dirty="0"/>
              <a:t> 29 </a:t>
            </a:r>
            <a:r>
              <a:rPr lang="en-US" sz="3000" dirty="0"/>
              <a:t>But they constrained Him, saying, “Abide with us, for it is toward evening, and the day is far spent.” And He went in to stay with them. </a:t>
            </a:r>
          </a:p>
        </p:txBody>
      </p:sp>
    </p:spTree>
    <p:extLst>
      <p:ext uri="{BB962C8B-B14F-4D97-AF65-F5344CB8AC3E}">
        <p14:creationId xmlns:p14="http://schemas.microsoft.com/office/powerpoint/2010/main" val="2515786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5C736-F6D5-4492-A7B8-1E69880F1F71}"/>
              </a:ext>
            </a:extLst>
          </p:cNvPr>
          <p:cNvSpPr>
            <a:spLocks noGrp="1"/>
          </p:cNvSpPr>
          <p:nvPr>
            <p:ph idx="4294967295"/>
          </p:nvPr>
        </p:nvSpPr>
        <p:spPr>
          <a:xfrm>
            <a:off x="4676774" y="497150"/>
            <a:ext cx="7334250" cy="5522650"/>
          </a:xfrm>
        </p:spPr>
        <p:txBody>
          <a:bodyPr>
            <a:noAutofit/>
          </a:bodyPr>
          <a:lstStyle/>
          <a:p>
            <a:pPr marL="0" indent="0">
              <a:buNone/>
            </a:pPr>
            <a:r>
              <a:rPr lang="en-US" sz="3000" b="1" baseline="30000" dirty="0"/>
              <a:t>30 </a:t>
            </a:r>
            <a:r>
              <a:rPr lang="en-US" sz="3000" dirty="0"/>
              <a:t>Now it came to pass, </a:t>
            </a:r>
            <a:r>
              <a:rPr lang="en-US" sz="3000" b="1" u="sng" dirty="0"/>
              <a:t>as He sat at the table with them, that He took bread, blessed and broke </a:t>
            </a:r>
            <a:r>
              <a:rPr lang="en-US" sz="3000" b="1" i="1" u="sng" dirty="0"/>
              <a:t>it,</a:t>
            </a:r>
            <a:r>
              <a:rPr lang="en-US" sz="3000" b="1" u="sng" dirty="0"/>
              <a:t> and gave it to them</a:t>
            </a:r>
            <a:r>
              <a:rPr lang="en-US" sz="3000" dirty="0"/>
              <a:t>. </a:t>
            </a:r>
            <a:r>
              <a:rPr lang="en-US" sz="3000" b="1" baseline="30000" dirty="0"/>
              <a:t>31 </a:t>
            </a:r>
            <a:r>
              <a:rPr lang="en-US" sz="3000" b="1" u="sng" dirty="0"/>
              <a:t>Then their eyes were opened and they knew Him; and He vanished from their sight.</a:t>
            </a:r>
            <a:r>
              <a:rPr lang="en-US" sz="3000" dirty="0"/>
              <a:t> </a:t>
            </a:r>
            <a:r>
              <a:rPr lang="en-US" sz="3000" b="1" baseline="30000" dirty="0"/>
              <a:t>32 </a:t>
            </a:r>
            <a:r>
              <a:rPr lang="en-US" sz="3000" dirty="0"/>
              <a:t>And they said to one another, “Did not our </a:t>
            </a:r>
            <a:r>
              <a:rPr lang="en-US" sz="3000" b="1" u="sng" dirty="0"/>
              <a:t>heart burn within us</a:t>
            </a:r>
            <a:r>
              <a:rPr lang="en-US" sz="3000" dirty="0"/>
              <a:t> while He talked with us on the road, and </a:t>
            </a:r>
            <a:r>
              <a:rPr lang="en-US" sz="3000" b="1" u="sng" dirty="0"/>
              <a:t>while He opened the Scriptures to us?”</a:t>
            </a:r>
            <a:r>
              <a:rPr lang="en-US" sz="3000" dirty="0"/>
              <a:t> (Luke 24:13-32)</a:t>
            </a:r>
          </a:p>
        </p:txBody>
      </p:sp>
      <p:pic>
        <p:nvPicPr>
          <p:cNvPr id="2" name="Picture 1">
            <a:extLst>
              <a:ext uri="{FF2B5EF4-FFF2-40B4-BE49-F238E27FC236}">
                <a16:creationId xmlns:a16="http://schemas.microsoft.com/office/drawing/2014/main" id="{5FCDC513-AE38-49BF-B980-9AC0AF50341D}"/>
              </a:ext>
            </a:extLst>
          </p:cNvPr>
          <p:cNvPicPr>
            <a:picLocks noChangeAspect="1"/>
          </p:cNvPicPr>
          <p:nvPr/>
        </p:nvPicPr>
        <p:blipFill>
          <a:blip r:embed="rId2"/>
          <a:stretch>
            <a:fillRect/>
          </a:stretch>
        </p:blipFill>
        <p:spPr>
          <a:xfrm>
            <a:off x="180976" y="1000125"/>
            <a:ext cx="4432024" cy="3647843"/>
          </a:xfrm>
          <a:prstGeom prst="rect">
            <a:avLst/>
          </a:prstGeom>
        </p:spPr>
      </p:pic>
    </p:spTree>
    <p:extLst>
      <p:ext uri="{BB962C8B-B14F-4D97-AF65-F5344CB8AC3E}">
        <p14:creationId xmlns:p14="http://schemas.microsoft.com/office/powerpoint/2010/main" val="3174248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5C736-F6D5-4492-A7B8-1E69880F1F71}"/>
              </a:ext>
            </a:extLst>
          </p:cNvPr>
          <p:cNvSpPr>
            <a:spLocks noGrp="1"/>
          </p:cNvSpPr>
          <p:nvPr>
            <p:ph idx="4294967295"/>
          </p:nvPr>
        </p:nvSpPr>
        <p:spPr>
          <a:xfrm>
            <a:off x="337351" y="408373"/>
            <a:ext cx="11517297" cy="4959736"/>
          </a:xfrm>
        </p:spPr>
        <p:txBody>
          <a:bodyPr>
            <a:noAutofit/>
          </a:bodyPr>
          <a:lstStyle/>
          <a:p>
            <a:pPr marL="0" indent="0">
              <a:buNone/>
            </a:pPr>
            <a:r>
              <a:rPr lang="en-US" sz="3000" b="1" baseline="30000" dirty="0"/>
              <a:t>44 </a:t>
            </a:r>
            <a:r>
              <a:rPr lang="en-US" sz="3000" dirty="0"/>
              <a:t>Then He said to them, “These </a:t>
            </a:r>
            <a:r>
              <a:rPr lang="en-US" sz="3000" i="1" dirty="0"/>
              <a:t>are</a:t>
            </a:r>
            <a:r>
              <a:rPr lang="en-US" sz="3000" dirty="0"/>
              <a:t> the words which I spoke to you while I was still with you, that all things must be fulfilled which were written in the </a:t>
            </a:r>
            <a:r>
              <a:rPr lang="en-US" sz="3000" b="1" u="sng" dirty="0"/>
              <a:t>Law of Moses and </a:t>
            </a:r>
            <a:r>
              <a:rPr lang="en-US" sz="3000" b="1" i="1" u="sng" dirty="0"/>
              <a:t>the</a:t>
            </a:r>
            <a:r>
              <a:rPr lang="en-US" sz="3000" b="1" u="sng" dirty="0"/>
              <a:t> Prophets and </a:t>
            </a:r>
            <a:r>
              <a:rPr lang="en-US" sz="3000" b="1" i="1" u="sng" dirty="0"/>
              <a:t>the</a:t>
            </a:r>
            <a:r>
              <a:rPr lang="en-US" sz="3000" b="1" u="sng" dirty="0"/>
              <a:t> Psalms concerning Me</a:t>
            </a:r>
            <a:r>
              <a:rPr lang="en-US" sz="3000" dirty="0"/>
              <a:t>.” </a:t>
            </a:r>
            <a:r>
              <a:rPr lang="en-US" sz="3000" b="1" baseline="30000" dirty="0"/>
              <a:t>45 </a:t>
            </a:r>
            <a:r>
              <a:rPr lang="en-US" sz="3000" dirty="0"/>
              <a:t>And </a:t>
            </a:r>
            <a:r>
              <a:rPr lang="en-US" sz="3000" b="1" u="sng" dirty="0"/>
              <a:t>He opened their understanding, that they might comprehend the Scriptures</a:t>
            </a:r>
            <a:r>
              <a:rPr lang="en-US" sz="3000" dirty="0"/>
              <a:t>. (Luke 24:44,45)</a:t>
            </a:r>
          </a:p>
        </p:txBody>
      </p:sp>
    </p:spTree>
    <p:extLst>
      <p:ext uri="{BB962C8B-B14F-4D97-AF65-F5344CB8AC3E}">
        <p14:creationId xmlns:p14="http://schemas.microsoft.com/office/powerpoint/2010/main" val="2310018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5C736-F6D5-4492-A7B8-1E69880F1F71}"/>
              </a:ext>
            </a:extLst>
          </p:cNvPr>
          <p:cNvSpPr>
            <a:spLocks noGrp="1"/>
          </p:cNvSpPr>
          <p:nvPr>
            <p:ph idx="4294967295"/>
          </p:nvPr>
        </p:nvSpPr>
        <p:spPr>
          <a:xfrm>
            <a:off x="496595" y="470101"/>
            <a:ext cx="7086154" cy="4572000"/>
          </a:xfrm>
        </p:spPr>
        <p:txBody>
          <a:bodyPr>
            <a:noAutofit/>
          </a:bodyPr>
          <a:lstStyle/>
          <a:p>
            <a:pPr marL="0" indent="0">
              <a:buNone/>
            </a:pPr>
            <a:r>
              <a:rPr lang="en-US" sz="3000" b="1" baseline="30000" dirty="0"/>
              <a:t>29 </a:t>
            </a:r>
            <a:r>
              <a:rPr lang="en-US" sz="3000" dirty="0"/>
              <a:t>Abraham said to him, ‘They have Moses and the prophets; let them hear them.’ </a:t>
            </a:r>
            <a:r>
              <a:rPr lang="en-US" sz="3000" b="1" baseline="30000" dirty="0"/>
              <a:t>30 </a:t>
            </a:r>
            <a:r>
              <a:rPr lang="en-US" sz="3000" dirty="0"/>
              <a:t>And he said, ‘No, father Abraham; but if one goes to them from the dead, they will repent.’ </a:t>
            </a:r>
            <a:r>
              <a:rPr lang="en-US" sz="3000" b="1" baseline="30000" dirty="0"/>
              <a:t>31 </a:t>
            </a:r>
            <a:r>
              <a:rPr lang="en-US" sz="3000" dirty="0"/>
              <a:t>But he said to him, ‘</a:t>
            </a:r>
            <a:r>
              <a:rPr lang="en-US" sz="3000" b="1" u="sng" dirty="0"/>
              <a:t>If they do not hear Moses and the prophets, neither will they be persuaded though one rise from the dead.</a:t>
            </a:r>
            <a:r>
              <a:rPr lang="en-US" sz="3000" dirty="0"/>
              <a:t>’”</a:t>
            </a:r>
          </a:p>
        </p:txBody>
      </p:sp>
      <p:pic>
        <p:nvPicPr>
          <p:cNvPr id="1026" name="Picture 2" descr="Image result for lazarus and the rich man icon">
            <a:extLst>
              <a:ext uri="{FF2B5EF4-FFF2-40B4-BE49-F238E27FC236}">
                <a16:creationId xmlns:a16="http://schemas.microsoft.com/office/drawing/2014/main" id="{2B192D28-59CA-470D-BA4C-461750C21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0542" y="679235"/>
            <a:ext cx="352425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944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7E22F-0C9E-4DC7-96AF-FD17E66FD0CF}"/>
              </a:ext>
            </a:extLst>
          </p:cNvPr>
          <p:cNvSpPr>
            <a:spLocks noGrp="1"/>
          </p:cNvSpPr>
          <p:nvPr>
            <p:ph idx="4294967295"/>
          </p:nvPr>
        </p:nvSpPr>
        <p:spPr>
          <a:xfrm>
            <a:off x="3169328" y="94325"/>
            <a:ext cx="9022672" cy="5853714"/>
          </a:xfrm>
        </p:spPr>
        <p:txBody>
          <a:bodyPr>
            <a:noAutofit/>
          </a:bodyPr>
          <a:lstStyle/>
          <a:p>
            <a:pPr marL="0" indent="0">
              <a:buNone/>
            </a:pPr>
            <a:r>
              <a:rPr lang="en-US" sz="3000" b="1" dirty="0"/>
              <a:t>If anyone, therefore, reads the scriptures this way, he will find in them the Word concerning Christ, and a foreshadowing of the new calling. For Christ is the “treasure which was hidden in the field” [Mat. 13:44] [a treasure] hidden in the scriptures, for he was indicated by means of types and parables, which could not be understood by human beings prior to the consummation of those things which had been predicted, that is, the advent of the Lord. </a:t>
            </a:r>
            <a:r>
              <a:rPr lang="en-US" sz="3000" dirty="0"/>
              <a:t>(St. Irenaeus, Against Heresies Book 4, Ch. 26 (1))</a:t>
            </a:r>
          </a:p>
        </p:txBody>
      </p:sp>
      <p:pic>
        <p:nvPicPr>
          <p:cNvPr id="4" name="Picture 3">
            <a:extLst>
              <a:ext uri="{FF2B5EF4-FFF2-40B4-BE49-F238E27FC236}">
                <a16:creationId xmlns:a16="http://schemas.microsoft.com/office/drawing/2014/main" id="{2588853E-7C93-49AE-8C54-EE3202F87F4C}"/>
              </a:ext>
            </a:extLst>
          </p:cNvPr>
          <p:cNvPicPr>
            <a:picLocks noChangeAspect="1"/>
          </p:cNvPicPr>
          <p:nvPr/>
        </p:nvPicPr>
        <p:blipFill>
          <a:blip r:embed="rId2"/>
          <a:stretch>
            <a:fillRect/>
          </a:stretch>
        </p:blipFill>
        <p:spPr>
          <a:xfrm>
            <a:off x="182838" y="1257299"/>
            <a:ext cx="2852743" cy="3643175"/>
          </a:xfrm>
          <a:prstGeom prst="rect">
            <a:avLst/>
          </a:prstGeom>
        </p:spPr>
      </p:pic>
    </p:spTree>
    <p:extLst>
      <p:ext uri="{BB962C8B-B14F-4D97-AF65-F5344CB8AC3E}">
        <p14:creationId xmlns:p14="http://schemas.microsoft.com/office/powerpoint/2010/main" val="146659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AC79D6-6A0F-4F51-A933-C0F005F95B32}"/>
              </a:ext>
            </a:extLst>
          </p:cNvPr>
          <p:cNvSpPr>
            <a:spLocks noGrp="1"/>
          </p:cNvSpPr>
          <p:nvPr>
            <p:ph idx="4294967295"/>
          </p:nvPr>
        </p:nvSpPr>
        <p:spPr>
          <a:xfrm>
            <a:off x="97654" y="-97658"/>
            <a:ext cx="12094346" cy="6320901"/>
          </a:xfrm>
        </p:spPr>
        <p:txBody>
          <a:bodyPr>
            <a:noAutofit/>
          </a:bodyPr>
          <a:lstStyle/>
          <a:p>
            <a:pPr marL="0" indent="0">
              <a:buNone/>
            </a:pPr>
            <a:r>
              <a:rPr lang="en-US" sz="2700" b="1" dirty="0"/>
              <a:t>“Every commandment which I command you today you must be careful to observe, that you may live and multiply, and go in and possess the land of which the Lord swore to your fathers. 2 And you shall remember that the Lord your God led you all the way these forty years in the wilderness, to humble you </a:t>
            </a:r>
            <a:r>
              <a:rPr lang="en-US" sz="2700" b="1" i="1" dirty="0"/>
              <a:t>and</a:t>
            </a:r>
            <a:r>
              <a:rPr lang="en-US" sz="2700" b="1" dirty="0"/>
              <a:t> test you, to know what </a:t>
            </a:r>
            <a:r>
              <a:rPr lang="en-US" sz="2700" b="1" i="1" dirty="0"/>
              <a:t>was </a:t>
            </a:r>
            <a:r>
              <a:rPr lang="en-US" sz="2700" b="1" dirty="0"/>
              <a:t>in your heart, whether you would keep His commandments or not. 3 So He humbled you, allowed you to hunger, and fed you with manna which you did not know nor did your fathers know, that He might make you know that man shall not live by bread alone; but man lives by every </a:t>
            </a:r>
            <a:r>
              <a:rPr lang="en-US" sz="2700" b="1" i="1" dirty="0"/>
              <a:t>word</a:t>
            </a:r>
            <a:r>
              <a:rPr lang="en-US" sz="2700" b="1" dirty="0"/>
              <a:t> that proceeds from the mouth of the Lord. 4 Your garments did not wear out on you, nor did your foot swell these forty years. 5 You should know in your heart that as a man chastens his son, </a:t>
            </a:r>
            <a:r>
              <a:rPr lang="en-US" sz="2700" b="1" i="1" dirty="0"/>
              <a:t>so</a:t>
            </a:r>
            <a:r>
              <a:rPr lang="en-US" sz="2700" b="1" dirty="0"/>
              <a:t> the Lord your God chastens you. (Deut. 8:1-5)</a:t>
            </a:r>
            <a:endParaRPr lang="en-US" sz="2700" dirty="0"/>
          </a:p>
        </p:txBody>
      </p:sp>
    </p:spTree>
    <p:extLst>
      <p:ext uri="{BB962C8B-B14F-4D97-AF65-F5344CB8AC3E}">
        <p14:creationId xmlns:p14="http://schemas.microsoft.com/office/powerpoint/2010/main" val="1495274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0124D9-C77D-4A81-AE76-8F16DFFBDFFE}"/>
              </a:ext>
            </a:extLst>
          </p:cNvPr>
          <p:cNvPicPr>
            <a:picLocks noChangeAspect="1"/>
          </p:cNvPicPr>
          <p:nvPr/>
        </p:nvPicPr>
        <p:blipFill rotWithShape="1">
          <a:blip r:embed="rId2"/>
          <a:srcRect l="9093" t="7319" b="1772"/>
          <a:stretch/>
        </p:blipFill>
        <p:spPr>
          <a:xfrm>
            <a:off x="0" y="0"/>
            <a:ext cx="12192000" cy="6858000"/>
          </a:xfrm>
          <a:prstGeom prst="rect">
            <a:avLst/>
          </a:prstGeom>
        </p:spPr>
      </p:pic>
      <p:sp>
        <p:nvSpPr>
          <p:cNvPr id="9" name="Rectangle 8">
            <a:extLst>
              <a:ext uri="{FF2B5EF4-FFF2-40B4-BE49-F238E27FC236}">
                <a16:creationId xmlns:a16="http://schemas.microsoft.com/office/drawing/2014/main" id="{B4211733-C0C2-45A1-92E9-0BAECCB0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1643" y="636753"/>
            <a:ext cx="8299435" cy="5572811"/>
          </a:xfrm>
          <a:prstGeom prst="rect">
            <a:avLst/>
          </a:prstGeom>
          <a:solidFill>
            <a:srgbClr val="000001">
              <a:alpha val="74902"/>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B771C-0B39-4646-ACE9-35B86FDE7619}"/>
              </a:ext>
            </a:extLst>
          </p:cNvPr>
          <p:cNvSpPr>
            <a:spLocks noGrp="1"/>
          </p:cNvSpPr>
          <p:nvPr>
            <p:ph type="title"/>
          </p:nvPr>
        </p:nvSpPr>
        <p:spPr>
          <a:xfrm>
            <a:off x="4063421" y="1068920"/>
            <a:ext cx="6815731" cy="635591"/>
          </a:xfrm>
        </p:spPr>
        <p:txBody>
          <a:bodyPr>
            <a:normAutofit/>
          </a:bodyPr>
          <a:lstStyle/>
          <a:p>
            <a:r>
              <a:rPr lang="en-US" b="1" i="1" u="sng" dirty="0">
                <a:solidFill>
                  <a:srgbClr val="FFFFFE"/>
                </a:solidFill>
                <a:effectLst>
                  <a:outerShdw blurRad="38100" dist="38100" dir="2700000" algn="tl">
                    <a:srgbClr val="000000">
                      <a:alpha val="43137"/>
                    </a:srgbClr>
                  </a:outerShdw>
                </a:effectLst>
              </a:rPr>
              <a:t>The Fraction of Wisdom</a:t>
            </a:r>
          </a:p>
        </p:txBody>
      </p:sp>
      <p:pic>
        <p:nvPicPr>
          <p:cNvPr id="11" name="Picture 10">
            <a:extLst>
              <a:ext uri="{FF2B5EF4-FFF2-40B4-BE49-F238E27FC236}">
                <a16:creationId xmlns:a16="http://schemas.microsoft.com/office/drawing/2014/main" id="{34FB00AB-7BB6-4FC4-AF0D-EFA3687C7E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40449" b="36435"/>
          <a:stretch/>
        </p:blipFill>
        <p:spPr>
          <a:xfrm>
            <a:off x="4062802" y="798973"/>
            <a:ext cx="6803136" cy="155448"/>
          </a:xfrm>
          <a:prstGeom prst="rect">
            <a:avLst/>
          </a:prstGeom>
          <a:noFill/>
          <a:ln>
            <a:noFill/>
          </a:ln>
        </p:spPr>
      </p:pic>
      <p:sp>
        <p:nvSpPr>
          <p:cNvPr id="3" name="Content Placeholder 2">
            <a:extLst>
              <a:ext uri="{FF2B5EF4-FFF2-40B4-BE49-F238E27FC236}">
                <a16:creationId xmlns:a16="http://schemas.microsoft.com/office/drawing/2014/main" id="{72B6A5A2-E1F3-4C43-8D5F-38D0AD00C60F}"/>
              </a:ext>
            </a:extLst>
          </p:cNvPr>
          <p:cNvSpPr>
            <a:spLocks noGrp="1"/>
          </p:cNvSpPr>
          <p:nvPr>
            <p:ph idx="1"/>
          </p:nvPr>
        </p:nvSpPr>
        <p:spPr>
          <a:xfrm>
            <a:off x="4062802" y="1878237"/>
            <a:ext cx="7837817" cy="4445826"/>
          </a:xfrm>
        </p:spPr>
        <p:txBody>
          <a:bodyPr>
            <a:noAutofit/>
          </a:bodyPr>
          <a:lstStyle/>
          <a:p>
            <a:pPr marL="0" indent="0">
              <a:buNone/>
            </a:pPr>
            <a:r>
              <a:rPr lang="en-US" sz="2900" dirty="0">
                <a:solidFill>
                  <a:schemeClr val="bg1"/>
                </a:solidFill>
              </a:rPr>
              <a:t>Wisdom is brighter than the sun and all the stars. Wisdom is the Light of the Father existing with Him from eternity...</a:t>
            </a:r>
          </a:p>
          <a:p>
            <a:pPr marL="0" indent="0">
              <a:buNone/>
            </a:pPr>
            <a:endParaRPr lang="en-US" sz="800" dirty="0">
              <a:solidFill>
                <a:schemeClr val="bg1"/>
              </a:solidFill>
            </a:endParaRPr>
          </a:p>
          <a:p>
            <a:pPr marL="0" indent="0">
              <a:buNone/>
            </a:pPr>
            <a:r>
              <a:rPr lang="en-US" sz="2900" dirty="0">
                <a:solidFill>
                  <a:schemeClr val="bg1"/>
                </a:solidFill>
              </a:rPr>
              <a:t>Wisdom is our Savior Jesus Christ who redeemed us with the sacrifice of His Body, bought us by His bloodshed, and chose us for His eternal kingdom. </a:t>
            </a:r>
          </a:p>
          <a:p>
            <a:pPr marL="0" indent="0">
              <a:buNone/>
            </a:pPr>
            <a:br>
              <a:rPr lang="en-US" sz="2800" dirty="0">
                <a:solidFill>
                  <a:schemeClr val="bg1"/>
                </a:solidFill>
              </a:rPr>
            </a:br>
            <a:endParaRPr lang="en-US" sz="2800" dirty="0">
              <a:solidFill>
                <a:schemeClr val="bg1"/>
              </a:solidFill>
            </a:endParaRPr>
          </a:p>
          <a:p>
            <a:pPr marL="0" indent="0">
              <a:buNone/>
            </a:pPr>
            <a:endParaRPr lang="en-US" sz="2800" dirty="0">
              <a:solidFill>
                <a:schemeClr val="bg1"/>
              </a:solidFill>
            </a:endParaRPr>
          </a:p>
          <a:p>
            <a:pPr marL="0" indent="0">
              <a:buNone/>
            </a:pPr>
            <a:endParaRPr lang="en-US" sz="2800" dirty="0">
              <a:solidFill>
                <a:schemeClr val="bg1"/>
              </a:solidFill>
            </a:endParaRPr>
          </a:p>
        </p:txBody>
      </p:sp>
    </p:spTree>
    <p:extLst>
      <p:ext uri="{BB962C8B-B14F-4D97-AF65-F5344CB8AC3E}">
        <p14:creationId xmlns:p14="http://schemas.microsoft.com/office/powerpoint/2010/main" val="1591328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2BB9BD-5035-44D9-938E-3E44FD951C2B}"/>
              </a:ext>
            </a:extLst>
          </p:cNvPr>
          <p:cNvSpPr>
            <a:spLocks noGrp="1"/>
          </p:cNvSpPr>
          <p:nvPr>
            <p:ph idx="4294967295"/>
          </p:nvPr>
        </p:nvSpPr>
        <p:spPr>
          <a:xfrm>
            <a:off x="301841" y="514906"/>
            <a:ext cx="8137310" cy="5163922"/>
          </a:xfrm>
        </p:spPr>
        <p:txBody>
          <a:bodyPr>
            <a:noAutofit/>
          </a:bodyPr>
          <a:lstStyle/>
          <a:p>
            <a:pPr marL="0" indent="0">
              <a:buNone/>
            </a:pPr>
            <a:r>
              <a:rPr lang="en-US" sz="2800" b="1" dirty="0"/>
              <a:t>1 Wisdom has built her house,</a:t>
            </a:r>
            <a:r>
              <a:rPr lang="en-US" sz="2800" dirty="0"/>
              <a:t> </a:t>
            </a:r>
            <a:r>
              <a:rPr lang="en-US" sz="2800" b="1" dirty="0"/>
              <a:t>She has hewn out her seven pillars;</a:t>
            </a:r>
            <a:r>
              <a:rPr lang="en-US" sz="2800" dirty="0"/>
              <a:t> </a:t>
            </a:r>
            <a:r>
              <a:rPr lang="en-US" sz="2800" b="1" dirty="0"/>
              <a:t>2 She has slaughtered her meat,</a:t>
            </a:r>
            <a:r>
              <a:rPr lang="en-US" sz="2800" dirty="0"/>
              <a:t> </a:t>
            </a:r>
            <a:r>
              <a:rPr lang="en-US" sz="2800" b="1" dirty="0"/>
              <a:t>She has mixed her wine,</a:t>
            </a:r>
            <a:r>
              <a:rPr lang="en-US" sz="2800" dirty="0"/>
              <a:t> </a:t>
            </a:r>
            <a:r>
              <a:rPr lang="en-US" sz="2800" b="1" dirty="0"/>
              <a:t>She has also furnished her table.</a:t>
            </a:r>
            <a:r>
              <a:rPr lang="en-US" sz="2800" dirty="0"/>
              <a:t> </a:t>
            </a:r>
            <a:r>
              <a:rPr lang="en-US" sz="2800" b="1" dirty="0"/>
              <a:t>3 She has sent out her maidens,</a:t>
            </a:r>
            <a:r>
              <a:rPr lang="en-US" sz="2800" dirty="0"/>
              <a:t> </a:t>
            </a:r>
            <a:r>
              <a:rPr lang="en-US" sz="2800" b="1" dirty="0"/>
              <a:t>She cries out from the highest places of the city,</a:t>
            </a:r>
            <a:r>
              <a:rPr lang="en-US" sz="2800" dirty="0"/>
              <a:t> </a:t>
            </a:r>
            <a:r>
              <a:rPr lang="en-US" sz="2800" b="1" dirty="0"/>
              <a:t>4 “Whoever </a:t>
            </a:r>
            <a:r>
              <a:rPr lang="en-US" sz="2800" b="1" i="1" dirty="0"/>
              <a:t>is</a:t>
            </a:r>
            <a:r>
              <a:rPr lang="en-US" sz="2800" b="1" dirty="0"/>
              <a:t> simple, let him turn in here!”</a:t>
            </a:r>
            <a:r>
              <a:rPr lang="en-US" sz="2800" dirty="0"/>
              <a:t> </a:t>
            </a:r>
            <a:r>
              <a:rPr lang="en-US" sz="2800" b="1" i="1" dirty="0"/>
              <a:t>As for</a:t>
            </a:r>
            <a:r>
              <a:rPr lang="en-US" sz="2800" b="1" dirty="0"/>
              <a:t> him who lacks understanding, she says to him,</a:t>
            </a:r>
            <a:r>
              <a:rPr lang="en-US" sz="2800" dirty="0"/>
              <a:t> </a:t>
            </a:r>
            <a:r>
              <a:rPr lang="en-US" sz="2800" b="1" dirty="0"/>
              <a:t>5 “Come, eat of my </a:t>
            </a:r>
            <a:r>
              <a:rPr lang="en-US" sz="2800" b="1" dirty="0" err="1"/>
              <a:t>breadAnd</a:t>
            </a:r>
            <a:r>
              <a:rPr lang="en-US" sz="2800" b="1" dirty="0"/>
              <a:t> drink of the wine I have mixed.</a:t>
            </a:r>
            <a:r>
              <a:rPr lang="en-US" sz="2800" dirty="0"/>
              <a:t> (Prov. 9:1-11)</a:t>
            </a:r>
          </a:p>
        </p:txBody>
      </p:sp>
      <p:pic>
        <p:nvPicPr>
          <p:cNvPr id="4" name="Picture 3">
            <a:extLst>
              <a:ext uri="{FF2B5EF4-FFF2-40B4-BE49-F238E27FC236}">
                <a16:creationId xmlns:a16="http://schemas.microsoft.com/office/drawing/2014/main" id="{1314040B-6D51-44BD-81FD-861D1703A711}"/>
              </a:ext>
            </a:extLst>
          </p:cNvPr>
          <p:cNvPicPr>
            <a:picLocks noChangeAspect="1"/>
          </p:cNvPicPr>
          <p:nvPr/>
        </p:nvPicPr>
        <p:blipFill rotWithShape="1">
          <a:blip r:embed="rId2"/>
          <a:srcRect b="6124"/>
          <a:stretch/>
        </p:blipFill>
        <p:spPr>
          <a:xfrm>
            <a:off x="8572316" y="381740"/>
            <a:ext cx="3136753" cy="44215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00454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E55A-B533-4988-AD93-461DC07E1887}"/>
              </a:ext>
            </a:extLst>
          </p:cNvPr>
          <p:cNvSpPr>
            <a:spLocks noGrp="1"/>
          </p:cNvSpPr>
          <p:nvPr>
            <p:ph type="title"/>
          </p:nvPr>
        </p:nvSpPr>
        <p:spPr>
          <a:xfrm>
            <a:off x="3495675" y="953324"/>
            <a:ext cx="7237870" cy="1049235"/>
          </a:xfrm>
        </p:spPr>
        <p:txBody>
          <a:bodyPr/>
          <a:lstStyle/>
          <a:p>
            <a:r>
              <a:rPr lang="en-US" b="1" i="1" dirty="0"/>
              <a:t>Friday Before Temptation Sunday</a:t>
            </a:r>
          </a:p>
        </p:txBody>
      </p:sp>
      <p:sp>
        <p:nvSpPr>
          <p:cNvPr id="3" name="Content Placeholder 2">
            <a:extLst>
              <a:ext uri="{FF2B5EF4-FFF2-40B4-BE49-F238E27FC236}">
                <a16:creationId xmlns:a16="http://schemas.microsoft.com/office/drawing/2014/main" id="{8D42E391-94B9-48D9-9C46-38817E553AE4}"/>
              </a:ext>
            </a:extLst>
          </p:cNvPr>
          <p:cNvSpPr>
            <a:spLocks noGrp="1"/>
          </p:cNvSpPr>
          <p:nvPr>
            <p:ph idx="1"/>
          </p:nvPr>
        </p:nvSpPr>
        <p:spPr>
          <a:xfrm>
            <a:off x="3495675" y="1695635"/>
            <a:ext cx="7237870" cy="3770710"/>
          </a:xfrm>
        </p:spPr>
        <p:txBody>
          <a:bodyPr/>
          <a:lstStyle/>
          <a:p>
            <a:pPr marL="0" indent="0">
              <a:buNone/>
            </a:pPr>
            <a:endParaRPr lang="en-US" dirty="0"/>
          </a:p>
        </p:txBody>
      </p:sp>
      <p:pic>
        <p:nvPicPr>
          <p:cNvPr id="4" name="Picture 3">
            <a:extLst>
              <a:ext uri="{FF2B5EF4-FFF2-40B4-BE49-F238E27FC236}">
                <a16:creationId xmlns:a16="http://schemas.microsoft.com/office/drawing/2014/main" id="{1EB6DBE7-12BB-4A36-97FC-F422C37A3A3E}"/>
              </a:ext>
            </a:extLst>
          </p:cNvPr>
          <p:cNvPicPr>
            <a:picLocks noChangeAspect="1"/>
          </p:cNvPicPr>
          <p:nvPr/>
        </p:nvPicPr>
        <p:blipFill>
          <a:blip r:embed="rId2"/>
          <a:stretch>
            <a:fillRect/>
          </a:stretch>
        </p:blipFill>
        <p:spPr>
          <a:xfrm>
            <a:off x="229449" y="869083"/>
            <a:ext cx="3046936" cy="4855441"/>
          </a:xfrm>
          <a:prstGeom prst="rect">
            <a:avLst/>
          </a:prstGeom>
        </p:spPr>
      </p:pic>
    </p:spTree>
    <p:extLst>
      <p:ext uri="{BB962C8B-B14F-4D97-AF65-F5344CB8AC3E}">
        <p14:creationId xmlns:p14="http://schemas.microsoft.com/office/powerpoint/2010/main" val="477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E55A-B533-4988-AD93-461DC07E1887}"/>
              </a:ext>
            </a:extLst>
          </p:cNvPr>
          <p:cNvSpPr>
            <a:spLocks noGrp="1"/>
          </p:cNvSpPr>
          <p:nvPr>
            <p:ph type="title"/>
          </p:nvPr>
        </p:nvSpPr>
        <p:spPr>
          <a:xfrm>
            <a:off x="3495675" y="953324"/>
            <a:ext cx="7237870" cy="1049235"/>
          </a:xfrm>
        </p:spPr>
        <p:txBody>
          <a:bodyPr/>
          <a:lstStyle/>
          <a:p>
            <a:r>
              <a:rPr lang="en-US" b="1" i="1" dirty="0"/>
              <a:t>Friday Before Temptation Sunday</a:t>
            </a:r>
          </a:p>
        </p:txBody>
      </p:sp>
      <p:sp>
        <p:nvSpPr>
          <p:cNvPr id="3" name="Content Placeholder 2">
            <a:extLst>
              <a:ext uri="{FF2B5EF4-FFF2-40B4-BE49-F238E27FC236}">
                <a16:creationId xmlns:a16="http://schemas.microsoft.com/office/drawing/2014/main" id="{8D42E391-94B9-48D9-9C46-38817E553AE4}"/>
              </a:ext>
            </a:extLst>
          </p:cNvPr>
          <p:cNvSpPr>
            <a:spLocks noGrp="1"/>
          </p:cNvSpPr>
          <p:nvPr>
            <p:ph idx="1"/>
          </p:nvPr>
        </p:nvSpPr>
        <p:spPr>
          <a:xfrm>
            <a:off x="3495675" y="1571348"/>
            <a:ext cx="8169582" cy="4465467"/>
          </a:xfrm>
        </p:spPr>
        <p:txBody>
          <a:bodyPr>
            <a:normAutofit/>
          </a:bodyPr>
          <a:lstStyle/>
          <a:p>
            <a:pPr marL="0" indent="0">
              <a:buNone/>
            </a:pPr>
            <a:r>
              <a:rPr lang="en-US" sz="3000" dirty="0"/>
              <a:t>And the Philistine drew near and presented himself forty days, morning and evening. (1 Sam. 17:16)</a:t>
            </a:r>
          </a:p>
        </p:txBody>
      </p:sp>
      <p:pic>
        <p:nvPicPr>
          <p:cNvPr id="4" name="Picture 3">
            <a:extLst>
              <a:ext uri="{FF2B5EF4-FFF2-40B4-BE49-F238E27FC236}">
                <a16:creationId xmlns:a16="http://schemas.microsoft.com/office/drawing/2014/main" id="{1EB6DBE7-12BB-4A36-97FC-F422C37A3A3E}"/>
              </a:ext>
            </a:extLst>
          </p:cNvPr>
          <p:cNvPicPr>
            <a:picLocks noChangeAspect="1"/>
          </p:cNvPicPr>
          <p:nvPr/>
        </p:nvPicPr>
        <p:blipFill>
          <a:blip r:embed="rId2"/>
          <a:stretch>
            <a:fillRect/>
          </a:stretch>
        </p:blipFill>
        <p:spPr>
          <a:xfrm>
            <a:off x="229449" y="869083"/>
            <a:ext cx="3046936" cy="4855441"/>
          </a:xfrm>
          <a:prstGeom prst="rect">
            <a:avLst/>
          </a:prstGeom>
        </p:spPr>
      </p:pic>
    </p:spTree>
    <p:extLst>
      <p:ext uri="{BB962C8B-B14F-4D97-AF65-F5344CB8AC3E}">
        <p14:creationId xmlns:p14="http://schemas.microsoft.com/office/powerpoint/2010/main" val="252137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554FE-678A-4B8A-8007-6345911AB86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1415DF3-E1F5-4CFB-BF09-56BAF717862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E9AC26C-F4CC-4BEB-9021-554CF6BB326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70738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3E55A-B533-4988-AD93-461DC07E1887}"/>
              </a:ext>
            </a:extLst>
          </p:cNvPr>
          <p:cNvSpPr>
            <a:spLocks noGrp="1"/>
          </p:cNvSpPr>
          <p:nvPr>
            <p:ph type="title"/>
          </p:nvPr>
        </p:nvSpPr>
        <p:spPr>
          <a:xfrm>
            <a:off x="3495675" y="953324"/>
            <a:ext cx="7237870" cy="1049235"/>
          </a:xfrm>
        </p:spPr>
        <p:txBody>
          <a:bodyPr/>
          <a:lstStyle/>
          <a:p>
            <a:r>
              <a:rPr lang="en-US" b="1" i="1" dirty="0"/>
              <a:t>Friday Before Temptation Sunday</a:t>
            </a:r>
          </a:p>
        </p:txBody>
      </p:sp>
      <p:sp>
        <p:nvSpPr>
          <p:cNvPr id="3" name="Content Placeholder 2">
            <a:extLst>
              <a:ext uri="{FF2B5EF4-FFF2-40B4-BE49-F238E27FC236}">
                <a16:creationId xmlns:a16="http://schemas.microsoft.com/office/drawing/2014/main" id="{8D42E391-94B9-48D9-9C46-38817E553AE4}"/>
              </a:ext>
            </a:extLst>
          </p:cNvPr>
          <p:cNvSpPr>
            <a:spLocks noGrp="1"/>
          </p:cNvSpPr>
          <p:nvPr>
            <p:ph idx="1"/>
          </p:nvPr>
        </p:nvSpPr>
        <p:spPr>
          <a:xfrm>
            <a:off x="3495675" y="1571348"/>
            <a:ext cx="8169582" cy="4465467"/>
          </a:xfrm>
        </p:spPr>
        <p:txBody>
          <a:bodyPr>
            <a:normAutofit/>
          </a:bodyPr>
          <a:lstStyle/>
          <a:p>
            <a:pPr marL="0" indent="0">
              <a:buNone/>
            </a:pPr>
            <a:r>
              <a:rPr lang="en-US" sz="3000" dirty="0"/>
              <a:t>And the Philistine drew near and presented himself forty days, morning and evening. (1 Sam. 17:16)</a:t>
            </a:r>
          </a:p>
          <a:p>
            <a:pPr marL="0" indent="0">
              <a:buNone/>
            </a:pPr>
            <a:r>
              <a:rPr lang="en-US" sz="3000" dirty="0"/>
              <a:t>Therefore David ran and stood over the Philistine, took his sword and drew it out of its sheath and killed him, and cut off his head with it.(1 Sam. 17:51)</a:t>
            </a:r>
          </a:p>
        </p:txBody>
      </p:sp>
      <p:pic>
        <p:nvPicPr>
          <p:cNvPr id="4" name="Picture 3">
            <a:extLst>
              <a:ext uri="{FF2B5EF4-FFF2-40B4-BE49-F238E27FC236}">
                <a16:creationId xmlns:a16="http://schemas.microsoft.com/office/drawing/2014/main" id="{1EB6DBE7-12BB-4A36-97FC-F422C37A3A3E}"/>
              </a:ext>
            </a:extLst>
          </p:cNvPr>
          <p:cNvPicPr>
            <a:picLocks noChangeAspect="1"/>
          </p:cNvPicPr>
          <p:nvPr/>
        </p:nvPicPr>
        <p:blipFill>
          <a:blip r:embed="rId2"/>
          <a:stretch>
            <a:fillRect/>
          </a:stretch>
        </p:blipFill>
        <p:spPr>
          <a:xfrm>
            <a:off x="229449" y="869083"/>
            <a:ext cx="3046936" cy="4855441"/>
          </a:xfrm>
          <a:prstGeom prst="rect">
            <a:avLst/>
          </a:prstGeom>
        </p:spPr>
      </p:pic>
    </p:spTree>
    <p:extLst>
      <p:ext uri="{BB962C8B-B14F-4D97-AF65-F5344CB8AC3E}">
        <p14:creationId xmlns:p14="http://schemas.microsoft.com/office/powerpoint/2010/main" val="877770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DA65F8-D99A-4C69-8D2E-DE0A6D07B9B3}"/>
              </a:ext>
            </a:extLst>
          </p:cNvPr>
          <p:cNvSpPr>
            <a:spLocks noGrp="1"/>
          </p:cNvSpPr>
          <p:nvPr>
            <p:ph idx="4294967295"/>
          </p:nvPr>
        </p:nvSpPr>
        <p:spPr>
          <a:xfrm>
            <a:off x="238125" y="447675"/>
            <a:ext cx="7981950" cy="5781675"/>
          </a:xfrm>
        </p:spPr>
        <p:txBody>
          <a:bodyPr>
            <a:noAutofit/>
          </a:bodyPr>
          <a:lstStyle/>
          <a:p>
            <a:pPr marL="0" indent="0">
              <a:buNone/>
            </a:pPr>
            <a:r>
              <a:rPr lang="en-US" sz="3000" b="1" u="sng" dirty="0"/>
              <a:t>Litany of the Gospel</a:t>
            </a:r>
            <a:r>
              <a:rPr lang="en-US" sz="3000" b="1" dirty="0"/>
              <a:t>: </a:t>
            </a:r>
            <a:r>
              <a:rPr lang="en-US" sz="3000" dirty="0"/>
              <a:t>For You are the life of us all, the salvation of us all, the hope of us all, the </a:t>
            </a:r>
            <a:r>
              <a:rPr lang="en-US" sz="3000" u="sng" dirty="0"/>
              <a:t>healing of us all</a:t>
            </a:r>
            <a:r>
              <a:rPr lang="en-US" sz="3000" dirty="0"/>
              <a:t> and the </a:t>
            </a:r>
            <a:r>
              <a:rPr lang="en-US" sz="3000" u="sng" dirty="0"/>
              <a:t>resurrection of us all</a:t>
            </a:r>
            <a:r>
              <a:rPr lang="en-US" sz="3000" dirty="0"/>
              <a:t>. </a:t>
            </a:r>
          </a:p>
          <a:p>
            <a:pPr marL="0" indent="0">
              <a:buNone/>
            </a:pPr>
            <a:br>
              <a:rPr lang="en-US" sz="3000" dirty="0"/>
            </a:br>
            <a:r>
              <a:rPr lang="en-US" sz="3000" b="1" dirty="0"/>
              <a:t>Revive me according to Your word. </a:t>
            </a:r>
            <a:r>
              <a:rPr lang="en-US" sz="3000" dirty="0"/>
              <a:t>(Psalm 119:25)</a:t>
            </a:r>
          </a:p>
          <a:p>
            <a:pPr marL="0" indent="0">
              <a:buNone/>
            </a:pPr>
            <a:r>
              <a:rPr lang="en-US" sz="3000" b="1" dirty="0"/>
              <a:t>Strengthen me according to Your word. </a:t>
            </a:r>
            <a:r>
              <a:rPr lang="en-US" sz="3000" dirty="0"/>
              <a:t>(Psalm 119:28)</a:t>
            </a:r>
          </a:p>
          <a:p>
            <a:pPr marL="0" indent="0">
              <a:buNone/>
            </a:pPr>
            <a:br>
              <a:rPr lang="en-US" sz="3000" dirty="0"/>
            </a:br>
            <a:endParaRPr lang="en-US" sz="3000" dirty="0"/>
          </a:p>
        </p:txBody>
      </p:sp>
      <p:pic>
        <p:nvPicPr>
          <p:cNvPr id="4" name="Picture 3">
            <a:extLst>
              <a:ext uri="{FF2B5EF4-FFF2-40B4-BE49-F238E27FC236}">
                <a16:creationId xmlns:a16="http://schemas.microsoft.com/office/drawing/2014/main" id="{50F4BE0F-7318-47AF-B33A-8D9340E5D8E6}"/>
              </a:ext>
            </a:extLst>
          </p:cNvPr>
          <p:cNvPicPr>
            <a:picLocks noChangeAspect="1"/>
          </p:cNvPicPr>
          <p:nvPr/>
        </p:nvPicPr>
        <p:blipFill>
          <a:blip r:embed="rId2"/>
          <a:stretch>
            <a:fillRect/>
          </a:stretch>
        </p:blipFill>
        <p:spPr>
          <a:xfrm>
            <a:off x="7561001" y="1623056"/>
            <a:ext cx="4133850" cy="2962275"/>
          </a:xfrm>
          <a:prstGeom prst="rect">
            <a:avLst/>
          </a:prstGeom>
        </p:spPr>
      </p:pic>
    </p:spTree>
    <p:extLst>
      <p:ext uri="{BB962C8B-B14F-4D97-AF65-F5344CB8AC3E}">
        <p14:creationId xmlns:p14="http://schemas.microsoft.com/office/powerpoint/2010/main" val="419516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aralytic at the pool of bethesda">
            <a:extLst>
              <a:ext uri="{FF2B5EF4-FFF2-40B4-BE49-F238E27FC236}">
                <a16:creationId xmlns:a16="http://schemas.microsoft.com/office/drawing/2014/main" id="{698E6755-5CC3-4968-A24F-4FA8D51EB7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8206" y="511993"/>
            <a:ext cx="5672832" cy="44059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CA4FE951-74FB-4F99-A4D7-7AA336D51AC0}"/>
              </a:ext>
            </a:extLst>
          </p:cNvPr>
          <p:cNvSpPr>
            <a:spLocks noGrp="1"/>
          </p:cNvSpPr>
          <p:nvPr>
            <p:ph type="title" idx="4294967295"/>
          </p:nvPr>
        </p:nvSpPr>
        <p:spPr>
          <a:xfrm>
            <a:off x="1294606" y="5298257"/>
            <a:ext cx="9602788" cy="1047750"/>
          </a:xfrm>
        </p:spPr>
        <p:txBody>
          <a:bodyPr/>
          <a:lstStyle/>
          <a:p>
            <a:pPr algn="ctr"/>
            <a:r>
              <a:rPr lang="en-US" b="1" dirty="0"/>
              <a:t>Sunday of the Paralytic at the Pool of Bethesda</a:t>
            </a:r>
          </a:p>
        </p:txBody>
      </p:sp>
    </p:spTree>
    <p:extLst>
      <p:ext uri="{BB962C8B-B14F-4D97-AF65-F5344CB8AC3E}">
        <p14:creationId xmlns:p14="http://schemas.microsoft.com/office/powerpoint/2010/main" val="3326027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B477E-F588-497C-BCCB-37EE335EC409}"/>
              </a:ext>
            </a:extLst>
          </p:cNvPr>
          <p:cNvSpPr>
            <a:spLocks noGrp="1"/>
          </p:cNvSpPr>
          <p:nvPr>
            <p:ph type="title" idx="4294967295"/>
          </p:nvPr>
        </p:nvSpPr>
        <p:spPr>
          <a:xfrm>
            <a:off x="79899" y="261629"/>
            <a:ext cx="9602788" cy="1047750"/>
          </a:xfrm>
        </p:spPr>
        <p:txBody>
          <a:bodyPr/>
          <a:lstStyle/>
          <a:p>
            <a:r>
              <a:rPr lang="en-US" b="1" dirty="0"/>
              <a:t>Monday Matins:</a:t>
            </a:r>
            <a:endParaRPr lang="en-US" dirty="0"/>
          </a:p>
        </p:txBody>
      </p:sp>
      <p:sp>
        <p:nvSpPr>
          <p:cNvPr id="3" name="Content Placeholder 2">
            <a:extLst>
              <a:ext uri="{FF2B5EF4-FFF2-40B4-BE49-F238E27FC236}">
                <a16:creationId xmlns:a16="http://schemas.microsoft.com/office/drawing/2014/main" id="{5A250268-3ED9-41F7-A710-8F68D07C68DD}"/>
              </a:ext>
            </a:extLst>
          </p:cNvPr>
          <p:cNvSpPr>
            <a:spLocks noGrp="1"/>
          </p:cNvSpPr>
          <p:nvPr>
            <p:ph idx="4294967295"/>
          </p:nvPr>
        </p:nvSpPr>
        <p:spPr>
          <a:xfrm>
            <a:off x="284084" y="1544638"/>
            <a:ext cx="11656381" cy="4456667"/>
          </a:xfrm>
        </p:spPr>
        <p:txBody>
          <a:bodyPr>
            <a:noAutofit/>
          </a:bodyPr>
          <a:lstStyle/>
          <a:p>
            <a:pPr marL="0" indent="0">
              <a:buNone/>
            </a:pPr>
            <a:r>
              <a:rPr lang="en-US" sz="3000" b="1" dirty="0"/>
              <a:t>5 Trust in the Lord with all your heart, And lean not on your own understanding; 6 In all your ways acknowledge Him, And He shall direct your paths. 7 Do not be wise in your own eyes; Fear the Lord and depart from evil. 8 It will be health to your flesh, And strength to your bones. </a:t>
            </a:r>
            <a:r>
              <a:rPr lang="en-US" sz="3000" dirty="0"/>
              <a:t>(Proverbs 3:5-8)</a:t>
            </a:r>
          </a:p>
        </p:txBody>
      </p:sp>
    </p:spTree>
    <p:extLst>
      <p:ext uri="{BB962C8B-B14F-4D97-AF65-F5344CB8AC3E}">
        <p14:creationId xmlns:p14="http://schemas.microsoft.com/office/powerpoint/2010/main" val="2642759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22BCF-C81E-4749-A648-E3F7184C2ACC}"/>
              </a:ext>
            </a:extLst>
          </p:cNvPr>
          <p:cNvSpPr>
            <a:spLocks noGrp="1"/>
          </p:cNvSpPr>
          <p:nvPr>
            <p:ph type="title" idx="4294967295"/>
          </p:nvPr>
        </p:nvSpPr>
        <p:spPr>
          <a:xfrm>
            <a:off x="71021" y="24890"/>
            <a:ext cx="9602788" cy="1047750"/>
          </a:xfrm>
        </p:spPr>
        <p:txBody>
          <a:bodyPr/>
          <a:lstStyle/>
          <a:p>
            <a:r>
              <a:rPr lang="en-US" b="1" dirty="0"/>
              <a:t>Thursday Matins:</a:t>
            </a:r>
          </a:p>
        </p:txBody>
      </p:sp>
      <p:sp>
        <p:nvSpPr>
          <p:cNvPr id="3" name="Content Placeholder 2">
            <a:extLst>
              <a:ext uri="{FF2B5EF4-FFF2-40B4-BE49-F238E27FC236}">
                <a16:creationId xmlns:a16="http://schemas.microsoft.com/office/drawing/2014/main" id="{62261BD3-B550-46A4-86EB-4A0A2A307727}"/>
              </a:ext>
            </a:extLst>
          </p:cNvPr>
          <p:cNvSpPr>
            <a:spLocks noGrp="1"/>
          </p:cNvSpPr>
          <p:nvPr>
            <p:ph idx="4294967295"/>
          </p:nvPr>
        </p:nvSpPr>
        <p:spPr>
          <a:xfrm>
            <a:off x="221942" y="648075"/>
            <a:ext cx="11567604" cy="4607511"/>
          </a:xfrm>
        </p:spPr>
        <p:txBody>
          <a:bodyPr>
            <a:noAutofit/>
          </a:bodyPr>
          <a:lstStyle/>
          <a:p>
            <a:pPr marL="0" indent="0">
              <a:buNone/>
            </a:pPr>
            <a:r>
              <a:rPr lang="en-US" sz="2900" b="1" dirty="0"/>
              <a:t>20 My son, give attention to my words; Incline your ear to my sayings. 21 Do not let them depart from your eyes; Keep them in the midst of your heart; 22 For they are life to those who find them, And health to all their flesh. 23 Keep your heart with all diligence, For out of it spring the issues of life. 24 Put away from you a deceitful mouth, And put perverse lips far from you. 25 Let your eyes look straight ahead, And your eyelids look right before you. 26 Ponder the path of your feet, And let all your ways be established. 27 Do not turn to the right or the left; Remove your foot from evil. </a:t>
            </a:r>
            <a:r>
              <a:rPr lang="en-US" sz="2900" dirty="0"/>
              <a:t>(Proverbs 4:20-27)</a:t>
            </a:r>
          </a:p>
        </p:txBody>
      </p:sp>
    </p:spTree>
    <p:extLst>
      <p:ext uri="{BB962C8B-B14F-4D97-AF65-F5344CB8AC3E}">
        <p14:creationId xmlns:p14="http://schemas.microsoft.com/office/powerpoint/2010/main" val="315744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BF7680B5-1A78-4401-BA9A-78832F0FD9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73" name="Rectangle 72">
            <a:extLst>
              <a:ext uri="{FF2B5EF4-FFF2-40B4-BE49-F238E27FC236}">
                <a16:creationId xmlns:a16="http://schemas.microsoft.com/office/drawing/2014/main" id="{50F21DC9-D0AC-495C-8CC8-D5DDF8C11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A26B82D7-D05B-412B-9A0D-6430BCD118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77" name="Picture 76">
            <a:extLst>
              <a:ext uri="{FF2B5EF4-FFF2-40B4-BE49-F238E27FC236}">
                <a16:creationId xmlns:a16="http://schemas.microsoft.com/office/drawing/2014/main" id="{E4E78000-301F-4983-ACD5-7F50C0C3F59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79" name="Rectangle 78">
            <a:extLst>
              <a:ext uri="{FF2B5EF4-FFF2-40B4-BE49-F238E27FC236}">
                <a16:creationId xmlns:a16="http://schemas.microsoft.com/office/drawing/2014/main" id="{C6870151-9189-4C3A-8379-EF3D95827A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prayer hands">
            <a:extLst>
              <a:ext uri="{FF2B5EF4-FFF2-40B4-BE49-F238E27FC236}">
                <a16:creationId xmlns:a16="http://schemas.microsoft.com/office/drawing/2014/main" id="{9115BDAC-2135-41D9-A840-639919139ABA}"/>
              </a:ext>
            </a:extLst>
          </p:cNvPr>
          <p:cNvPicPr>
            <a:picLocks noChangeAspect="1" noChangeArrowheads="1"/>
          </p:cNvPicPr>
          <p:nvPr/>
        </p:nvPicPr>
        <p:blipFill rotWithShape="1">
          <a:blip r:embed="rId4">
            <a:alphaModFix amt="50000"/>
            <a:extLst>
              <a:ext uri="{28A0092B-C50C-407E-A947-70E740481C1C}">
                <a14:useLocalDpi xmlns:a14="http://schemas.microsoft.com/office/drawing/2010/main" val="0"/>
              </a:ext>
            </a:extLst>
          </a:blip>
          <a:srcRect l="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1" name="Slide Number Placeholder 7">
            <a:extLst>
              <a:ext uri="{FF2B5EF4-FFF2-40B4-BE49-F238E27FC236}">
                <a16:creationId xmlns:a16="http://schemas.microsoft.com/office/drawing/2014/main" id="{123EA69C-102A-4DD0-9547-05DCD271D159}"/>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301" y="443732"/>
            <a:ext cx="811019"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83" name="Footer Placeholder 6">
            <a:extLst>
              <a:ext uri="{FF2B5EF4-FFF2-40B4-BE49-F238E27FC236}">
                <a16:creationId xmlns:a16="http://schemas.microsoft.com/office/drawing/2014/main" id="{6A862265-5CA3-4C40-8582-7534C3B03C2A}"/>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6636" y="540921"/>
            <a:ext cx="4973915" cy="309201"/>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85" name="Rectangle 84">
            <a:extLst>
              <a:ext uri="{FF2B5EF4-FFF2-40B4-BE49-F238E27FC236}">
                <a16:creationId xmlns:a16="http://schemas.microsoft.com/office/drawing/2014/main" id="{600EF80B-0391-4082-9AF5-F15B091B4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93800"/>
            <a:ext cx="12192000" cy="5664199"/>
          </a:xfrm>
          <a:prstGeom prst="rect">
            <a:avLst/>
          </a:prstGeom>
          <a:gradFill flip="none" rotWithShape="1">
            <a:gsLst>
              <a:gs pos="0">
                <a:schemeClr val="bg2">
                  <a:lumMod val="87000"/>
                  <a:alpha val="4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4340CB1-C3F2-4A78-A620-35DFCFC024F2}"/>
              </a:ext>
            </a:extLst>
          </p:cNvPr>
          <p:cNvSpPr>
            <a:spLocks noGrp="1"/>
          </p:cNvSpPr>
          <p:nvPr>
            <p:ph type="title" idx="4294967295"/>
          </p:nvPr>
        </p:nvSpPr>
        <p:spPr>
          <a:xfrm>
            <a:off x="798998" y="1193800"/>
            <a:ext cx="3524323" cy="4699000"/>
          </a:xfrm>
        </p:spPr>
        <p:txBody>
          <a:bodyPr vert="horz" lIns="91440" tIns="45720" rIns="91440" bIns="45720" rtlCol="0" anchor="ctr">
            <a:normAutofit/>
          </a:bodyPr>
          <a:lstStyle/>
          <a:p>
            <a:r>
              <a:rPr lang="en-US" sz="3800" b="1" dirty="0"/>
              <a:t>Friday Liturgy</a:t>
            </a:r>
          </a:p>
        </p:txBody>
      </p:sp>
      <p:cxnSp>
        <p:nvCxnSpPr>
          <p:cNvPr id="87" name="Straight Connector 86">
            <a:extLst>
              <a:ext uri="{FF2B5EF4-FFF2-40B4-BE49-F238E27FC236}">
                <a16:creationId xmlns:a16="http://schemas.microsoft.com/office/drawing/2014/main" id="{D33AC32D-5F44-45F7-A0BD-7C11A86BE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600200"/>
            <a:ext cx="0" cy="3657600"/>
          </a:xfrm>
          <a:prstGeom prst="line">
            <a:avLst/>
          </a:prstGeom>
          <a:ln w="317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609EECE-0CE2-4CCD-B23A-195EEB79E360}"/>
              </a:ext>
            </a:extLst>
          </p:cNvPr>
          <p:cNvSpPr>
            <a:spLocks noGrp="1"/>
          </p:cNvSpPr>
          <p:nvPr>
            <p:ph idx="4294967295"/>
          </p:nvPr>
        </p:nvSpPr>
        <p:spPr>
          <a:xfrm>
            <a:off x="4976636" y="272959"/>
            <a:ext cx="6954946" cy="6305389"/>
          </a:xfrm>
        </p:spPr>
        <p:txBody>
          <a:bodyPr vert="horz" lIns="91440" tIns="45720" rIns="91440" bIns="45720" rtlCol="0" anchor="ctr">
            <a:normAutofit fontScale="92500"/>
          </a:bodyPr>
          <a:lstStyle/>
          <a:p>
            <a:pPr marL="0" indent="0">
              <a:buNone/>
            </a:pPr>
            <a:r>
              <a:rPr lang="en-US" sz="3000" b="1" dirty="0"/>
              <a:t>12 Therefore strengthen the hands which hang down, and the feeble knees, 13 and make straight paths for your feet, so that what is lame may not be dislocated, but rather be healed. 14 Pursue peace with all people, and holiness, without which no one will see the Lord: 15 looking carefully lest anyone fall short of the grace of God; lest any root of bitterness springing up cause trouble, and by this many become defiled; (Hebrews 12:12-15)</a:t>
            </a:r>
          </a:p>
        </p:txBody>
      </p:sp>
      <p:sp>
        <p:nvSpPr>
          <p:cNvPr id="89" name="Date Placeholder 1">
            <a:extLst>
              <a:ext uri="{FF2B5EF4-FFF2-40B4-BE49-F238E27FC236}">
                <a16:creationId xmlns:a16="http://schemas.microsoft.com/office/drawing/2014/main" id="{3FBF03E8-C602-4192-9C52-F84B29FDCC8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3229" y="6007878"/>
            <a:ext cx="3500715" cy="30920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334339545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E6B87-342B-4EF6-A14F-49CFB5AEA8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A37822D-DAC7-4E8E-875C-86831486E8AD}"/>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DF0000F-5BB2-4BF7-8C2E-6AAE970B9880}"/>
              </a:ext>
            </a:extLst>
          </p:cNvPr>
          <p:cNvPicPr>
            <a:picLocks noChangeAspect="1"/>
          </p:cNvPicPr>
          <p:nvPr/>
        </p:nvPicPr>
        <p:blipFill>
          <a:blip r:embed="rId2"/>
          <a:stretch>
            <a:fillRect/>
          </a:stretch>
        </p:blipFill>
        <p:spPr>
          <a:xfrm>
            <a:off x="0" y="249867"/>
            <a:ext cx="12187370" cy="6381750"/>
          </a:xfrm>
          <a:prstGeom prst="rect">
            <a:avLst/>
          </a:prstGeom>
        </p:spPr>
      </p:pic>
    </p:spTree>
    <p:extLst>
      <p:ext uri="{BB962C8B-B14F-4D97-AF65-F5344CB8AC3E}">
        <p14:creationId xmlns:p14="http://schemas.microsoft.com/office/powerpoint/2010/main" val="3776941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62C9703D-C8F9-44AD-A7C0-C2F3871F8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1601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22107A8-CE07-49AF-8286-2B49443E8C84}"/>
              </a:ext>
            </a:extLst>
          </p:cNvPr>
          <p:cNvPicPr>
            <a:picLocks noChangeAspect="1"/>
          </p:cNvPicPr>
          <p:nvPr/>
        </p:nvPicPr>
        <p:blipFill>
          <a:blip r:embed="rId2"/>
          <a:stretch>
            <a:fillRect/>
          </a:stretch>
        </p:blipFill>
        <p:spPr>
          <a:xfrm>
            <a:off x="4445192" y="643467"/>
            <a:ext cx="3301616" cy="4873234"/>
          </a:xfrm>
          <a:prstGeom prst="rect">
            <a:avLst/>
          </a:prstGeom>
        </p:spPr>
      </p:pic>
    </p:spTree>
    <p:extLst>
      <p:ext uri="{BB962C8B-B14F-4D97-AF65-F5344CB8AC3E}">
        <p14:creationId xmlns:p14="http://schemas.microsoft.com/office/powerpoint/2010/main" val="3846037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DC9251-D1E1-4D95-A2BA-6D234A32D150}"/>
              </a:ext>
            </a:extLst>
          </p:cNvPr>
          <p:cNvSpPr>
            <a:spLocks noGrp="1"/>
          </p:cNvSpPr>
          <p:nvPr>
            <p:ph idx="4294967295"/>
          </p:nvPr>
        </p:nvSpPr>
        <p:spPr>
          <a:xfrm>
            <a:off x="152400" y="115410"/>
            <a:ext cx="11887200" cy="5030757"/>
          </a:xfrm>
        </p:spPr>
        <p:txBody>
          <a:bodyPr>
            <a:noAutofit/>
          </a:bodyPr>
          <a:lstStyle/>
          <a:p>
            <a:pPr marL="0" indent="0">
              <a:buNone/>
            </a:pPr>
            <a:r>
              <a:rPr lang="en-US" sz="3000" b="1" dirty="0"/>
              <a:t>21 I also will no longer drive out before them any of the nations which Joshua left when he died, 22 so that through them I may test Israel, whether they will keep the ways of the Lord, to walk in them as their fathers kept them, or not.” 23 Therefore the Lord left those nations, without driving them out immediately; nor did He deliver them into the hand of Joshua. 1 Now these are the nations which the Lord left, that He might test Israel by them, that is, all who had not known any of the wars in Canaan 2 (this was only so that the generations of the children of Israel might be taught to know war, at least those who had not formerly known it) (Judges 2:21-3:2)</a:t>
            </a:r>
            <a:endParaRPr lang="en-US" sz="3000" dirty="0"/>
          </a:p>
        </p:txBody>
      </p:sp>
    </p:spTree>
    <p:extLst>
      <p:ext uri="{BB962C8B-B14F-4D97-AF65-F5344CB8AC3E}">
        <p14:creationId xmlns:p14="http://schemas.microsoft.com/office/powerpoint/2010/main" val="3463299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6D922-B2E1-4BF0-9620-70C27396E2EC}"/>
              </a:ext>
            </a:extLst>
          </p:cNvPr>
          <p:cNvPicPr>
            <a:picLocks noChangeAspect="1"/>
          </p:cNvPicPr>
          <p:nvPr/>
        </p:nvPicPr>
        <p:blipFill>
          <a:blip r:embed="rId2"/>
          <a:stretch>
            <a:fillRect/>
          </a:stretch>
        </p:blipFill>
        <p:spPr>
          <a:xfrm>
            <a:off x="6750078" y="257094"/>
            <a:ext cx="3566609" cy="6343811"/>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photo, text&#10;&#10;Description generated with very high confidence">
            <a:extLst>
              <a:ext uri="{FF2B5EF4-FFF2-40B4-BE49-F238E27FC236}">
                <a16:creationId xmlns:a16="http://schemas.microsoft.com/office/drawing/2014/main" id="{BDACBE59-AEBD-4568-8923-18DA5C3A2A37}"/>
              </a:ext>
            </a:extLst>
          </p:cNvPr>
          <p:cNvPicPr>
            <a:picLocks noChangeAspect="1"/>
          </p:cNvPicPr>
          <p:nvPr/>
        </p:nvPicPr>
        <p:blipFill>
          <a:blip r:embed="rId3"/>
          <a:stretch>
            <a:fillRect/>
          </a:stretch>
        </p:blipFill>
        <p:spPr>
          <a:xfrm>
            <a:off x="1606859" y="257094"/>
            <a:ext cx="3566612" cy="63438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5090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5C736-F6D5-4492-A7B8-1E69880F1F71}"/>
              </a:ext>
            </a:extLst>
          </p:cNvPr>
          <p:cNvSpPr>
            <a:spLocks noGrp="1"/>
          </p:cNvSpPr>
          <p:nvPr>
            <p:ph idx="4294967295"/>
          </p:nvPr>
        </p:nvSpPr>
        <p:spPr>
          <a:xfrm>
            <a:off x="346229" y="470517"/>
            <a:ext cx="11614951" cy="5066267"/>
          </a:xfrm>
        </p:spPr>
        <p:txBody>
          <a:bodyPr>
            <a:noAutofit/>
          </a:bodyPr>
          <a:lstStyle/>
          <a:p>
            <a:pPr marL="0" indent="0">
              <a:buNone/>
            </a:pPr>
            <a:r>
              <a:rPr lang="en-US" sz="3000" baseline="30000" dirty="0"/>
              <a:t>31 </a:t>
            </a:r>
            <a:r>
              <a:rPr lang="en-US" sz="3000" dirty="0"/>
              <a:t>Then He took the twelve aside and said to them, “Behold, we are going up to Jerusalem, and </a:t>
            </a:r>
            <a:r>
              <a:rPr lang="en-US" sz="3000" b="1" u="sng" dirty="0"/>
              <a:t>all things that are written by the prophets concerning the Son of Man</a:t>
            </a:r>
            <a:r>
              <a:rPr lang="en-US" sz="3000" dirty="0"/>
              <a:t> will be accomplished. </a:t>
            </a:r>
            <a:r>
              <a:rPr lang="en-US" sz="3000" baseline="30000" dirty="0"/>
              <a:t>32 </a:t>
            </a:r>
            <a:r>
              <a:rPr lang="en-US" sz="3000" dirty="0"/>
              <a:t>For He will be delivered to the Gentiles and will be mocked and insulted and spit upon. </a:t>
            </a:r>
            <a:r>
              <a:rPr lang="en-US" sz="3000" baseline="30000" dirty="0"/>
              <a:t>33 </a:t>
            </a:r>
            <a:r>
              <a:rPr lang="en-US" sz="3000" dirty="0"/>
              <a:t>They will scourge </a:t>
            </a:r>
            <a:r>
              <a:rPr lang="en-US" sz="3000" i="1" dirty="0"/>
              <a:t>Him</a:t>
            </a:r>
            <a:r>
              <a:rPr lang="en-US" sz="3000" dirty="0"/>
              <a:t> and kill Him. And the third day He will rise again.” </a:t>
            </a:r>
            <a:r>
              <a:rPr lang="en-US" sz="3000" baseline="30000" dirty="0"/>
              <a:t>34 </a:t>
            </a:r>
            <a:r>
              <a:rPr lang="en-US" sz="3000" b="1" u="sng" dirty="0"/>
              <a:t>But they understood none of these things; this saying was hidden from them, and they did not know the things which were spoken</a:t>
            </a:r>
            <a:r>
              <a:rPr lang="en-US" sz="3000" dirty="0"/>
              <a:t>. (Luke 18:31-34)</a:t>
            </a:r>
            <a:br>
              <a:rPr lang="en-US" sz="3000" dirty="0"/>
            </a:br>
            <a:endParaRPr lang="en-US" sz="3000" dirty="0"/>
          </a:p>
        </p:txBody>
      </p:sp>
    </p:spTree>
    <p:extLst>
      <p:ext uri="{BB962C8B-B14F-4D97-AF65-F5344CB8AC3E}">
        <p14:creationId xmlns:p14="http://schemas.microsoft.com/office/powerpoint/2010/main" val="3542959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5C736-F6D5-4492-A7B8-1E69880F1F71}"/>
              </a:ext>
            </a:extLst>
          </p:cNvPr>
          <p:cNvSpPr>
            <a:spLocks noGrp="1"/>
          </p:cNvSpPr>
          <p:nvPr>
            <p:ph idx="4294967295"/>
          </p:nvPr>
        </p:nvSpPr>
        <p:spPr>
          <a:xfrm>
            <a:off x="363985" y="488272"/>
            <a:ext cx="11579442" cy="5084023"/>
          </a:xfrm>
        </p:spPr>
        <p:txBody>
          <a:bodyPr>
            <a:noAutofit/>
          </a:bodyPr>
          <a:lstStyle/>
          <a:p>
            <a:pPr marL="0" indent="0">
              <a:buNone/>
            </a:pPr>
            <a:r>
              <a:rPr lang="en-US" sz="3000" b="1" baseline="30000" dirty="0"/>
              <a:t>13 </a:t>
            </a:r>
            <a:r>
              <a:rPr lang="en-US" sz="3000" dirty="0"/>
              <a:t>Now behold, two of them were traveling that same day to a village called Emmaus, which was seven miles from Jerusalem. </a:t>
            </a:r>
            <a:r>
              <a:rPr lang="en-US" sz="3000" b="1" baseline="30000" dirty="0"/>
              <a:t>14 </a:t>
            </a:r>
            <a:r>
              <a:rPr lang="en-US" sz="3000" dirty="0"/>
              <a:t>And they talked together of all these things which had happened. </a:t>
            </a:r>
            <a:r>
              <a:rPr lang="en-US" sz="3000" b="1" baseline="30000" dirty="0"/>
              <a:t>15 </a:t>
            </a:r>
            <a:r>
              <a:rPr lang="en-US" sz="3000" dirty="0"/>
              <a:t>So it was, while they conversed and reasoned, that Jesus Himself drew near and went with them. </a:t>
            </a:r>
            <a:r>
              <a:rPr lang="en-US" sz="3000" baseline="30000" dirty="0"/>
              <a:t>16 </a:t>
            </a:r>
            <a:r>
              <a:rPr lang="en-US" sz="3000" b="1" u="sng" dirty="0"/>
              <a:t>But their eyes were restrained, so that they did not know Him.</a:t>
            </a:r>
            <a:r>
              <a:rPr lang="en-US" sz="3000" dirty="0"/>
              <a:t> </a:t>
            </a:r>
            <a:r>
              <a:rPr lang="en-US" sz="3000" b="1" baseline="30000" dirty="0"/>
              <a:t>17 </a:t>
            </a:r>
            <a:r>
              <a:rPr lang="en-US" sz="3000" dirty="0"/>
              <a:t>And He said to them, “What kind of conversation </a:t>
            </a:r>
            <a:r>
              <a:rPr lang="en-US" sz="3000" i="1" dirty="0"/>
              <a:t>is</a:t>
            </a:r>
            <a:r>
              <a:rPr lang="en-US" sz="3000" dirty="0"/>
              <a:t> this that you have with one another as you walk and are sad?”</a:t>
            </a:r>
          </a:p>
        </p:txBody>
      </p:sp>
    </p:spTree>
    <p:extLst>
      <p:ext uri="{BB962C8B-B14F-4D97-AF65-F5344CB8AC3E}">
        <p14:creationId xmlns:p14="http://schemas.microsoft.com/office/powerpoint/2010/main" val="38986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65C736-F6D5-4492-A7B8-1E69880F1F71}"/>
              </a:ext>
            </a:extLst>
          </p:cNvPr>
          <p:cNvSpPr>
            <a:spLocks noGrp="1"/>
          </p:cNvSpPr>
          <p:nvPr>
            <p:ph idx="4294967295"/>
          </p:nvPr>
        </p:nvSpPr>
        <p:spPr>
          <a:xfrm>
            <a:off x="443883" y="497150"/>
            <a:ext cx="11748117" cy="4968613"/>
          </a:xfrm>
        </p:spPr>
        <p:txBody>
          <a:bodyPr>
            <a:noAutofit/>
          </a:bodyPr>
          <a:lstStyle/>
          <a:p>
            <a:pPr marL="0" indent="0">
              <a:buNone/>
            </a:pPr>
            <a:r>
              <a:rPr lang="en-US" sz="3000" b="1" baseline="30000" dirty="0"/>
              <a:t>18 </a:t>
            </a:r>
            <a:r>
              <a:rPr lang="en-US" sz="3000" dirty="0"/>
              <a:t>Then the one whose name was Cleopas answered and said to Him, “Are You the only stranger in Jerusalem, and have You not known the things which happened there in these days?”…</a:t>
            </a:r>
            <a:r>
              <a:rPr lang="en-US" sz="3000" baseline="30000" dirty="0"/>
              <a:t>21 </a:t>
            </a:r>
            <a:r>
              <a:rPr lang="en-US" sz="3000" dirty="0"/>
              <a:t>But we were hoping that it was He who was going to redeem Israel. Indeed, besides all this, today is the third day since these things happened…</a:t>
            </a:r>
            <a:r>
              <a:rPr lang="en-US" sz="3000" baseline="30000" dirty="0"/>
              <a:t> 25 </a:t>
            </a:r>
            <a:r>
              <a:rPr lang="en-US" sz="3000" b="1" u="sng" dirty="0"/>
              <a:t>Then He said to them, “O foolish ones, and slow of heart to believe in all that the prophets have spoken!</a:t>
            </a:r>
            <a:endParaRPr lang="en-US" sz="3000" dirty="0"/>
          </a:p>
        </p:txBody>
      </p:sp>
    </p:spTree>
    <p:extLst>
      <p:ext uri="{BB962C8B-B14F-4D97-AF65-F5344CB8AC3E}">
        <p14:creationId xmlns:p14="http://schemas.microsoft.com/office/powerpoint/2010/main" val="321666261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otalTime>151</TotalTime>
  <Words>1071</Words>
  <Application>Microsoft Office PowerPoint</Application>
  <PresentationFormat>Widescreen</PresentationFormat>
  <Paragraphs>35</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Century Gothic</vt:lpstr>
      <vt:lpstr>Gallery</vt:lpstr>
      <vt:lpstr>Journey to Paradise – Part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Fraction of Wisdom</vt:lpstr>
      <vt:lpstr>PowerPoint Presentation</vt:lpstr>
      <vt:lpstr>Friday Before Temptation Sunday</vt:lpstr>
      <vt:lpstr>Friday Before Temptation Sunday</vt:lpstr>
      <vt:lpstr>Friday Before Temptation Sunday</vt:lpstr>
      <vt:lpstr>PowerPoint Presentation</vt:lpstr>
      <vt:lpstr>Sunday of the Paralytic at the Pool of Bethesda</vt:lpstr>
      <vt:lpstr>Monday Matins:</vt:lpstr>
      <vt:lpstr>Thursday Matins:</vt:lpstr>
      <vt:lpstr>Friday Liturgy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 to Paradise – Part 3</dc:title>
  <dc:creator>George Bishara</dc:creator>
  <cp:lastModifiedBy>George Bishara</cp:lastModifiedBy>
  <cp:revision>7</cp:revision>
  <dcterms:created xsi:type="dcterms:W3CDTF">2019-04-06T16:40:32Z</dcterms:created>
  <dcterms:modified xsi:type="dcterms:W3CDTF">2019-04-07T00:56:53Z</dcterms:modified>
</cp:coreProperties>
</file>