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8" r:id="rId14"/>
    <p:sldId id="270" r:id="rId15"/>
    <p:sldId id="271" r:id="rId16"/>
    <p:sldId id="272" r:id="rId17"/>
    <p:sldId id="274" r:id="rId18"/>
    <p:sldId id="275" r:id="rId19"/>
    <p:sldId id="276" r:id="rId20"/>
    <p:sldId id="27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CC"/>
    <a:srgbClr val="0066FF"/>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01DA9C-14C2-4A34-AA30-69602ACFD80C}" type="slidenum">
              <a:rPr lang="en-US"/>
              <a:pPr/>
              <a:t>‹#›</a:t>
            </a:fld>
            <a:endParaRPr lang="en-US"/>
          </a:p>
        </p:txBody>
      </p:sp>
    </p:spTree>
    <p:extLst>
      <p:ext uri="{BB962C8B-B14F-4D97-AF65-F5344CB8AC3E}">
        <p14:creationId xmlns:p14="http://schemas.microsoft.com/office/powerpoint/2010/main" xmlns="" val="242060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4423C9-94B0-4C8B-9CD1-B9B643861AE5}" type="slidenum">
              <a:rPr lang="en-US"/>
              <a:pPr/>
              <a:t>‹#›</a:t>
            </a:fld>
            <a:endParaRPr lang="en-US"/>
          </a:p>
        </p:txBody>
      </p:sp>
    </p:spTree>
    <p:extLst>
      <p:ext uri="{BB962C8B-B14F-4D97-AF65-F5344CB8AC3E}">
        <p14:creationId xmlns:p14="http://schemas.microsoft.com/office/powerpoint/2010/main" xmlns="" val="13659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47DA44-C350-4FD3-A481-AEE0FD64EAAE}" type="slidenum">
              <a:rPr lang="en-US"/>
              <a:pPr/>
              <a:t>‹#›</a:t>
            </a:fld>
            <a:endParaRPr lang="en-US"/>
          </a:p>
        </p:txBody>
      </p:sp>
    </p:spTree>
    <p:extLst>
      <p:ext uri="{BB962C8B-B14F-4D97-AF65-F5344CB8AC3E}">
        <p14:creationId xmlns:p14="http://schemas.microsoft.com/office/powerpoint/2010/main" xmlns="" val="115549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FD4E8E-D1B2-43AB-8358-FA92E649EA6D}" type="slidenum">
              <a:rPr lang="en-US"/>
              <a:pPr/>
              <a:t>‹#›</a:t>
            </a:fld>
            <a:endParaRPr lang="en-US"/>
          </a:p>
        </p:txBody>
      </p:sp>
    </p:spTree>
    <p:extLst>
      <p:ext uri="{BB962C8B-B14F-4D97-AF65-F5344CB8AC3E}">
        <p14:creationId xmlns:p14="http://schemas.microsoft.com/office/powerpoint/2010/main" xmlns="" val="28885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ED41D1-6DDA-466B-A5CA-E9FA503C83C7}" type="slidenum">
              <a:rPr lang="en-US"/>
              <a:pPr/>
              <a:t>‹#›</a:t>
            </a:fld>
            <a:endParaRPr lang="en-US"/>
          </a:p>
        </p:txBody>
      </p:sp>
    </p:spTree>
    <p:extLst>
      <p:ext uri="{BB962C8B-B14F-4D97-AF65-F5344CB8AC3E}">
        <p14:creationId xmlns:p14="http://schemas.microsoft.com/office/powerpoint/2010/main" xmlns="" val="3114004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46C73E-E649-4436-BA21-7B7FD8D598DE}" type="slidenum">
              <a:rPr lang="en-US"/>
              <a:pPr/>
              <a:t>‹#›</a:t>
            </a:fld>
            <a:endParaRPr lang="en-US"/>
          </a:p>
        </p:txBody>
      </p:sp>
    </p:spTree>
    <p:extLst>
      <p:ext uri="{BB962C8B-B14F-4D97-AF65-F5344CB8AC3E}">
        <p14:creationId xmlns:p14="http://schemas.microsoft.com/office/powerpoint/2010/main" xmlns="" val="208363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2981987-0429-42CD-A736-EF8F559F4336}" type="slidenum">
              <a:rPr lang="en-US"/>
              <a:pPr/>
              <a:t>‹#›</a:t>
            </a:fld>
            <a:endParaRPr lang="en-US"/>
          </a:p>
        </p:txBody>
      </p:sp>
    </p:spTree>
    <p:extLst>
      <p:ext uri="{BB962C8B-B14F-4D97-AF65-F5344CB8AC3E}">
        <p14:creationId xmlns:p14="http://schemas.microsoft.com/office/powerpoint/2010/main" xmlns="" val="4281357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9794692-DDAD-401E-AA67-679DE9BBBD03}" type="slidenum">
              <a:rPr lang="en-US"/>
              <a:pPr/>
              <a:t>‹#›</a:t>
            </a:fld>
            <a:endParaRPr lang="en-US"/>
          </a:p>
        </p:txBody>
      </p:sp>
    </p:spTree>
    <p:extLst>
      <p:ext uri="{BB962C8B-B14F-4D97-AF65-F5344CB8AC3E}">
        <p14:creationId xmlns:p14="http://schemas.microsoft.com/office/powerpoint/2010/main" xmlns="" val="362557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C1EC8CA-0006-45AB-AD9A-276AB2AD644C}" type="slidenum">
              <a:rPr lang="en-US"/>
              <a:pPr/>
              <a:t>‹#›</a:t>
            </a:fld>
            <a:endParaRPr lang="en-US"/>
          </a:p>
        </p:txBody>
      </p:sp>
    </p:spTree>
    <p:extLst>
      <p:ext uri="{BB962C8B-B14F-4D97-AF65-F5344CB8AC3E}">
        <p14:creationId xmlns:p14="http://schemas.microsoft.com/office/powerpoint/2010/main" xmlns="" val="327294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1CEBABC-3600-469A-ACAA-95EC1754562C}" type="slidenum">
              <a:rPr lang="en-US"/>
              <a:pPr/>
              <a:t>‹#›</a:t>
            </a:fld>
            <a:endParaRPr lang="en-US"/>
          </a:p>
        </p:txBody>
      </p:sp>
    </p:spTree>
    <p:extLst>
      <p:ext uri="{BB962C8B-B14F-4D97-AF65-F5344CB8AC3E}">
        <p14:creationId xmlns:p14="http://schemas.microsoft.com/office/powerpoint/2010/main" xmlns="" val="166849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6C30F28-3D6F-4D1E-88ED-28AA4BA3B61B}" type="slidenum">
              <a:rPr lang="en-US"/>
              <a:pPr/>
              <a:t>‹#›</a:t>
            </a:fld>
            <a:endParaRPr lang="en-US"/>
          </a:p>
        </p:txBody>
      </p:sp>
    </p:spTree>
    <p:extLst>
      <p:ext uri="{BB962C8B-B14F-4D97-AF65-F5344CB8AC3E}">
        <p14:creationId xmlns:p14="http://schemas.microsoft.com/office/powerpoint/2010/main" xmlns="" val="262005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FF95B0C-8477-48EF-8C06-2B20D532409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4072763"/>
            <a:ext cx="5629275" cy="1470025"/>
          </a:xfrm>
        </p:spPr>
        <p:txBody>
          <a:bodyPr/>
          <a:lstStyle/>
          <a:p>
            <a:r>
              <a:rPr lang="en-US" sz="2800" dirty="0" smtClean="0">
                <a:solidFill>
                  <a:schemeClr val="tx1"/>
                </a:solidFill>
                <a:latin typeface="Britannic Bold" pitchFamily="34" charset="0"/>
                <a:ea typeface="Verdana" pitchFamily="34" charset="0"/>
                <a:cs typeface="Verdana" pitchFamily="34" charset="0"/>
              </a:rPr>
              <a:t>April 10, 2011</a:t>
            </a:r>
            <a:endParaRPr lang="en-US" sz="2800" dirty="0">
              <a:solidFill>
                <a:schemeClr val="tx1"/>
              </a:solidFill>
              <a:latin typeface="Britannic Bold" pitchFamily="34" charset="0"/>
              <a:ea typeface="Verdana" pitchFamily="34" charset="0"/>
              <a:cs typeface="Verdana" pitchFamily="34" charset="0"/>
            </a:endParaRPr>
          </a:p>
        </p:txBody>
      </p:sp>
      <p:sp>
        <p:nvSpPr>
          <p:cNvPr id="2051" name="Rectangle 3"/>
          <p:cNvSpPr>
            <a:spLocks noGrp="1" noChangeArrowheads="1"/>
          </p:cNvSpPr>
          <p:nvPr>
            <p:ph type="subTitle" idx="1"/>
          </p:nvPr>
        </p:nvSpPr>
        <p:spPr>
          <a:xfrm>
            <a:off x="838200" y="2133600"/>
            <a:ext cx="4724400" cy="2548763"/>
          </a:xfrm>
        </p:spPr>
        <p:txBody>
          <a:bodyPr/>
          <a:lstStyle/>
          <a:p>
            <a:r>
              <a:rPr lang="en-US" sz="5400" b="1" dirty="0" smtClean="0">
                <a:solidFill>
                  <a:srgbClr val="0066CC"/>
                </a:solidFill>
                <a:latin typeface="Britannic Bold" pitchFamily="34" charset="0"/>
                <a:ea typeface="Verdana" pitchFamily="34" charset="0"/>
                <a:cs typeface="Verdana" pitchFamily="34" charset="0"/>
              </a:rPr>
              <a:t>The Lord is My Shepherd</a:t>
            </a:r>
            <a:endParaRPr lang="en-US" sz="5400" b="1" dirty="0">
              <a:solidFill>
                <a:srgbClr val="0066CC"/>
              </a:solidFill>
              <a:latin typeface="Britannic Bold" pitchFamily="34" charset="0"/>
              <a:ea typeface="Verdana" pitchFamily="34" charset="0"/>
              <a:cs typeface="Verdana" pitchFamily="34" charset="0"/>
            </a:endParaRPr>
          </a:p>
        </p:txBody>
      </p:sp>
      <p:pic>
        <p:nvPicPr>
          <p:cNvPr id="2053" name="Picture 5" descr="http://www.jesus-explained.org/images/the-lord-is-my-shepherd-morgan-weistlin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43600" y="1371600"/>
            <a:ext cx="3124200" cy="471259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p>
          <a:p>
            <a:pPr marL="514350" indent="-514350">
              <a:buAutoNum type="arabicPeriod"/>
            </a:pPr>
            <a:r>
              <a:rPr lang="en-US" sz="3800" b="1" u="sng" dirty="0" smtClean="0">
                <a:latin typeface="Cambria" pitchFamily="18" charset="0"/>
              </a:rPr>
              <a:t>OBEDIENCE</a:t>
            </a:r>
            <a:r>
              <a:rPr lang="en-US" sz="3800" b="1" dirty="0" smtClean="0">
                <a:latin typeface="Cambria" pitchFamily="18" charset="0"/>
              </a:rPr>
              <a:t>:  belief in His Word</a:t>
            </a:r>
          </a:p>
          <a:p>
            <a:pPr marL="514350" indent="-514350">
              <a:buAutoNum type="arabicPeriod"/>
            </a:pPr>
            <a:r>
              <a:rPr lang="en-US" sz="3800" b="1" u="sng" dirty="0" smtClean="0">
                <a:latin typeface="Cambria" pitchFamily="18" charset="0"/>
              </a:rPr>
              <a:t>TRUST</a:t>
            </a:r>
            <a:r>
              <a:rPr lang="en-US" sz="3800" b="1" dirty="0" smtClean="0">
                <a:latin typeface="Cambria" pitchFamily="18" charset="0"/>
              </a:rPr>
              <a:t>:  belief in Him</a:t>
            </a:r>
            <a:endParaRPr lang="en-US" sz="3800" dirty="0" smtClean="0">
              <a:latin typeface="Cambria" pitchFamily="18" charset="0"/>
            </a:endParaRPr>
          </a:p>
          <a:p>
            <a:pPr marL="514350" indent="-514350">
              <a:buAutoNum type="arabicPeriod"/>
            </a:pPr>
            <a:endParaRPr lang="en-US" sz="4000" b="1" u="sng" dirty="0">
              <a:latin typeface="Cambria" pitchFamily="18" charset="0"/>
            </a:endParaRPr>
          </a:p>
          <a:p>
            <a:pPr marL="0" indent="0">
              <a:buNone/>
            </a:pPr>
            <a:r>
              <a:rPr lang="en-US" sz="3400" i="1" dirty="0" smtClean="0">
                <a:latin typeface="Cambria" pitchFamily="18" charset="0"/>
              </a:rPr>
              <a:t>“And he himself believed, and his whole household.”  </a:t>
            </a:r>
            <a:r>
              <a:rPr lang="en-US" sz="3400" dirty="0" smtClean="0">
                <a:latin typeface="Cambria" pitchFamily="18" charset="0"/>
              </a:rPr>
              <a:t>John 4:53</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763293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p>
          <a:p>
            <a:pPr marL="514350" indent="-514350">
              <a:buAutoNum type="arabicPeriod"/>
            </a:pPr>
            <a:r>
              <a:rPr lang="en-US" sz="3800" b="1" u="sng" dirty="0" smtClean="0">
                <a:latin typeface="Cambria" pitchFamily="18" charset="0"/>
              </a:rPr>
              <a:t>OBEDIENCE</a:t>
            </a:r>
            <a:r>
              <a:rPr lang="en-US" sz="3800" b="1" dirty="0" smtClean="0">
                <a:latin typeface="Cambria" pitchFamily="18" charset="0"/>
              </a:rPr>
              <a:t>:  belief in His Word</a:t>
            </a:r>
          </a:p>
          <a:p>
            <a:pPr marL="514350" indent="-514350">
              <a:buAutoNum type="arabicPeriod"/>
            </a:pPr>
            <a:r>
              <a:rPr lang="en-US" sz="3800" b="1" u="sng" dirty="0" smtClean="0">
                <a:latin typeface="Cambria" pitchFamily="18" charset="0"/>
              </a:rPr>
              <a:t>TRUST</a:t>
            </a:r>
            <a:r>
              <a:rPr lang="en-US" sz="3800" b="1" dirty="0" smtClean="0">
                <a:latin typeface="Cambria" pitchFamily="18" charset="0"/>
              </a:rPr>
              <a:t>:  belief in Him</a:t>
            </a:r>
            <a:endParaRPr lang="en-US" sz="3800" dirty="0" smtClean="0">
              <a:latin typeface="Cambria" pitchFamily="18" charset="0"/>
            </a:endParaRPr>
          </a:p>
          <a:p>
            <a:pPr marL="514350" indent="-514350">
              <a:buAutoNum type="arabicPeriod"/>
            </a:pPr>
            <a:endParaRPr lang="en-US" sz="4000" b="1" u="sng" dirty="0">
              <a:latin typeface="Cambria" pitchFamily="18" charset="0"/>
            </a:endParaRPr>
          </a:p>
          <a:p>
            <a:pPr marL="0" indent="0" algn="ctr">
              <a:buNone/>
            </a:pPr>
            <a:r>
              <a:rPr lang="en-US" sz="4400" b="1" i="1" dirty="0" smtClean="0">
                <a:solidFill>
                  <a:srgbClr val="0066CC"/>
                </a:solidFill>
                <a:latin typeface="Cambria" pitchFamily="18" charset="0"/>
              </a:rPr>
              <a:t>I hope  → I think  → I know</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3413814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2209800"/>
            <a:ext cx="8229600" cy="4495800"/>
          </a:xfrm>
        </p:spPr>
        <p:txBody>
          <a:bodyPr/>
          <a:lstStyle/>
          <a:p>
            <a:pPr marL="0" indent="0" algn="ctr">
              <a:buNone/>
            </a:pPr>
            <a:r>
              <a:rPr lang="en-US" sz="6600" b="1" dirty="0" smtClean="0">
                <a:latin typeface="Cambria" pitchFamily="18" charset="0"/>
              </a:rPr>
              <a:t>SHOW VIDEO HERE</a:t>
            </a: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1837381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p>
          <a:p>
            <a:pPr marL="514350" indent="-514350">
              <a:buAutoNum type="arabicPeriod"/>
            </a:pPr>
            <a:r>
              <a:rPr lang="en-US" sz="3800" b="1" u="sng" dirty="0" smtClean="0">
                <a:latin typeface="Cambria" pitchFamily="18" charset="0"/>
              </a:rPr>
              <a:t>OBEDIENCE</a:t>
            </a:r>
            <a:r>
              <a:rPr lang="en-US" sz="3800" b="1" dirty="0" smtClean="0">
                <a:latin typeface="Cambria" pitchFamily="18" charset="0"/>
              </a:rPr>
              <a:t>:  belief in His Word</a:t>
            </a:r>
          </a:p>
          <a:p>
            <a:pPr marL="514350" indent="-514350">
              <a:buAutoNum type="arabicPeriod"/>
            </a:pPr>
            <a:r>
              <a:rPr lang="en-US" sz="3800" b="1" u="sng" dirty="0" smtClean="0">
                <a:latin typeface="Cambria" pitchFamily="18" charset="0"/>
              </a:rPr>
              <a:t>TRUST</a:t>
            </a:r>
            <a:r>
              <a:rPr lang="en-US" sz="3800" b="1" dirty="0" smtClean="0">
                <a:latin typeface="Cambria" pitchFamily="18" charset="0"/>
              </a:rPr>
              <a:t>:  belief in Him</a:t>
            </a:r>
            <a:endParaRPr lang="en-US" sz="3800" dirty="0" smtClean="0">
              <a:latin typeface="Cambria" pitchFamily="18" charset="0"/>
            </a:endParaRPr>
          </a:p>
          <a:p>
            <a:pPr marL="514350" indent="-514350">
              <a:buAutoNum type="arabicPeriod"/>
            </a:pPr>
            <a:endParaRPr lang="en-US" sz="4000" b="1" u="sng" dirty="0">
              <a:latin typeface="Cambria" pitchFamily="18" charset="0"/>
            </a:endParaRPr>
          </a:p>
          <a:p>
            <a:pPr marL="0" indent="0" algn="ctr">
              <a:buNone/>
            </a:pPr>
            <a:r>
              <a:rPr lang="en-US" sz="4400" b="1" i="1" dirty="0" smtClean="0">
                <a:solidFill>
                  <a:srgbClr val="0066CC"/>
                </a:solidFill>
                <a:latin typeface="Cambria" pitchFamily="18" charset="0"/>
              </a:rPr>
              <a:t>I hope  → I think  → I know</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3413814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u="sng" dirty="0" smtClean="0">
                <a:solidFill>
                  <a:schemeClr val="bg1"/>
                </a:solidFill>
                <a:latin typeface="Cambria" pitchFamily="18" charset="0"/>
              </a:rPr>
              <a:t>Obeying</a:t>
            </a:r>
            <a:r>
              <a:rPr lang="en-US" b="1" dirty="0" smtClean="0">
                <a:solidFill>
                  <a:schemeClr val="bg1"/>
                </a:solidFill>
                <a:latin typeface="Cambria" pitchFamily="18" charset="0"/>
              </a:rPr>
              <a:t> God  ≠  </a:t>
            </a:r>
            <a:r>
              <a:rPr lang="en-US" b="1" u="sng" dirty="0" smtClean="0">
                <a:solidFill>
                  <a:schemeClr val="bg1"/>
                </a:solidFill>
                <a:latin typeface="Cambria" pitchFamily="18" charset="0"/>
              </a:rPr>
              <a:t>Trusting</a:t>
            </a:r>
            <a:r>
              <a:rPr lang="en-US" b="1" dirty="0" smtClean="0">
                <a:solidFill>
                  <a:schemeClr val="bg1"/>
                </a:solidFill>
                <a:latin typeface="Cambria" pitchFamily="18" charset="0"/>
              </a:rPr>
              <a:t> God</a:t>
            </a:r>
          </a:p>
        </p:txBody>
      </p:sp>
      <p:sp>
        <p:nvSpPr>
          <p:cNvPr id="4099" name="Rectangle 3"/>
          <p:cNvSpPr>
            <a:spLocks noGrp="1" noChangeArrowheads="1"/>
          </p:cNvSpPr>
          <p:nvPr>
            <p:ph type="body" idx="1"/>
          </p:nvPr>
        </p:nvSpPr>
        <p:spPr>
          <a:xfrm>
            <a:off x="457200" y="1676400"/>
            <a:ext cx="8229600" cy="5029200"/>
          </a:xfrm>
        </p:spPr>
        <p:txBody>
          <a:bodyPr/>
          <a:lstStyle/>
          <a:p>
            <a:pPr marL="0" indent="0" algn="ctr">
              <a:buNone/>
            </a:pPr>
            <a:endParaRPr lang="en-US" i="1" dirty="0" smtClean="0">
              <a:latin typeface="Cambria" pitchFamily="18" charset="0"/>
            </a:endParaRPr>
          </a:p>
        </p:txBody>
      </p:sp>
      <p:pic>
        <p:nvPicPr>
          <p:cNvPr id="9223" name="Picture 7" descr="C:\Users\franthony\AppData\Local\Microsoft\Windows\Temporary Internet Files\Content.IE5\Y1HT29B7\MM900282747[1].gif"/>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1676400"/>
            <a:ext cx="4724400" cy="4724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9117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endParaRPr lang="en-US" sz="4800" b="1" dirty="0">
              <a:solidFill>
                <a:schemeClr val="bg1"/>
              </a:solidFill>
              <a:latin typeface="Cambria" pitchFamily="18" charset="0"/>
            </a:endParaRPr>
          </a:p>
        </p:txBody>
      </p:sp>
      <p:sp>
        <p:nvSpPr>
          <p:cNvPr id="4099" name="Rectangle 3"/>
          <p:cNvSpPr>
            <a:spLocks noGrp="1" noChangeArrowheads="1"/>
          </p:cNvSpPr>
          <p:nvPr>
            <p:ph type="body" idx="1"/>
          </p:nvPr>
        </p:nvSpPr>
        <p:spPr>
          <a:xfrm>
            <a:off x="4419600" y="2133600"/>
            <a:ext cx="4495800" cy="4572000"/>
          </a:xfrm>
        </p:spPr>
        <p:txBody>
          <a:bodyPr/>
          <a:lstStyle/>
          <a:p>
            <a:pPr marL="0" indent="0" algn="ctr">
              <a:buNone/>
            </a:pPr>
            <a:r>
              <a:rPr lang="en-US" sz="3600" i="1" dirty="0" smtClean="0">
                <a:latin typeface="Cambria" pitchFamily="18" charset="0"/>
              </a:rPr>
              <a:t>“The LORD God is my strength; He will make my feet like deer’s feet, and He will make me walk on my high hills.”  </a:t>
            </a:r>
          </a:p>
          <a:p>
            <a:pPr marL="0" indent="0" algn="ctr">
              <a:buNone/>
            </a:pPr>
            <a:r>
              <a:rPr lang="en-US" sz="3400" dirty="0" smtClean="0">
                <a:latin typeface="Cambria" pitchFamily="18" charset="0"/>
              </a:rPr>
              <a:t>Habakkuk 3:19</a:t>
            </a:r>
          </a:p>
        </p:txBody>
      </p:sp>
      <p:pic>
        <p:nvPicPr>
          <p:cNvPr id="4" name="Picture 5" descr="hinds feet"/>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1219200"/>
            <a:ext cx="3292475" cy="5486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04246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31800" y="381000"/>
            <a:ext cx="8153400" cy="1600200"/>
          </a:xfrm>
        </p:spPr>
        <p:txBody>
          <a:bodyPr/>
          <a:lstStyle/>
          <a:p>
            <a:pPr marL="0" indent="0" algn="ctr">
              <a:buNone/>
            </a:pPr>
            <a:r>
              <a:rPr lang="en-US" sz="4400" b="1" dirty="0" smtClean="0">
                <a:solidFill>
                  <a:schemeClr val="bg1"/>
                </a:solidFill>
                <a:latin typeface="Cambria" pitchFamily="18" charset="0"/>
              </a:rPr>
              <a:t>Trust is the only path to </a:t>
            </a:r>
          </a:p>
          <a:p>
            <a:pPr marL="0" indent="0" algn="ctr">
              <a:buNone/>
            </a:pPr>
            <a:r>
              <a:rPr lang="en-US" sz="4400" b="1" u="sng" dirty="0" smtClean="0">
                <a:latin typeface="Cambria" pitchFamily="18" charset="0"/>
              </a:rPr>
              <a:t>the top of the mountain</a:t>
            </a:r>
          </a:p>
        </p:txBody>
      </p:sp>
      <p:pic>
        <p:nvPicPr>
          <p:cNvPr id="5"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19400" y="2057400"/>
            <a:ext cx="3378200" cy="464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702148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31800" y="381000"/>
            <a:ext cx="8153400" cy="1600200"/>
          </a:xfrm>
        </p:spPr>
        <p:txBody>
          <a:bodyPr/>
          <a:lstStyle/>
          <a:p>
            <a:pPr marL="0" indent="0" algn="ctr">
              <a:buNone/>
            </a:pPr>
            <a:r>
              <a:rPr lang="en-US" sz="4400" b="1" dirty="0" smtClean="0">
                <a:solidFill>
                  <a:schemeClr val="bg1"/>
                </a:solidFill>
                <a:latin typeface="Cambria" pitchFamily="18" charset="0"/>
              </a:rPr>
              <a:t>Trust is the only path to </a:t>
            </a:r>
          </a:p>
          <a:p>
            <a:pPr marL="0" indent="0" algn="ctr">
              <a:buNone/>
            </a:pPr>
            <a:r>
              <a:rPr lang="en-US" sz="4400" b="1" u="sng" dirty="0" smtClean="0">
                <a:latin typeface="Cambria" pitchFamily="18" charset="0"/>
              </a:rPr>
              <a:t>the top of the mountain</a:t>
            </a:r>
          </a:p>
        </p:txBody>
      </p:sp>
      <p:sp>
        <p:nvSpPr>
          <p:cNvPr id="4" name="Rectangle 3"/>
          <p:cNvSpPr txBox="1">
            <a:spLocks noChangeArrowheads="1"/>
          </p:cNvSpPr>
          <p:nvPr/>
        </p:nvSpPr>
        <p:spPr bwMode="auto">
          <a:xfrm>
            <a:off x="685800" y="3505200"/>
            <a:ext cx="81534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4000" i="1" dirty="0" smtClean="0">
                <a:latin typeface="Cambria" pitchFamily="18" charset="0"/>
              </a:rPr>
              <a:t>“Now He did not do many mighty works there because of their unbelief.”   </a:t>
            </a:r>
            <a:r>
              <a:rPr lang="en-US" sz="4000" dirty="0" smtClean="0">
                <a:latin typeface="Cambria" pitchFamily="18" charset="0"/>
              </a:rPr>
              <a:t>Matthew 13:58</a:t>
            </a:r>
          </a:p>
        </p:txBody>
      </p:sp>
    </p:spTree>
    <p:extLst>
      <p:ext uri="{BB962C8B-B14F-4D97-AF65-F5344CB8AC3E}">
        <p14:creationId xmlns:p14="http://schemas.microsoft.com/office/powerpoint/2010/main" xmlns="" val="16283659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31800" y="381000"/>
            <a:ext cx="8153400" cy="1600200"/>
          </a:xfrm>
        </p:spPr>
        <p:txBody>
          <a:bodyPr/>
          <a:lstStyle/>
          <a:p>
            <a:pPr marL="0" indent="0" algn="ctr">
              <a:buNone/>
            </a:pPr>
            <a:r>
              <a:rPr lang="en-US" sz="4400" b="1" u="sng" dirty="0" smtClean="0">
                <a:solidFill>
                  <a:schemeClr val="bg1"/>
                </a:solidFill>
                <a:latin typeface="Cambria" pitchFamily="18" charset="0"/>
              </a:rPr>
              <a:t>Personal experience</a:t>
            </a:r>
          </a:p>
          <a:p>
            <a:pPr marL="0" indent="0" algn="ctr">
              <a:buNone/>
            </a:pPr>
            <a:r>
              <a:rPr lang="en-US" sz="4400" b="1" dirty="0" smtClean="0">
                <a:latin typeface="Cambria" pitchFamily="18" charset="0"/>
              </a:rPr>
              <a:t>is the only way to gain trust.</a:t>
            </a:r>
          </a:p>
        </p:txBody>
      </p:sp>
      <p:sp>
        <p:nvSpPr>
          <p:cNvPr id="4" name="Rectangle 3"/>
          <p:cNvSpPr txBox="1">
            <a:spLocks noChangeArrowheads="1"/>
          </p:cNvSpPr>
          <p:nvPr/>
        </p:nvSpPr>
        <p:spPr bwMode="auto">
          <a:xfrm>
            <a:off x="685800" y="3505200"/>
            <a:ext cx="81534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endParaRPr lang="en-US" sz="4000" b="1" dirty="0" smtClean="0">
              <a:latin typeface="Cambria" pitchFamily="18" charset="0"/>
            </a:endParaRPr>
          </a:p>
        </p:txBody>
      </p:sp>
      <p:pic>
        <p:nvPicPr>
          <p:cNvPr id="5" name="Picture 4" descr="http://mojuproject.com/images/fatherandson-trus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4600" y="2819400"/>
            <a:ext cx="4622327" cy="3067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3484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31800" y="381000"/>
            <a:ext cx="8407400" cy="1600200"/>
          </a:xfrm>
        </p:spPr>
        <p:txBody>
          <a:bodyPr/>
          <a:lstStyle/>
          <a:p>
            <a:pPr marL="0" indent="0" algn="ctr">
              <a:buNone/>
            </a:pPr>
            <a:r>
              <a:rPr lang="en-US" sz="4000" b="1" u="sng" dirty="0" smtClean="0">
                <a:solidFill>
                  <a:schemeClr val="bg1"/>
                </a:solidFill>
                <a:latin typeface="Cambria" pitchFamily="18" charset="0"/>
              </a:rPr>
              <a:t>Life of Faith,</a:t>
            </a:r>
            <a:r>
              <a:rPr lang="en-US" sz="4000" b="1" dirty="0" smtClean="0">
                <a:solidFill>
                  <a:schemeClr val="bg1"/>
                </a:solidFill>
                <a:latin typeface="Cambria" pitchFamily="18" charset="0"/>
              </a:rPr>
              <a:t> by HH Pope </a:t>
            </a:r>
            <a:r>
              <a:rPr lang="en-US" sz="4000" b="1" dirty="0" err="1" smtClean="0">
                <a:solidFill>
                  <a:schemeClr val="bg1"/>
                </a:solidFill>
                <a:latin typeface="Cambria" pitchFamily="18" charset="0"/>
              </a:rPr>
              <a:t>Shenouda</a:t>
            </a:r>
            <a:endParaRPr lang="en-US" sz="4000" b="1" u="sng" dirty="0" smtClean="0">
              <a:solidFill>
                <a:schemeClr val="bg1"/>
              </a:solidFill>
              <a:latin typeface="Cambria" pitchFamily="18" charset="0"/>
            </a:endParaRPr>
          </a:p>
        </p:txBody>
      </p:sp>
      <p:sp>
        <p:nvSpPr>
          <p:cNvPr id="4" name="Rectangle 3"/>
          <p:cNvSpPr txBox="1">
            <a:spLocks noChangeArrowheads="1"/>
          </p:cNvSpPr>
          <p:nvPr/>
        </p:nvSpPr>
        <p:spPr bwMode="auto">
          <a:xfrm>
            <a:off x="685800" y="3505200"/>
            <a:ext cx="81534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endParaRPr lang="en-US" sz="4000" b="1" dirty="0" smtClean="0">
              <a:latin typeface="Cambria" pitchFamily="18" charset="0"/>
            </a:endParaRPr>
          </a:p>
        </p:txBody>
      </p:sp>
      <p:sp>
        <p:nvSpPr>
          <p:cNvPr id="6" name="Rectangle 3"/>
          <p:cNvSpPr txBox="1">
            <a:spLocks noChangeArrowheads="1"/>
          </p:cNvSpPr>
          <p:nvPr/>
        </p:nvSpPr>
        <p:spPr bwMode="auto">
          <a:xfrm>
            <a:off x="609600" y="1447800"/>
            <a:ext cx="83058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endParaRPr lang="en-US" sz="4000" i="1" dirty="0">
              <a:latin typeface="Cambria" pitchFamily="18" charset="0"/>
            </a:endParaRPr>
          </a:p>
          <a:p>
            <a:pPr marL="0" indent="0">
              <a:buFontTx/>
              <a:buNone/>
            </a:pPr>
            <a:r>
              <a:rPr lang="en-US" sz="4000" i="1" dirty="0" smtClean="0">
                <a:latin typeface="Cambria" pitchFamily="18" charset="0"/>
              </a:rPr>
              <a:t>“The believer does not enter into an argument with God about His doing, but accepts all things and confidence in God's wisdom and love.” </a:t>
            </a:r>
            <a:endParaRPr lang="en-US" sz="4000" dirty="0" smtClean="0">
              <a:latin typeface="Cambria" pitchFamily="18" charset="0"/>
            </a:endParaRPr>
          </a:p>
        </p:txBody>
      </p:sp>
    </p:spTree>
    <p:extLst>
      <p:ext uri="{BB962C8B-B14F-4D97-AF65-F5344CB8AC3E}">
        <p14:creationId xmlns:p14="http://schemas.microsoft.com/office/powerpoint/2010/main" xmlns="" val="4226244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sz="4800" b="1" dirty="0" smtClean="0">
                <a:solidFill>
                  <a:schemeClr val="bg1"/>
                </a:solidFill>
                <a:latin typeface="Cambria" pitchFamily="18" charset="0"/>
              </a:rPr>
              <a:t>Psalm 23</a:t>
            </a:r>
            <a:endParaRPr lang="en-US" sz="4800" b="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0" indent="0">
              <a:buNone/>
            </a:pPr>
            <a:r>
              <a:rPr lang="en-US" sz="3400" i="1" dirty="0" smtClean="0">
                <a:latin typeface="Cambria" pitchFamily="18" charset="0"/>
              </a:rPr>
              <a:t>The LORD is my shepherd, I shall not be in want.   He makes me lie down in green pastures, he leads me beside quiet waters, he restores my soul.  He guides me in paths of righteousness for his name’s sake.  Even though I walk through the valley of the shadow of death, I will fear no evil, for you are with me; your rod and your staff, they comfort me.</a:t>
            </a:r>
            <a:endParaRPr lang="en-US" sz="3400" i="1" dirty="0">
              <a:latin typeface="Cambr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685800" y="3505200"/>
            <a:ext cx="81534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endParaRPr lang="en-US" sz="4000" b="1" dirty="0" smtClean="0">
              <a:latin typeface="Cambria" pitchFamily="18" charset="0"/>
            </a:endParaRPr>
          </a:p>
        </p:txBody>
      </p:sp>
      <p:sp>
        <p:nvSpPr>
          <p:cNvPr id="6" name="Rectangle 3"/>
          <p:cNvSpPr txBox="1">
            <a:spLocks noChangeArrowheads="1"/>
          </p:cNvSpPr>
          <p:nvPr/>
        </p:nvSpPr>
        <p:spPr bwMode="auto">
          <a:xfrm>
            <a:off x="609600" y="1295400"/>
            <a:ext cx="8305800" cy="441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4400" b="1" dirty="0" smtClean="0">
                <a:latin typeface="Cambria" pitchFamily="18" charset="0"/>
              </a:rPr>
              <a:t>Are you ready to trust Him </a:t>
            </a:r>
          </a:p>
          <a:p>
            <a:pPr marL="0" indent="0" algn="ctr">
              <a:buFontTx/>
              <a:buNone/>
            </a:pPr>
            <a:r>
              <a:rPr lang="en-US" sz="4400" b="1" dirty="0" smtClean="0">
                <a:latin typeface="Cambria" pitchFamily="18" charset="0"/>
              </a:rPr>
              <a:t>up the mountain?</a:t>
            </a:r>
          </a:p>
          <a:p>
            <a:pPr marL="0" indent="0" algn="ctr">
              <a:buFontTx/>
              <a:buNone/>
            </a:pPr>
            <a:endParaRPr lang="en-US" sz="4000" b="1" dirty="0">
              <a:latin typeface="Cambria" pitchFamily="18" charset="0"/>
            </a:endParaRPr>
          </a:p>
          <a:p>
            <a:pPr marL="0" indent="0" algn="ctr">
              <a:buFontTx/>
              <a:buNone/>
            </a:pPr>
            <a:r>
              <a:rPr lang="en-US" sz="4000" i="1" dirty="0" smtClean="0">
                <a:latin typeface="Cambria" pitchFamily="18" charset="0"/>
              </a:rPr>
              <a:t>“Jesus said to him, “If you can believe, all things are possible to him who believes.”  </a:t>
            </a:r>
            <a:r>
              <a:rPr lang="en-US" sz="4000" dirty="0" smtClean="0">
                <a:latin typeface="Cambria" pitchFamily="18" charset="0"/>
              </a:rPr>
              <a:t>Mark 9:23</a:t>
            </a:r>
          </a:p>
          <a:p>
            <a:pPr marL="0" indent="0" algn="ctr">
              <a:buFontTx/>
              <a:buNone/>
            </a:pPr>
            <a:endParaRPr lang="en-US" sz="4000" b="1" dirty="0" smtClean="0">
              <a:latin typeface="Cambria" pitchFamily="18" charset="0"/>
            </a:endParaRPr>
          </a:p>
        </p:txBody>
      </p:sp>
    </p:spTree>
    <p:extLst>
      <p:ext uri="{BB962C8B-B14F-4D97-AF65-F5344CB8AC3E}">
        <p14:creationId xmlns:p14="http://schemas.microsoft.com/office/powerpoint/2010/main" xmlns="" val="3028329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dirty="0" smtClean="0">
                <a:solidFill>
                  <a:schemeClr val="bg1"/>
                </a:solidFill>
                <a:latin typeface="Cambria" pitchFamily="18" charset="0"/>
              </a:rPr>
              <a:t>The Pinnacle of Spirituality…</a:t>
            </a:r>
            <a:endParaRPr lang="en-US" b="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2667000"/>
            <a:ext cx="4267200" cy="4038600"/>
          </a:xfrm>
        </p:spPr>
        <p:txBody>
          <a:bodyPr/>
          <a:lstStyle/>
          <a:p>
            <a:pPr marL="0" indent="0" algn="ctr">
              <a:buNone/>
            </a:pPr>
            <a:endParaRPr lang="en-US" sz="6000" b="1" u="sng" dirty="0">
              <a:latin typeface="Cambria" pitchFamily="18" charset="0"/>
            </a:endParaRPr>
          </a:p>
        </p:txBody>
      </p:sp>
      <p:pic>
        <p:nvPicPr>
          <p:cNvPr id="5122" name="Picture 2" descr="http://www.planetware.com/i/photo/shiprock-pinnacle-shiprock-nmshipr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53000" y="1676400"/>
            <a:ext cx="3733800" cy="4762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84483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dirty="0" smtClean="0">
                <a:solidFill>
                  <a:schemeClr val="bg1"/>
                </a:solidFill>
                <a:latin typeface="Cambria" pitchFamily="18" charset="0"/>
              </a:rPr>
              <a:t>The Pinnacle of Spirituality…</a:t>
            </a:r>
            <a:endParaRPr lang="en-US" b="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676400"/>
            <a:ext cx="4267200" cy="5029200"/>
          </a:xfrm>
        </p:spPr>
        <p:txBody>
          <a:bodyPr/>
          <a:lstStyle/>
          <a:p>
            <a:pPr marL="0" indent="0" algn="ctr">
              <a:buNone/>
            </a:pPr>
            <a:r>
              <a:rPr lang="en-US" sz="6000" b="1" u="sng" dirty="0" smtClean="0">
                <a:latin typeface="Cambria" pitchFamily="18" charset="0"/>
              </a:rPr>
              <a:t>TRUST</a:t>
            </a:r>
          </a:p>
          <a:p>
            <a:pPr marL="0" indent="0" algn="ctr">
              <a:buNone/>
            </a:pPr>
            <a:endParaRPr lang="en-US" i="1" dirty="0" smtClean="0">
              <a:latin typeface="Cambria" pitchFamily="18" charset="0"/>
            </a:endParaRPr>
          </a:p>
          <a:p>
            <a:pPr marL="0" indent="0">
              <a:buNone/>
            </a:pPr>
            <a:r>
              <a:rPr lang="en-US" i="1" dirty="0" smtClean="0">
                <a:latin typeface="Cambria" pitchFamily="18" charset="0"/>
              </a:rPr>
              <a:t>“Those who trust in the LORD are like Mount Zion, </a:t>
            </a:r>
            <a:r>
              <a:rPr lang="en-US" i="1" u="sng" dirty="0" smtClean="0">
                <a:latin typeface="Cambria" pitchFamily="18" charset="0"/>
              </a:rPr>
              <a:t>which cannot be shaken </a:t>
            </a:r>
            <a:r>
              <a:rPr lang="en-US" i="1" dirty="0" smtClean="0">
                <a:latin typeface="Cambria" pitchFamily="18" charset="0"/>
              </a:rPr>
              <a:t>but endures forever.”  </a:t>
            </a:r>
            <a:r>
              <a:rPr lang="en-US" dirty="0" smtClean="0">
                <a:latin typeface="Cambria" pitchFamily="18" charset="0"/>
              </a:rPr>
              <a:t>Psalm 125:1</a:t>
            </a:r>
            <a:endParaRPr lang="en-US" dirty="0">
              <a:latin typeface="Cambria" pitchFamily="18" charset="0"/>
            </a:endParaRPr>
          </a:p>
        </p:txBody>
      </p:sp>
      <p:pic>
        <p:nvPicPr>
          <p:cNvPr id="5122" name="Picture 2" descr="http://www.planetware.com/i/photo/shiprock-pinnacle-shiprock-nmshipr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53000" y="1676400"/>
            <a:ext cx="3733800" cy="4762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25815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219200"/>
            <a:ext cx="8229600" cy="5486400"/>
          </a:xfrm>
        </p:spPr>
        <p:txBody>
          <a:bodyPr/>
          <a:lstStyle/>
          <a:p>
            <a:pPr marL="0" indent="0" algn="ctr">
              <a:buNone/>
            </a:pPr>
            <a:endParaRPr lang="en-US" sz="3400" i="1" dirty="0" smtClean="0">
              <a:latin typeface="Cambria" pitchFamily="18" charset="0"/>
            </a:endParaRPr>
          </a:p>
          <a:p>
            <a:pPr marL="0" indent="0" algn="ctr">
              <a:buNone/>
            </a:pPr>
            <a:r>
              <a:rPr lang="en-US" sz="3600" i="1" dirty="0" smtClean="0">
                <a:latin typeface="Cambria" pitchFamily="18" charset="0"/>
              </a:rPr>
              <a:t>See John 4:46-54</a:t>
            </a:r>
            <a:endParaRPr lang="en-US" sz="3600" i="1" dirty="0">
              <a:latin typeface="Cambria" pitchFamily="18" charset="0"/>
            </a:endParaRPr>
          </a:p>
        </p:txBody>
      </p:sp>
    </p:spTree>
    <p:extLst>
      <p:ext uri="{BB962C8B-B14F-4D97-AF65-F5344CB8AC3E}">
        <p14:creationId xmlns:p14="http://schemas.microsoft.com/office/powerpoint/2010/main" xmlns="" val="314741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endParaRPr lang="en-US" sz="3800" dirty="0" smtClean="0">
              <a:latin typeface="Cambria" pitchFamily="18" charset="0"/>
            </a:endParaRPr>
          </a:p>
          <a:p>
            <a:pPr marL="514350" indent="-514350">
              <a:buAutoNum type="arabicPeriod"/>
            </a:pPr>
            <a:endParaRPr lang="en-US" sz="4000" b="1" u="sng" dirty="0">
              <a:latin typeface="Cambria" pitchFamily="18" charset="0"/>
            </a:endParaRPr>
          </a:p>
          <a:p>
            <a:pPr marL="0" indent="0">
              <a:buNone/>
            </a:pPr>
            <a:r>
              <a:rPr lang="en-US" sz="3400" i="1" dirty="0" smtClean="0">
                <a:latin typeface="Cambria" pitchFamily="18" charset="0"/>
              </a:rPr>
              <a:t>“When he heard that Jesus had come out of Judea into Galilee, he went to Him and implored Him to come down and heal his son, for he was at the point of death.” </a:t>
            </a:r>
            <a:r>
              <a:rPr lang="en-US" sz="3400" dirty="0" smtClean="0">
                <a:latin typeface="Cambria" pitchFamily="18" charset="0"/>
              </a:rPr>
              <a:t> John 4:47</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3232025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endParaRPr lang="en-US" sz="3800" dirty="0" smtClean="0">
              <a:latin typeface="Cambria" pitchFamily="18" charset="0"/>
            </a:endParaRPr>
          </a:p>
          <a:p>
            <a:pPr marL="514350" indent="-514350">
              <a:buAutoNum type="arabicPeriod"/>
            </a:pPr>
            <a:endParaRPr lang="en-US" sz="4000" b="1" u="sng" dirty="0">
              <a:latin typeface="Cambria" pitchFamily="18" charset="0"/>
            </a:endParaRPr>
          </a:p>
          <a:p>
            <a:pPr marL="0" indent="0">
              <a:buNone/>
            </a:pPr>
            <a:r>
              <a:rPr lang="en-US" sz="3400" i="1" dirty="0" smtClean="0">
                <a:latin typeface="Cambria" pitchFamily="18" charset="0"/>
              </a:rPr>
              <a:t>“When he heard that Jesus had come out of Judea into Galilee, he went to Him and implored Him to come down and heal his son, for he was at the point of death.” </a:t>
            </a:r>
            <a:r>
              <a:rPr lang="en-US" sz="3400" dirty="0" smtClean="0">
                <a:latin typeface="Cambria" pitchFamily="18" charset="0"/>
              </a:rPr>
              <a:t> John 4:47</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2416674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p>
          <a:p>
            <a:pPr marL="514350" indent="-514350">
              <a:buAutoNum type="arabicPeriod"/>
            </a:pPr>
            <a:r>
              <a:rPr lang="en-US" sz="3800" b="1" u="sng" dirty="0" smtClean="0">
                <a:latin typeface="Cambria" pitchFamily="18" charset="0"/>
              </a:rPr>
              <a:t>OBEDIENCE</a:t>
            </a:r>
            <a:endParaRPr lang="en-US" sz="3800" u="sng" dirty="0" smtClean="0">
              <a:latin typeface="Cambria" pitchFamily="18" charset="0"/>
            </a:endParaRPr>
          </a:p>
          <a:p>
            <a:pPr marL="514350" indent="-514350">
              <a:buAutoNum type="arabicPeriod"/>
            </a:pPr>
            <a:endParaRPr lang="en-US" sz="4000" b="1" u="sng" dirty="0">
              <a:latin typeface="Cambria" pitchFamily="18" charset="0"/>
            </a:endParaRPr>
          </a:p>
          <a:p>
            <a:pPr marL="0" indent="0">
              <a:buNone/>
            </a:pPr>
            <a:r>
              <a:rPr lang="en-US" sz="3400" i="1" dirty="0" smtClean="0">
                <a:latin typeface="Cambria" pitchFamily="18" charset="0"/>
              </a:rPr>
              <a:t>“Jesus said to him, “Go your way; your son lives.” So the man believed the word that Jesus spoke to him, and he went his way.”  </a:t>
            </a:r>
            <a:r>
              <a:rPr lang="en-US" sz="3400" dirty="0" smtClean="0">
                <a:latin typeface="Cambria" pitchFamily="18" charset="0"/>
              </a:rPr>
              <a:t>John 4:50</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43191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143000"/>
          </a:xfrm>
        </p:spPr>
        <p:txBody>
          <a:bodyPr/>
          <a:lstStyle/>
          <a:p>
            <a:r>
              <a:rPr lang="en-US" b="1" i="1" dirty="0" smtClean="0">
                <a:solidFill>
                  <a:schemeClr val="bg1"/>
                </a:solidFill>
                <a:latin typeface="Cambria" pitchFamily="18" charset="0"/>
              </a:rPr>
              <a:t>What does it mean to trust God?</a:t>
            </a:r>
            <a:endParaRPr lang="en-US" b="1" i="1" dirty="0">
              <a:solidFill>
                <a:schemeClr val="bg1"/>
              </a:solidFill>
              <a:latin typeface="Cambria" pitchFamily="18" charset="0"/>
            </a:endParaRPr>
          </a:p>
        </p:txBody>
      </p:sp>
      <p:sp>
        <p:nvSpPr>
          <p:cNvPr id="4099" name="Rectangle 3"/>
          <p:cNvSpPr>
            <a:spLocks noGrp="1" noChangeArrowheads="1"/>
          </p:cNvSpPr>
          <p:nvPr>
            <p:ph type="body" idx="1"/>
          </p:nvPr>
        </p:nvSpPr>
        <p:spPr>
          <a:xfrm>
            <a:off x="457200" y="1371600"/>
            <a:ext cx="8229600" cy="5334000"/>
          </a:xfrm>
        </p:spPr>
        <p:txBody>
          <a:bodyPr/>
          <a:lstStyle/>
          <a:p>
            <a:pPr marL="514350" indent="-514350">
              <a:buAutoNum type="arabicPeriod"/>
            </a:pPr>
            <a:r>
              <a:rPr lang="en-US" sz="3800" b="1" u="sng" dirty="0" smtClean="0">
                <a:latin typeface="Cambria" pitchFamily="18" charset="0"/>
              </a:rPr>
              <a:t>HOPE</a:t>
            </a:r>
            <a:r>
              <a:rPr lang="en-US" sz="3800" b="1" dirty="0" smtClean="0">
                <a:latin typeface="Cambria" pitchFamily="18" charset="0"/>
              </a:rPr>
              <a:t>:  lack of belief in the world</a:t>
            </a:r>
          </a:p>
          <a:p>
            <a:pPr marL="514350" indent="-514350">
              <a:buAutoNum type="arabicPeriod"/>
            </a:pPr>
            <a:r>
              <a:rPr lang="en-US" sz="3800" b="1" u="sng" dirty="0" smtClean="0">
                <a:latin typeface="Cambria" pitchFamily="18" charset="0"/>
              </a:rPr>
              <a:t>OBEDIENCE</a:t>
            </a:r>
            <a:r>
              <a:rPr lang="en-US" sz="3800" b="1" dirty="0" smtClean="0">
                <a:latin typeface="Cambria" pitchFamily="18" charset="0"/>
              </a:rPr>
              <a:t>:  belief in His Word</a:t>
            </a:r>
            <a:endParaRPr lang="en-US" sz="3800" u="sng" dirty="0" smtClean="0">
              <a:latin typeface="Cambria" pitchFamily="18" charset="0"/>
            </a:endParaRPr>
          </a:p>
          <a:p>
            <a:pPr marL="514350" indent="-514350">
              <a:buAutoNum type="arabicPeriod"/>
            </a:pPr>
            <a:endParaRPr lang="en-US" sz="4000" b="1" u="sng" dirty="0">
              <a:latin typeface="Cambria" pitchFamily="18" charset="0"/>
            </a:endParaRPr>
          </a:p>
          <a:p>
            <a:pPr marL="0" indent="0">
              <a:buNone/>
            </a:pPr>
            <a:r>
              <a:rPr lang="en-US" sz="3400" i="1" dirty="0" smtClean="0">
                <a:latin typeface="Cambria" pitchFamily="18" charset="0"/>
              </a:rPr>
              <a:t>“Jesus said to him, “Go your way; your son lives.” So the man believed the word that Jesus spoke to him, and he went his way.”  </a:t>
            </a:r>
            <a:r>
              <a:rPr lang="en-US" sz="3400" dirty="0" smtClean="0">
                <a:latin typeface="Cambria" pitchFamily="18" charset="0"/>
              </a:rPr>
              <a:t>John 4:50</a:t>
            </a:r>
          </a:p>
          <a:p>
            <a:pPr marL="514350" indent="-514350">
              <a:buAutoNum type="arabicPeriod"/>
            </a:pPr>
            <a:endParaRPr lang="en-US" sz="4000" b="1" u="sng" dirty="0" smtClean="0">
              <a:latin typeface="Cambria" pitchFamily="18" charset="0"/>
            </a:endParaRPr>
          </a:p>
          <a:p>
            <a:pPr marL="514350" indent="-514350">
              <a:buAutoNum type="arabicPeriod"/>
            </a:pPr>
            <a:endParaRPr lang="en-US" sz="3400" dirty="0" smtClean="0">
              <a:latin typeface="Cambria" pitchFamily="18" charset="0"/>
            </a:endParaRPr>
          </a:p>
        </p:txBody>
      </p:sp>
    </p:spTree>
    <p:extLst>
      <p:ext uri="{BB962C8B-B14F-4D97-AF65-F5344CB8AC3E}">
        <p14:creationId xmlns:p14="http://schemas.microsoft.com/office/powerpoint/2010/main" xmlns="" val="2352885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154</TotalTime>
  <Words>615</Words>
  <Application>Microsoft Office PowerPoint</Application>
  <PresentationFormat>On-screen Show (4:3)</PresentationFormat>
  <Paragraphs>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April 10, 2011</vt:lpstr>
      <vt:lpstr>Psalm 23</vt:lpstr>
      <vt:lpstr>The Pinnacle of Spirituality…</vt:lpstr>
      <vt:lpstr>The Pinnacle of Spirituality…</vt:lpstr>
      <vt:lpstr>What does it mean to trust God?</vt:lpstr>
      <vt:lpstr>What does it mean to trust God?</vt:lpstr>
      <vt:lpstr>What does it mean to trust God?</vt:lpstr>
      <vt:lpstr>What does it mean to trust God?</vt:lpstr>
      <vt:lpstr>What does it mean to trust God?</vt:lpstr>
      <vt:lpstr>What does it mean to trust God?</vt:lpstr>
      <vt:lpstr>What does it mean to trust God?</vt:lpstr>
      <vt:lpstr>Slide 12</vt:lpstr>
      <vt:lpstr>What does it mean to trust God?</vt:lpstr>
      <vt:lpstr>Obeying God  ≠  Trusting God</vt:lpstr>
      <vt:lpstr>Slide 15</vt:lpstr>
      <vt:lpstr>Slide 16</vt:lpstr>
      <vt:lpstr>Slide 17</vt:lpstr>
      <vt:lpstr>Slide 18</vt:lpstr>
      <vt:lpstr>Slide 19</vt:lpstr>
      <vt:lpstr>Slide 20</vt:lpstr>
    </vt:vector>
  </TitlesOfParts>
  <Company>USDA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 </cp:lastModifiedBy>
  <cp:revision>12</cp:revision>
  <dcterms:created xsi:type="dcterms:W3CDTF">2008-12-23T17:30:56Z</dcterms:created>
  <dcterms:modified xsi:type="dcterms:W3CDTF">2011-04-10T14:25:00Z</dcterms:modified>
</cp:coreProperties>
</file>