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3" r:id="rId3"/>
    <p:sldId id="295" r:id="rId4"/>
    <p:sldId id="296" r:id="rId5"/>
    <p:sldId id="297" r:id="rId6"/>
    <p:sldId id="294" r:id="rId7"/>
    <p:sldId id="286" r:id="rId8"/>
    <p:sldId id="299" r:id="rId9"/>
    <p:sldId id="300" r:id="rId10"/>
    <p:sldId id="301" r:id="rId11"/>
    <p:sldId id="302" r:id="rId12"/>
    <p:sldId id="303" r:id="rId13"/>
    <p:sldId id="304" r:id="rId14"/>
    <p:sldId id="298" r:id="rId15"/>
    <p:sldId id="305" r:id="rId16"/>
    <p:sldId id="307" r:id="rId17"/>
    <p:sldId id="310" r:id="rId18"/>
    <p:sldId id="287" r:id="rId19"/>
    <p:sldId id="308" r:id="rId20"/>
    <p:sldId id="309" r:id="rId21"/>
    <p:sldId id="293" r:id="rId22"/>
    <p:sldId id="31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732B"/>
    <a:srgbClr val="4C2D1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BAF406-DF1B-0F46-BD8E-CAB48C49DCAA}" type="datetimeFigureOut">
              <a:rPr lang="en-US" smtClean="0"/>
              <a:pPr/>
              <a:t>10/9/2010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974C2-159B-6842-AF73-3F6D1D7BA3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BAF406-DF1B-0F46-BD8E-CAB48C49DCAA}" type="datetimeFigureOut">
              <a:rPr lang="en-US" smtClean="0"/>
              <a:pPr/>
              <a:t>10/9/2010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974C2-159B-6842-AF73-3F6D1D7BA3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BAF406-DF1B-0F46-BD8E-CAB48C49DCAA}" type="datetimeFigureOut">
              <a:rPr lang="en-US" smtClean="0"/>
              <a:pPr/>
              <a:t>10/9/2010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974C2-159B-6842-AF73-3F6D1D7BA3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BAF406-DF1B-0F46-BD8E-CAB48C49DCAA}" type="datetimeFigureOut">
              <a:rPr lang="en-US" smtClean="0"/>
              <a:pPr/>
              <a:t>10/9/2010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974C2-159B-6842-AF73-3F6D1D7BA3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BAF406-DF1B-0F46-BD8E-CAB48C49DCAA}" type="datetimeFigureOut">
              <a:rPr lang="en-US" smtClean="0"/>
              <a:pPr/>
              <a:t>10/9/2010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974C2-159B-6842-AF73-3F6D1D7BA3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BAF406-DF1B-0F46-BD8E-CAB48C49DCAA}" type="datetimeFigureOut">
              <a:rPr lang="en-US" smtClean="0"/>
              <a:pPr/>
              <a:t>10/9/2010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974C2-159B-6842-AF73-3F6D1D7BA3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BAF406-DF1B-0F46-BD8E-CAB48C49DCAA}" type="datetimeFigureOut">
              <a:rPr lang="en-US" smtClean="0"/>
              <a:pPr/>
              <a:t>10/9/2010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4974C2-159B-6842-AF73-3F6D1D7BA3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BAF406-DF1B-0F46-BD8E-CAB48C49DCAA}" type="datetimeFigureOut">
              <a:rPr lang="en-US" smtClean="0"/>
              <a:pPr/>
              <a:t>10/9/2010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4974C2-159B-6842-AF73-3F6D1D7BA3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AF406-DF1B-0F46-BD8E-CAB48C49DCAA}" type="datetimeFigureOut">
              <a:rPr lang="en-US" smtClean="0"/>
              <a:pPr/>
              <a:t>10/9/2010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4974C2-159B-6842-AF73-3F6D1D7BA3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BAF406-DF1B-0F46-BD8E-CAB48C49DCAA}" type="datetimeFigureOut">
              <a:rPr lang="en-US" smtClean="0"/>
              <a:pPr/>
              <a:t>10/9/2010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974C2-159B-6842-AF73-3F6D1D7BA3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BAF406-DF1B-0F46-BD8E-CAB48C49DCAA}" type="datetimeFigureOut">
              <a:rPr lang="en-US" smtClean="0"/>
              <a:pPr/>
              <a:t>10/9/2010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974C2-159B-6842-AF73-3F6D1D7BA3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AF406-DF1B-0F46-BD8E-CAB48C49DCAA}" type="datetimeFigureOut">
              <a:rPr lang="en-US" smtClean="0"/>
              <a:pPr/>
              <a:t>10/9/2010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4974C2-159B-6842-AF73-3F6D1D7BA3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n-US" dirty="0"/>
          </a:p>
        </p:txBody>
      </p:sp>
      <p:pic>
        <p:nvPicPr>
          <p:cNvPr id="4" name="Picture 3" descr="PA_ppt_bk.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5220929" y="1210071"/>
            <a:ext cx="3864368" cy="3477875"/>
          </a:xfrm>
          <a:prstGeom prst="rect">
            <a:avLst/>
          </a:prstGeom>
          <a:noFill/>
        </p:spPr>
        <p:txBody>
          <a:bodyPr wrap="square" rtlCol="0">
            <a:spAutoFit/>
          </a:bodyPr>
          <a:lstStyle/>
          <a:p>
            <a:pPr algn="ctr"/>
            <a:r>
              <a:rPr lang="en-US" sz="5500" b="1" i="1" dirty="0" smtClean="0">
                <a:solidFill>
                  <a:srgbClr val="4C2D1A"/>
                </a:solidFill>
                <a:latin typeface="Century Gothic"/>
                <a:cs typeface="Century Gothic"/>
              </a:rPr>
              <a:t>I believe in God but</a:t>
            </a:r>
            <a:r>
              <a:rPr lang="en-US" sz="5500" b="1" i="1" dirty="0" smtClean="0">
                <a:solidFill>
                  <a:srgbClr val="BD732B"/>
                </a:solidFill>
                <a:latin typeface="Century Gothic"/>
                <a:cs typeface="Century Gothic"/>
              </a:rPr>
              <a:t> </a:t>
            </a:r>
          </a:p>
          <a:p>
            <a:pPr algn="ctr"/>
            <a:r>
              <a:rPr lang="en-US" sz="5500" b="1" i="1" dirty="0" smtClean="0">
                <a:solidFill>
                  <a:srgbClr val="BD732B"/>
                </a:solidFill>
                <a:latin typeface="Century Gothic"/>
                <a:cs typeface="Century Gothic"/>
              </a:rPr>
              <a:t>I trust in money</a:t>
            </a:r>
          </a:p>
        </p:txBody>
      </p:sp>
      <p:sp>
        <p:nvSpPr>
          <p:cNvPr id="6" name="TextBox 5"/>
          <p:cNvSpPr txBox="1"/>
          <p:nvPr/>
        </p:nvSpPr>
        <p:spPr>
          <a:xfrm>
            <a:off x="5397245" y="5868793"/>
            <a:ext cx="3579253" cy="830997"/>
          </a:xfrm>
          <a:prstGeom prst="rect">
            <a:avLst/>
          </a:prstGeom>
          <a:noFill/>
        </p:spPr>
        <p:txBody>
          <a:bodyPr wrap="square" rtlCol="0">
            <a:spAutoFit/>
          </a:bodyPr>
          <a:lstStyle/>
          <a:p>
            <a:pPr algn="ctr"/>
            <a:r>
              <a:rPr lang="en-US" sz="2400" b="1" dirty="0" smtClean="0">
                <a:solidFill>
                  <a:srgbClr val="4C2D1A"/>
                </a:solidFill>
                <a:latin typeface="Century Gothic"/>
                <a:cs typeface="Century Gothic"/>
              </a:rPr>
              <a:t>October 10, 2010</a:t>
            </a:r>
          </a:p>
          <a:p>
            <a:pPr algn="ctr"/>
            <a:r>
              <a:rPr lang="en-US" sz="2400" b="1" dirty="0" smtClean="0">
                <a:solidFill>
                  <a:srgbClr val="BD732B"/>
                </a:solidFill>
                <a:latin typeface="Century Gothic"/>
                <a:cs typeface="Century Gothic"/>
              </a:rPr>
              <a:t>Part 3</a:t>
            </a:r>
            <a:endParaRPr lang="en-US" sz="2400" b="1" dirty="0">
              <a:solidFill>
                <a:srgbClr val="BD732B"/>
              </a:solidFill>
              <a:latin typeface="Century Gothic"/>
              <a:cs typeface="Century Gothic"/>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5" name="TextBox 4"/>
          <p:cNvSpPr txBox="1"/>
          <p:nvPr/>
        </p:nvSpPr>
        <p:spPr>
          <a:xfrm>
            <a:off x="0" y="247395"/>
            <a:ext cx="9144000" cy="769441"/>
          </a:xfrm>
          <a:prstGeom prst="rect">
            <a:avLst/>
          </a:prstGeom>
          <a:noFill/>
        </p:spPr>
        <p:txBody>
          <a:bodyPr wrap="square" rtlCol="0">
            <a:spAutoFit/>
          </a:bodyPr>
          <a:lstStyle/>
          <a:p>
            <a:pPr algn="ctr"/>
            <a:r>
              <a:rPr lang="en-US" sz="4400" b="1" dirty="0" smtClean="0">
                <a:solidFill>
                  <a:srgbClr val="BD732B"/>
                </a:solidFill>
                <a:latin typeface="Century Gothic"/>
                <a:cs typeface="Century Gothic"/>
              </a:rPr>
              <a:t>Two Rich Men Encounter Jesus</a:t>
            </a:r>
            <a:endParaRPr lang="en-US" sz="4400" b="1" u="sng" dirty="0" smtClean="0">
              <a:solidFill>
                <a:srgbClr val="BD732B"/>
              </a:solidFill>
              <a:latin typeface="Century Gothic"/>
              <a:cs typeface="Century Gothic"/>
            </a:endParaRPr>
          </a:p>
        </p:txBody>
      </p:sp>
      <p:sp>
        <p:nvSpPr>
          <p:cNvPr id="6" name="TextBox 5"/>
          <p:cNvSpPr txBox="1"/>
          <p:nvPr/>
        </p:nvSpPr>
        <p:spPr>
          <a:xfrm>
            <a:off x="493997" y="1542850"/>
            <a:ext cx="8355029" cy="553998"/>
          </a:xfrm>
          <a:prstGeom prst="rect">
            <a:avLst/>
          </a:prstGeom>
          <a:noFill/>
        </p:spPr>
        <p:txBody>
          <a:bodyPr wrap="square" rtlCol="0">
            <a:spAutoFit/>
          </a:bodyPr>
          <a:lstStyle/>
          <a:p>
            <a:pPr marL="514350" indent="-514350"/>
            <a:endParaRPr lang="en-US" sz="3000" dirty="0" smtClean="0">
              <a:solidFill>
                <a:srgbClr val="4C2D1A"/>
              </a:solidFill>
              <a:latin typeface="Century Gothic"/>
              <a:cs typeface="Century Gothic"/>
            </a:endParaRPr>
          </a:p>
        </p:txBody>
      </p:sp>
      <p:pic>
        <p:nvPicPr>
          <p:cNvPr id="33794" name="Picture 2" descr="http://www.hem-of-his-garment-bible-study.org/images/Zacchaeus.jpg"/>
          <p:cNvPicPr>
            <a:picLocks noChangeAspect="1" noChangeArrowheads="1"/>
          </p:cNvPicPr>
          <p:nvPr/>
        </p:nvPicPr>
        <p:blipFill>
          <a:blip r:embed="rId3"/>
          <a:srcRect/>
          <a:stretch>
            <a:fillRect/>
          </a:stretch>
        </p:blipFill>
        <p:spPr bwMode="auto">
          <a:xfrm>
            <a:off x="5235677" y="1247881"/>
            <a:ext cx="3399910" cy="453321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5" name="TextBox 4"/>
          <p:cNvSpPr txBox="1"/>
          <p:nvPr/>
        </p:nvSpPr>
        <p:spPr>
          <a:xfrm>
            <a:off x="0" y="247395"/>
            <a:ext cx="9144000" cy="769441"/>
          </a:xfrm>
          <a:prstGeom prst="rect">
            <a:avLst/>
          </a:prstGeom>
          <a:noFill/>
        </p:spPr>
        <p:txBody>
          <a:bodyPr wrap="square" rtlCol="0">
            <a:spAutoFit/>
          </a:bodyPr>
          <a:lstStyle/>
          <a:p>
            <a:pPr algn="ctr"/>
            <a:r>
              <a:rPr lang="en-US" sz="4400" b="1" dirty="0" smtClean="0">
                <a:solidFill>
                  <a:srgbClr val="BD732B"/>
                </a:solidFill>
                <a:latin typeface="Century Gothic"/>
                <a:cs typeface="Century Gothic"/>
              </a:rPr>
              <a:t>Two Rich Men Encounter Jesus</a:t>
            </a:r>
            <a:endParaRPr lang="en-US" sz="4400" b="1" u="sng" dirty="0" smtClean="0">
              <a:solidFill>
                <a:srgbClr val="BD732B"/>
              </a:solidFill>
              <a:latin typeface="Century Gothic"/>
              <a:cs typeface="Century Gothic"/>
            </a:endParaRPr>
          </a:p>
        </p:txBody>
      </p:sp>
      <p:sp>
        <p:nvSpPr>
          <p:cNvPr id="6" name="TextBox 5"/>
          <p:cNvSpPr txBox="1"/>
          <p:nvPr/>
        </p:nvSpPr>
        <p:spPr>
          <a:xfrm>
            <a:off x="493997" y="1542850"/>
            <a:ext cx="8355029" cy="553998"/>
          </a:xfrm>
          <a:prstGeom prst="rect">
            <a:avLst/>
          </a:prstGeom>
          <a:noFill/>
        </p:spPr>
        <p:txBody>
          <a:bodyPr wrap="square" rtlCol="0">
            <a:spAutoFit/>
          </a:bodyPr>
          <a:lstStyle/>
          <a:p>
            <a:pPr marL="514350" indent="-514350"/>
            <a:endParaRPr lang="en-US" sz="3000" dirty="0" smtClean="0">
              <a:solidFill>
                <a:srgbClr val="4C2D1A"/>
              </a:solidFill>
              <a:latin typeface="Century Gothic"/>
              <a:cs typeface="Century Gothic"/>
            </a:endParaRPr>
          </a:p>
        </p:txBody>
      </p:sp>
      <p:sp>
        <p:nvSpPr>
          <p:cNvPr id="8" name="TextBox 7"/>
          <p:cNvSpPr txBox="1"/>
          <p:nvPr/>
        </p:nvSpPr>
        <p:spPr>
          <a:xfrm>
            <a:off x="0" y="1395362"/>
            <a:ext cx="5043947" cy="4431983"/>
          </a:xfrm>
          <a:prstGeom prst="rect">
            <a:avLst/>
          </a:prstGeom>
          <a:noFill/>
        </p:spPr>
        <p:txBody>
          <a:bodyPr wrap="square" rtlCol="0">
            <a:spAutoFit/>
          </a:bodyPr>
          <a:lstStyle/>
          <a:p>
            <a:pPr marL="514350" indent="-514350"/>
            <a:r>
              <a:rPr lang="en-US" sz="2800" i="1" dirty="0" smtClean="0">
                <a:solidFill>
                  <a:srgbClr val="4C2D1A"/>
                </a:solidFill>
                <a:latin typeface="Century Gothic"/>
                <a:cs typeface="Century Gothic"/>
              </a:rPr>
              <a:t>	“Then </a:t>
            </a:r>
            <a:r>
              <a:rPr lang="en-US" sz="2800" i="1" dirty="0" err="1" smtClean="0">
                <a:solidFill>
                  <a:srgbClr val="4C2D1A"/>
                </a:solidFill>
                <a:latin typeface="Century Gothic"/>
                <a:cs typeface="Century Gothic"/>
              </a:rPr>
              <a:t>Zacchaeus</a:t>
            </a:r>
            <a:r>
              <a:rPr lang="en-US" sz="2800" i="1" dirty="0" smtClean="0">
                <a:solidFill>
                  <a:srgbClr val="4C2D1A"/>
                </a:solidFill>
                <a:latin typeface="Century Gothic"/>
                <a:cs typeface="Century Gothic"/>
              </a:rPr>
              <a:t> stood and said to the Lord, “Look, Lord, I give half of my goods to the poor; and if I have taken anything from anyone by false accusation, I restore fourfold</a:t>
            </a:r>
            <a:r>
              <a:rPr lang="en-US" sz="2800" dirty="0" smtClean="0">
                <a:solidFill>
                  <a:srgbClr val="4C2D1A"/>
                </a:solidFill>
                <a:latin typeface="Century Gothic"/>
                <a:cs typeface="Century Gothic"/>
              </a:rPr>
              <a:t>.”  Luke 19:8</a:t>
            </a:r>
          </a:p>
          <a:p>
            <a:pPr marL="514350" indent="-514350"/>
            <a:endParaRPr lang="en-US" sz="3000" dirty="0" smtClean="0">
              <a:solidFill>
                <a:srgbClr val="4C2D1A"/>
              </a:solidFill>
              <a:latin typeface="Century Gothic"/>
              <a:cs typeface="Century Gothic"/>
            </a:endParaRPr>
          </a:p>
        </p:txBody>
      </p:sp>
      <p:pic>
        <p:nvPicPr>
          <p:cNvPr id="33794" name="Picture 2" descr="http://www.hem-of-his-garment-bible-study.org/images/Zacchaeus.jpg"/>
          <p:cNvPicPr>
            <a:picLocks noChangeAspect="1" noChangeArrowheads="1"/>
          </p:cNvPicPr>
          <p:nvPr/>
        </p:nvPicPr>
        <p:blipFill>
          <a:blip r:embed="rId3"/>
          <a:srcRect/>
          <a:stretch>
            <a:fillRect/>
          </a:stretch>
        </p:blipFill>
        <p:spPr bwMode="auto">
          <a:xfrm>
            <a:off x="5235677" y="1247881"/>
            <a:ext cx="3399910" cy="453321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6" name="TextBox 5"/>
          <p:cNvSpPr txBox="1"/>
          <p:nvPr/>
        </p:nvSpPr>
        <p:spPr>
          <a:xfrm>
            <a:off x="493997" y="1542850"/>
            <a:ext cx="8355029" cy="553998"/>
          </a:xfrm>
          <a:prstGeom prst="rect">
            <a:avLst/>
          </a:prstGeom>
          <a:noFill/>
        </p:spPr>
        <p:txBody>
          <a:bodyPr wrap="square" rtlCol="0">
            <a:spAutoFit/>
          </a:bodyPr>
          <a:lstStyle/>
          <a:p>
            <a:pPr marL="514350" indent="-514350"/>
            <a:endParaRPr lang="en-US" sz="3000" dirty="0" smtClean="0">
              <a:solidFill>
                <a:srgbClr val="4C2D1A"/>
              </a:solidFill>
              <a:latin typeface="Century Gothic"/>
              <a:cs typeface="Century Gothic"/>
            </a:endParaRPr>
          </a:p>
        </p:txBody>
      </p:sp>
      <p:sp>
        <p:nvSpPr>
          <p:cNvPr id="8" name="TextBox 7"/>
          <p:cNvSpPr txBox="1"/>
          <p:nvPr/>
        </p:nvSpPr>
        <p:spPr>
          <a:xfrm>
            <a:off x="493996" y="363002"/>
            <a:ext cx="8355029" cy="2246769"/>
          </a:xfrm>
          <a:prstGeom prst="rect">
            <a:avLst/>
          </a:prstGeom>
          <a:noFill/>
        </p:spPr>
        <p:txBody>
          <a:bodyPr wrap="square" rtlCol="0">
            <a:spAutoFit/>
          </a:bodyPr>
          <a:lstStyle/>
          <a:p>
            <a:pPr marL="514350" indent="-514350" algn="ctr"/>
            <a:r>
              <a:rPr lang="en-US" sz="3200" b="1" dirty="0" smtClean="0">
                <a:solidFill>
                  <a:srgbClr val="4C2D1A"/>
                </a:solidFill>
                <a:latin typeface="Century Gothic"/>
                <a:cs typeface="Century Gothic"/>
              </a:rPr>
              <a:t>One rich man didn’t want to let go of </a:t>
            </a:r>
          </a:p>
          <a:p>
            <a:pPr marL="514350" indent="-514350" algn="ctr"/>
            <a:r>
              <a:rPr lang="en-US" sz="3200" b="1" u="sng" dirty="0" smtClean="0">
                <a:solidFill>
                  <a:srgbClr val="4C2D1A"/>
                </a:solidFill>
                <a:latin typeface="Century Gothic"/>
                <a:cs typeface="Century Gothic"/>
              </a:rPr>
              <a:t>HIS MONEY</a:t>
            </a:r>
            <a:r>
              <a:rPr lang="en-US" sz="3200" b="1" dirty="0" smtClean="0">
                <a:solidFill>
                  <a:srgbClr val="4C2D1A"/>
                </a:solidFill>
                <a:latin typeface="Century Gothic"/>
                <a:cs typeface="Century Gothic"/>
              </a:rPr>
              <a:t>, so he lost </a:t>
            </a:r>
            <a:r>
              <a:rPr lang="en-US" sz="3200" b="1" u="sng" dirty="0" smtClean="0">
                <a:solidFill>
                  <a:srgbClr val="4C2D1A"/>
                </a:solidFill>
                <a:latin typeface="Century Gothic"/>
                <a:cs typeface="Century Gothic"/>
              </a:rPr>
              <a:t>HEAVEN</a:t>
            </a:r>
            <a:r>
              <a:rPr lang="en-US" sz="3200" b="1" dirty="0" smtClean="0">
                <a:solidFill>
                  <a:srgbClr val="4C2D1A"/>
                </a:solidFill>
                <a:latin typeface="Century Gothic"/>
                <a:cs typeface="Century Gothic"/>
              </a:rPr>
              <a:t>.  </a:t>
            </a:r>
          </a:p>
          <a:p>
            <a:pPr marL="514350" indent="-514350" algn="ctr"/>
            <a:endParaRPr lang="en-US" sz="1200" b="1" dirty="0" smtClean="0">
              <a:solidFill>
                <a:srgbClr val="4C2D1A"/>
              </a:solidFill>
              <a:latin typeface="Century Gothic"/>
              <a:cs typeface="Century Gothic"/>
            </a:endParaRPr>
          </a:p>
          <a:p>
            <a:pPr marL="514350" indent="-514350" algn="ctr"/>
            <a:r>
              <a:rPr lang="en-US" sz="3200" b="1" dirty="0" smtClean="0">
                <a:solidFill>
                  <a:srgbClr val="BD732B"/>
                </a:solidFill>
                <a:latin typeface="Century Gothic"/>
                <a:cs typeface="Century Gothic"/>
              </a:rPr>
              <a:t>The other rich man didn’t want to let go of </a:t>
            </a:r>
            <a:r>
              <a:rPr lang="en-US" sz="3200" b="1" u="sng" dirty="0" smtClean="0">
                <a:solidFill>
                  <a:srgbClr val="BD732B"/>
                </a:solidFill>
                <a:latin typeface="Century Gothic"/>
                <a:cs typeface="Century Gothic"/>
              </a:rPr>
              <a:t>JESUS</a:t>
            </a:r>
            <a:r>
              <a:rPr lang="en-US" sz="3200" b="1" dirty="0" smtClean="0">
                <a:solidFill>
                  <a:srgbClr val="BD732B"/>
                </a:solidFill>
                <a:latin typeface="Century Gothic"/>
                <a:cs typeface="Century Gothic"/>
              </a:rPr>
              <a:t>, so he lost his </a:t>
            </a:r>
            <a:r>
              <a:rPr lang="en-US" sz="3200" b="1" u="sng" dirty="0" smtClean="0">
                <a:solidFill>
                  <a:srgbClr val="BD732B"/>
                </a:solidFill>
                <a:latin typeface="Century Gothic"/>
                <a:cs typeface="Century Gothic"/>
              </a:rPr>
              <a:t>MONEY</a:t>
            </a:r>
            <a:r>
              <a:rPr lang="en-US" sz="3200" b="1" dirty="0" smtClean="0">
                <a:solidFill>
                  <a:srgbClr val="BD732B"/>
                </a:solidFill>
                <a:latin typeface="Century Gothic"/>
                <a:cs typeface="Century Gothic"/>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5" name="TextBox 4"/>
          <p:cNvSpPr txBox="1"/>
          <p:nvPr/>
        </p:nvSpPr>
        <p:spPr>
          <a:xfrm>
            <a:off x="493996" y="3362643"/>
            <a:ext cx="8355029" cy="2400657"/>
          </a:xfrm>
          <a:prstGeom prst="rect">
            <a:avLst/>
          </a:prstGeom>
          <a:noFill/>
        </p:spPr>
        <p:txBody>
          <a:bodyPr wrap="square" rtlCol="0">
            <a:spAutoFit/>
          </a:bodyPr>
          <a:lstStyle/>
          <a:p>
            <a:r>
              <a:rPr lang="en-US" sz="3000" i="1" dirty="0" smtClean="0">
                <a:solidFill>
                  <a:srgbClr val="4C2D1A"/>
                </a:solidFill>
                <a:latin typeface="Century Gothic"/>
                <a:cs typeface="Century Gothic"/>
              </a:rPr>
              <a:t>“No servant can serve two masters; for either he will hate the one and love the other, or else he will be loyal to the one and despise the other. </a:t>
            </a:r>
            <a:r>
              <a:rPr lang="en-US" sz="3000" b="1" i="1" dirty="0" smtClean="0">
                <a:solidFill>
                  <a:srgbClr val="4C2D1A"/>
                </a:solidFill>
                <a:latin typeface="Century Gothic"/>
                <a:cs typeface="Century Gothic"/>
              </a:rPr>
              <a:t>You cannot serve God and mammon [MONEY]</a:t>
            </a:r>
            <a:r>
              <a:rPr lang="en-US" sz="3000" i="1" dirty="0" smtClean="0">
                <a:solidFill>
                  <a:srgbClr val="4C2D1A"/>
                </a:solidFill>
                <a:latin typeface="Century Gothic"/>
                <a:cs typeface="Century Gothic"/>
              </a:rPr>
              <a:t>.”  </a:t>
            </a:r>
            <a:r>
              <a:rPr lang="en-US" sz="3000" dirty="0" smtClean="0">
                <a:solidFill>
                  <a:srgbClr val="4C2D1A"/>
                </a:solidFill>
                <a:latin typeface="Century Gothic"/>
                <a:cs typeface="Century Gothic"/>
              </a:rPr>
              <a:t>Luke 16:13</a:t>
            </a:r>
          </a:p>
        </p:txBody>
      </p:sp>
      <p:sp>
        <p:nvSpPr>
          <p:cNvPr id="6" name="TextBox 5"/>
          <p:cNvSpPr txBox="1"/>
          <p:nvPr/>
        </p:nvSpPr>
        <p:spPr>
          <a:xfrm>
            <a:off x="493997" y="1542850"/>
            <a:ext cx="8355029" cy="553998"/>
          </a:xfrm>
          <a:prstGeom prst="rect">
            <a:avLst/>
          </a:prstGeom>
          <a:noFill/>
        </p:spPr>
        <p:txBody>
          <a:bodyPr wrap="square" rtlCol="0">
            <a:spAutoFit/>
          </a:bodyPr>
          <a:lstStyle/>
          <a:p>
            <a:pPr marL="514350" indent="-514350"/>
            <a:endParaRPr lang="en-US" sz="3000" dirty="0" smtClean="0">
              <a:solidFill>
                <a:srgbClr val="4C2D1A"/>
              </a:solidFill>
              <a:latin typeface="Century Gothic"/>
              <a:cs typeface="Century Gothic"/>
            </a:endParaRPr>
          </a:p>
        </p:txBody>
      </p:sp>
      <p:sp>
        <p:nvSpPr>
          <p:cNvPr id="8" name="TextBox 7"/>
          <p:cNvSpPr txBox="1"/>
          <p:nvPr/>
        </p:nvSpPr>
        <p:spPr>
          <a:xfrm>
            <a:off x="493996" y="363002"/>
            <a:ext cx="8355029" cy="2246769"/>
          </a:xfrm>
          <a:prstGeom prst="rect">
            <a:avLst/>
          </a:prstGeom>
          <a:noFill/>
        </p:spPr>
        <p:txBody>
          <a:bodyPr wrap="square" rtlCol="0">
            <a:spAutoFit/>
          </a:bodyPr>
          <a:lstStyle/>
          <a:p>
            <a:pPr marL="514350" indent="-514350" algn="ctr"/>
            <a:r>
              <a:rPr lang="en-US" sz="3200" b="1" dirty="0" smtClean="0">
                <a:solidFill>
                  <a:srgbClr val="4C2D1A"/>
                </a:solidFill>
                <a:latin typeface="Century Gothic"/>
                <a:cs typeface="Century Gothic"/>
              </a:rPr>
              <a:t>One rich man didn’t want to let go of </a:t>
            </a:r>
          </a:p>
          <a:p>
            <a:pPr marL="514350" indent="-514350" algn="ctr"/>
            <a:r>
              <a:rPr lang="en-US" sz="3200" b="1" u="sng" dirty="0" smtClean="0">
                <a:solidFill>
                  <a:srgbClr val="4C2D1A"/>
                </a:solidFill>
                <a:latin typeface="Century Gothic"/>
                <a:cs typeface="Century Gothic"/>
              </a:rPr>
              <a:t>HIS MONEY</a:t>
            </a:r>
            <a:r>
              <a:rPr lang="en-US" sz="3200" b="1" dirty="0" smtClean="0">
                <a:solidFill>
                  <a:srgbClr val="4C2D1A"/>
                </a:solidFill>
                <a:latin typeface="Century Gothic"/>
                <a:cs typeface="Century Gothic"/>
              </a:rPr>
              <a:t>, so he lost </a:t>
            </a:r>
            <a:r>
              <a:rPr lang="en-US" sz="3200" b="1" u="sng" dirty="0" smtClean="0">
                <a:solidFill>
                  <a:srgbClr val="4C2D1A"/>
                </a:solidFill>
                <a:latin typeface="Century Gothic"/>
                <a:cs typeface="Century Gothic"/>
              </a:rPr>
              <a:t>HEAVEN</a:t>
            </a:r>
            <a:r>
              <a:rPr lang="en-US" sz="3200" b="1" dirty="0" smtClean="0">
                <a:solidFill>
                  <a:srgbClr val="4C2D1A"/>
                </a:solidFill>
                <a:latin typeface="Century Gothic"/>
                <a:cs typeface="Century Gothic"/>
              </a:rPr>
              <a:t>.  </a:t>
            </a:r>
          </a:p>
          <a:p>
            <a:pPr marL="514350" indent="-514350" algn="ctr"/>
            <a:endParaRPr lang="en-US" sz="1200" b="1" dirty="0" smtClean="0">
              <a:solidFill>
                <a:srgbClr val="4C2D1A"/>
              </a:solidFill>
              <a:latin typeface="Century Gothic"/>
              <a:cs typeface="Century Gothic"/>
            </a:endParaRPr>
          </a:p>
          <a:p>
            <a:pPr marL="514350" indent="-514350" algn="ctr"/>
            <a:r>
              <a:rPr lang="en-US" sz="3200" b="1" dirty="0" smtClean="0">
                <a:solidFill>
                  <a:srgbClr val="BD732B"/>
                </a:solidFill>
                <a:latin typeface="Century Gothic"/>
                <a:cs typeface="Century Gothic"/>
              </a:rPr>
              <a:t>The other rich man didn’t want to let go of </a:t>
            </a:r>
            <a:r>
              <a:rPr lang="en-US" sz="3200" b="1" u="sng" dirty="0" smtClean="0">
                <a:solidFill>
                  <a:srgbClr val="BD732B"/>
                </a:solidFill>
                <a:latin typeface="Century Gothic"/>
                <a:cs typeface="Century Gothic"/>
              </a:rPr>
              <a:t>JESUS</a:t>
            </a:r>
            <a:r>
              <a:rPr lang="en-US" sz="3200" b="1" dirty="0" smtClean="0">
                <a:solidFill>
                  <a:srgbClr val="BD732B"/>
                </a:solidFill>
                <a:latin typeface="Century Gothic"/>
                <a:cs typeface="Century Gothic"/>
              </a:rPr>
              <a:t>, so he lost his </a:t>
            </a:r>
            <a:r>
              <a:rPr lang="en-US" sz="3200" b="1" u="sng" dirty="0" smtClean="0">
                <a:solidFill>
                  <a:srgbClr val="BD732B"/>
                </a:solidFill>
                <a:latin typeface="Century Gothic"/>
                <a:cs typeface="Century Gothic"/>
              </a:rPr>
              <a:t>MONEY</a:t>
            </a:r>
            <a:r>
              <a:rPr lang="en-US" sz="3200" b="1" dirty="0" smtClean="0">
                <a:solidFill>
                  <a:srgbClr val="BD732B"/>
                </a:solidFill>
                <a:latin typeface="Century Gothic"/>
                <a:cs typeface="Century Gothic"/>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5" name="TextBox 4"/>
          <p:cNvSpPr txBox="1"/>
          <p:nvPr/>
        </p:nvSpPr>
        <p:spPr>
          <a:xfrm>
            <a:off x="0" y="247395"/>
            <a:ext cx="9144000" cy="769441"/>
          </a:xfrm>
          <a:prstGeom prst="rect">
            <a:avLst/>
          </a:prstGeom>
          <a:noFill/>
        </p:spPr>
        <p:txBody>
          <a:bodyPr wrap="square" rtlCol="0">
            <a:spAutoFit/>
          </a:bodyPr>
          <a:lstStyle/>
          <a:p>
            <a:pPr algn="ctr"/>
            <a:r>
              <a:rPr lang="en-US" sz="4400" b="1" dirty="0" smtClean="0">
                <a:solidFill>
                  <a:srgbClr val="BD732B"/>
                </a:solidFill>
                <a:latin typeface="Century Gothic"/>
                <a:cs typeface="Century Gothic"/>
              </a:rPr>
              <a:t>When you hold on to Jesus…</a:t>
            </a:r>
            <a:endParaRPr lang="en-US" sz="4400" b="1" u="sng" dirty="0" smtClean="0">
              <a:solidFill>
                <a:srgbClr val="BD732B"/>
              </a:solidFill>
              <a:latin typeface="Century Gothic"/>
              <a:cs typeface="Century Gothic"/>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5" name="TextBox 4"/>
          <p:cNvSpPr txBox="1"/>
          <p:nvPr/>
        </p:nvSpPr>
        <p:spPr>
          <a:xfrm>
            <a:off x="0" y="247395"/>
            <a:ext cx="9144000" cy="769441"/>
          </a:xfrm>
          <a:prstGeom prst="rect">
            <a:avLst/>
          </a:prstGeom>
          <a:noFill/>
        </p:spPr>
        <p:txBody>
          <a:bodyPr wrap="square" rtlCol="0">
            <a:spAutoFit/>
          </a:bodyPr>
          <a:lstStyle/>
          <a:p>
            <a:pPr algn="ctr"/>
            <a:r>
              <a:rPr lang="en-US" sz="4400" b="1" dirty="0" smtClean="0">
                <a:solidFill>
                  <a:srgbClr val="BD732B"/>
                </a:solidFill>
                <a:latin typeface="Century Gothic"/>
                <a:cs typeface="Century Gothic"/>
              </a:rPr>
              <a:t>When you hold on to Jesus…</a:t>
            </a:r>
            <a:endParaRPr lang="en-US" sz="4400" b="1" u="sng" dirty="0" smtClean="0">
              <a:solidFill>
                <a:srgbClr val="BD732B"/>
              </a:solidFill>
              <a:latin typeface="Century Gothic"/>
              <a:cs typeface="Century Gothic"/>
            </a:endParaRPr>
          </a:p>
        </p:txBody>
      </p:sp>
      <p:sp>
        <p:nvSpPr>
          <p:cNvPr id="6" name="TextBox 5"/>
          <p:cNvSpPr txBox="1"/>
          <p:nvPr/>
        </p:nvSpPr>
        <p:spPr>
          <a:xfrm>
            <a:off x="493997" y="1542850"/>
            <a:ext cx="8355029" cy="3139321"/>
          </a:xfrm>
          <a:prstGeom prst="rect">
            <a:avLst/>
          </a:prstGeom>
          <a:noFill/>
        </p:spPr>
        <p:txBody>
          <a:bodyPr wrap="square" rtlCol="0">
            <a:spAutoFit/>
          </a:bodyPr>
          <a:lstStyle/>
          <a:p>
            <a:pPr marL="514350" indent="-514350">
              <a:buAutoNum type="arabicPeriod"/>
            </a:pPr>
            <a:r>
              <a:rPr lang="en-US" sz="3000" b="1" dirty="0" smtClean="0">
                <a:solidFill>
                  <a:srgbClr val="4C2D1A"/>
                </a:solidFill>
                <a:latin typeface="Century Gothic"/>
                <a:cs typeface="Century Gothic"/>
              </a:rPr>
              <a:t>You become </a:t>
            </a:r>
            <a:r>
              <a:rPr lang="en-US" sz="3000" b="1" u="sng" dirty="0" smtClean="0">
                <a:solidFill>
                  <a:srgbClr val="4C2D1A"/>
                </a:solidFill>
                <a:latin typeface="Century Gothic"/>
                <a:cs typeface="Century Gothic"/>
              </a:rPr>
              <a:t>STRANGELY CONTENT</a:t>
            </a:r>
            <a:r>
              <a:rPr lang="en-US" sz="3000" b="1" dirty="0" smtClean="0">
                <a:solidFill>
                  <a:srgbClr val="4C2D1A"/>
                </a:solidFill>
                <a:latin typeface="Century Gothic"/>
                <a:cs typeface="Century Gothic"/>
              </a:rPr>
              <a:t>.</a:t>
            </a:r>
            <a:endParaRPr lang="en-US" sz="3000" b="1" u="sng" dirty="0" smtClean="0">
              <a:solidFill>
                <a:srgbClr val="4C2D1A"/>
              </a:solidFill>
              <a:latin typeface="Century Gothic"/>
              <a:cs typeface="Century Gothic"/>
            </a:endParaRPr>
          </a:p>
          <a:p>
            <a:pPr marL="514350" indent="-514350">
              <a:buAutoNum type="arabicPeriod"/>
            </a:pPr>
            <a:endParaRPr lang="en-US" sz="2800" dirty="0" smtClean="0">
              <a:solidFill>
                <a:srgbClr val="4C2D1A"/>
              </a:solidFill>
              <a:latin typeface="Century Gothic"/>
              <a:cs typeface="Century Gothic"/>
            </a:endParaRPr>
          </a:p>
          <a:p>
            <a:pPr marL="514350" indent="-514350"/>
            <a:r>
              <a:rPr lang="en-US" sz="2800" i="1" dirty="0" smtClean="0">
                <a:solidFill>
                  <a:srgbClr val="4C2D1A"/>
                </a:solidFill>
                <a:latin typeface="Century Gothic"/>
                <a:cs typeface="Century Gothic"/>
              </a:rPr>
              <a:t>	“Command those who are rich in this present age not to be haughty, nor to trust in uncertain riches but in the living God, who gives us richly all things to enjoy.”  </a:t>
            </a:r>
            <a:r>
              <a:rPr lang="en-US" sz="2800" dirty="0" smtClean="0">
                <a:solidFill>
                  <a:srgbClr val="4C2D1A"/>
                </a:solidFill>
                <a:latin typeface="Century Gothic"/>
                <a:cs typeface="Century Gothic"/>
              </a:rPr>
              <a:t>1 Timothy 6:17</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5" name="TextBox 4"/>
          <p:cNvSpPr txBox="1"/>
          <p:nvPr/>
        </p:nvSpPr>
        <p:spPr>
          <a:xfrm>
            <a:off x="0" y="247395"/>
            <a:ext cx="9144000" cy="769441"/>
          </a:xfrm>
          <a:prstGeom prst="rect">
            <a:avLst/>
          </a:prstGeom>
          <a:noFill/>
        </p:spPr>
        <p:txBody>
          <a:bodyPr wrap="square" rtlCol="0">
            <a:spAutoFit/>
          </a:bodyPr>
          <a:lstStyle/>
          <a:p>
            <a:pPr algn="ctr"/>
            <a:r>
              <a:rPr lang="en-US" sz="4400" b="1" dirty="0" smtClean="0">
                <a:solidFill>
                  <a:srgbClr val="BD732B"/>
                </a:solidFill>
                <a:latin typeface="Century Gothic"/>
                <a:cs typeface="Century Gothic"/>
              </a:rPr>
              <a:t>When you hold on to Jesus…</a:t>
            </a:r>
            <a:endParaRPr lang="en-US" sz="4400" b="1" u="sng" dirty="0" smtClean="0">
              <a:solidFill>
                <a:srgbClr val="BD732B"/>
              </a:solidFill>
              <a:latin typeface="Century Gothic"/>
              <a:cs typeface="Century Gothic"/>
            </a:endParaRPr>
          </a:p>
        </p:txBody>
      </p:sp>
      <p:sp>
        <p:nvSpPr>
          <p:cNvPr id="6" name="TextBox 5"/>
          <p:cNvSpPr txBox="1"/>
          <p:nvPr/>
        </p:nvSpPr>
        <p:spPr>
          <a:xfrm>
            <a:off x="493997" y="1542850"/>
            <a:ext cx="8355029" cy="2308324"/>
          </a:xfrm>
          <a:prstGeom prst="rect">
            <a:avLst/>
          </a:prstGeom>
          <a:noFill/>
        </p:spPr>
        <p:txBody>
          <a:bodyPr wrap="square" rtlCol="0">
            <a:spAutoFit/>
          </a:bodyPr>
          <a:lstStyle/>
          <a:p>
            <a:pPr marL="514350" indent="-514350">
              <a:buFont typeface="+mj-lt"/>
              <a:buAutoNum type="arabicPeriod" startAt="2"/>
            </a:pPr>
            <a:r>
              <a:rPr lang="en-US" sz="3000" b="1" dirty="0" smtClean="0">
                <a:solidFill>
                  <a:srgbClr val="4C2D1A"/>
                </a:solidFill>
                <a:latin typeface="Century Gothic"/>
                <a:cs typeface="Century Gothic"/>
              </a:rPr>
              <a:t>You become irrationally </a:t>
            </a:r>
            <a:r>
              <a:rPr lang="en-US" sz="3000" b="1" u="sng" dirty="0" smtClean="0">
                <a:solidFill>
                  <a:srgbClr val="4C2D1A"/>
                </a:solidFill>
                <a:latin typeface="Century Gothic"/>
                <a:cs typeface="Century Gothic"/>
              </a:rPr>
              <a:t>generous</a:t>
            </a:r>
            <a:r>
              <a:rPr lang="en-US" sz="3000" b="1" dirty="0" smtClean="0">
                <a:solidFill>
                  <a:srgbClr val="4C2D1A"/>
                </a:solidFill>
                <a:latin typeface="Century Gothic"/>
                <a:cs typeface="Century Gothic"/>
              </a:rPr>
              <a:t>, b</a:t>
            </a:r>
            <a:r>
              <a:rPr lang="en-US" sz="2800" b="1" dirty="0" smtClean="0">
                <a:solidFill>
                  <a:srgbClr val="4C2D1A"/>
                </a:solidFill>
                <a:latin typeface="Century Gothic"/>
                <a:cs typeface="Century Gothic"/>
              </a:rPr>
              <a:t>ecause you recognize that you can use </a:t>
            </a:r>
            <a:r>
              <a:rPr lang="en-US" sz="2800" b="1" u="sng" dirty="0" smtClean="0">
                <a:solidFill>
                  <a:srgbClr val="4C2D1A"/>
                </a:solidFill>
                <a:latin typeface="Century Gothic"/>
                <a:cs typeface="Century Gothic"/>
              </a:rPr>
              <a:t>earthly/temporary</a:t>
            </a:r>
            <a:r>
              <a:rPr lang="en-US" sz="2800" b="1" dirty="0" smtClean="0">
                <a:solidFill>
                  <a:srgbClr val="4C2D1A"/>
                </a:solidFill>
                <a:latin typeface="Century Gothic"/>
                <a:cs typeface="Century Gothic"/>
              </a:rPr>
              <a:t> money to make </a:t>
            </a:r>
            <a:r>
              <a:rPr lang="en-US" sz="2800" b="1" u="sng" dirty="0" smtClean="0">
                <a:solidFill>
                  <a:srgbClr val="4C2D1A"/>
                </a:solidFill>
                <a:latin typeface="Century Gothic"/>
                <a:cs typeface="Century Gothic"/>
              </a:rPr>
              <a:t>heavenly/eternal </a:t>
            </a:r>
            <a:r>
              <a:rPr lang="en-US" sz="2800" b="1" dirty="0" smtClean="0">
                <a:solidFill>
                  <a:srgbClr val="4C2D1A"/>
                </a:solidFill>
                <a:latin typeface="Century Gothic"/>
                <a:cs typeface="Century Gothic"/>
              </a:rPr>
              <a:t>investments</a:t>
            </a:r>
          </a:p>
          <a:p>
            <a:pPr marL="514350" indent="-514350" algn="ctr"/>
            <a:endParaRPr lang="en-US" sz="2800" dirty="0" smtClean="0">
              <a:solidFill>
                <a:srgbClr val="4C2D1A"/>
              </a:solidFill>
              <a:latin typeface="Century Gothic"/>
              <a:cs typeface="Century Gothic"/>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5" name="TextBox 4"/>
          <p:cNvSpPr txBox="1"/>
          <p:nvPr/>
        </p:nvSpPr>
        <p:spPr>
          <a:xfrm>
            <a:off x="0" y="247395"/>
            <a:ext cx="9144000" cy="769441"/>
          </a:xfrm>
          <a:prstGeom prst="rect">
            <a:avLst/>
          </a:prstGeom>
          <a:noFill/>
        </p:spPr>
        <p:txBody>
          <a:bodyPr wrap="square" rtlCol="0">
            <a:spAutoFit/>
          </a:bodyPr>
          <a:lstStyle/>
          <a:p>
            <a:pPr algn="ctr"/>
            <a:r>
              <a:rPr lang="en-US" sz="4400" b="1" dirty="0" smtClean="0">
                <a:solidFill>
                  <a:srgbClr val="BD732B"/>
                </a:solidFill>
                <a:latin typeface="Century Gothic"/>
                <a:cs typeface="Century Gothic"/>
              </a:rPr>
              <a:t>When you hold on to Jesus…</a:t>
            </a:r>
            <a:endParaRPr lang="en-US" sz="4400" b="1" u="sng" dirty="0" smtClean="0">
              <a:solidFill>
                <a:srgbClr val="BD732B"/>
              </a:solidFill>
              <a:latin typeface="Century Gothic"/>
              <a:cs typeface="Century Gothic"/>
            </a:endParaRPr>
          </a:p>
        </p:txBody>
      </p:sp>
      <p:sp>
        <p:nvSpPr>
          <p:cNvPr id="6" name="TextBox 5"/>
          <p:cNvSpPr txBox="1"/>
          <p:nvPr/>
        </p:nvSpPr>
        <p:spPr>
          <a:xfrm>
            <a:off x="493997" y="1542850"/>
            <a:ext cx="8355029" cy="4308872"/>
          </a:xfrm>
          <a:prstGeom prst="rect">
            <a:avLst/>
          </a:prstGeom>
          <a:noFill/>
        </p:spPr>
        <p:txBody>
          <a:bodyPr wrap="square" rtlCol="0">
            <a:spAutoFit/>
          </a:bodyPr>
          <a:lstStyle/>
          <a:p>
            <a:pPr marL="514350" indent="-514350">
              <a:buFont typeface="+mj-lt"/>
              <a:buAutoNum type="arabicPeriod" startAt="2"/>
            </a:pPr>
            <a:r>
              <a:rPr lang="en-US" sz="3000" b="1" dirty="0" smtClean="0">
                <a:solidFill>
                  <a:srgbClr val="4C2D1A"/>
                </a:solidFill>
                <a:latin typeface="Century Gothic"/>
                <a:cs typeface="Century Gothic"/>
              </a:rPr>
              <a:t>You become irrationally </a:t>
            </a:r>
            <a:r>
              <a:rPr lang="en-US" sz="3000" b="1" u="sng" dirty="0" smtClean="0">
                <a:solidFill>
                  <a:srgbClr val="4C2D1A"/>
                </a:solidFill>
                <a:latin typeface="Century Gothic"/>
                <a:cs typeface="Century Gothic"/>
              </a:rPr>
              <a:t>generous</a:t>
            </a:r>
            <a:r>
              <a:rPr lang="en-US" sz="3000" b="1" dirty="0" smtClean="0">
                <a:solidFill>
                  <a:srgbClr val="4C2D1A"/>
                </a:solidFill>
                <a:latin typeface="Century Gothic"/>
                <a:cs typeface="Century Gothic"/>
              </a:rPr>
              <a:t>, b</a:t>
            </a:r>
            <a:r>
              <a:rPr lang="en-US" sz="2800" b="1" dirty="0" smtClean="0">
                <a:solidFill>
                  <a:srgbClr val="4C2D1A"/>
                </a:solidFill>
                <a:latin typeface="Century Gothic"/>
                <a:cs typeface="Century Gothic"/>
              </a:rPr>
              <a:t>ecause you recognize that you can use </a:t>
            </a:r>
            <a:r>
              <a:rPr lang="en-US" sz="2800" b="1" u="sng" dirty="0" smtClean="0">
                <a:solidFill>
                  <a:srgbClr val="4C2D1A"/>
                </a:solidFill>
                <a:latin typeface="Century Gothic"/>
                <a:cs typeface="Century Gothic"/>
              </a:rPr>
              <a:t>earthly/temporary</a:t>
            </a:r>
            <a:r>
              <a:rPr lang="en-US" sz="2800" b="1" dirty="0" smtClean="0">
                <a:solidFill>
                  <a:srgbClr val="4C2D1A"/>
                </a:solidFill>
                <a:latin typeface="Century Gothic"/>
                <a:cs typeface="Century Gothic"/>
              </a:rPr>
              <a:t> money to make </a:t>
            </a:r>
            <a:r>
              <a:rPr lang="en-US" sz="2800" b="1" u="sng" dirty="0" smtClean="0">
                <a:solidFill>
                  <a:srgbClr val="4C2D1A"/>
                </a:solidFill>
                <a:latin typeface="Century Gothic"/>
                <a:cs typeface="Century Gothic"/>
              </a:rPr>
              <a:t>heavenly/eternal </a:t>
            </a:r>
            <a:r>
              <a:rPr lang="en-US" sz="2800" b="1" dirty="0" smtClean="0">
                <a:solidFill>
                  <a:srgbClr val="4C2D1A"/>
                </a:solidFill>
                <a:latin typeface="Century Gothic"/>
                <a:cs typeface="Century Gothic"/>
              </a:rPr>
              <a:t>investments</a:t>
            </a:r>
          </a:p>
          <a:p>
            <a:pPr marL="514350" indent="-514350" algn="ctr"/>
            <a:endParaRPr lang="en-US" sz="2800" dirty="0" smtClean="0">
              <a:solidFill>
                <a:srgbClr val="4C2D1A"/>
              </a:solidFill>
              <a:latin typeface="Century Gothic"/>
              <a:cs typeface="Century Gothic"/>
            </a:endParaRPr>
          </a:p>
          <a:p>
            <a:pPr marL="514350" indent="-514350"/>
            <a:r>
              <a:rPr lang="en-US" sz="2600" dirty="0" smtClean="0">
                <a:solidFill>
                  <a:srgbClr val="4C2D1A"/>
                </a:solidFill>
                <a:latin typeface="Century Gothic"/>
                <a:cs typeface="Century Gothic"/>
              </a:rPr>
              <a:t>	</a:t>
            </a:r>
            <a:r>
              <a:rPr lang="en-US" sz="2600" i="1" dirty="0" smtClean="0">
                <a:solidFill>
                  <a:srgbClr val="4C2D1A"/>
                </a:solidFill>
                <a:latin typeface="Century Gothic"/>
                <a:cs typeface="Century Gothic"/>
              </a:rPr>
              <a:t>“Let them do good, that they be rich in good works, ready to give, willing to share, storing up for themselves a good foundation for the time to come, that they may lay hold on eternal life.” </a:t>
            </a:r>
            <a:r>
              <a:rPr lang="en-US" sz="2600" dirty="0" smtClean="0">
                <a:solidFill>
                  <a:srgbClr val="4C2D1A"/>
                </a:solidFill>
                <a:latin typeface="Century Gothic"/>
                <a:cs typeface="Century Gothic"/>
              </a:rPr>
              <a:t> 1 Timothy 6:18-19</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5" name="TextBox 4"/>
          <p:cNvSpPr txBox="1"/>
          <p:nvPr/>
        </p:nvSpPr>
        <p:spPr>
          <a:xfrm>
            <a:off x="0" y="247395"/>
            <a:ext cx="9144000" cy="1508105"/>
          </a:xfrm>
          <a:prstGeom prst="rect">
            <a:avLst/>
          </a:prstGeom>
          <a:noFill/>
        </p:spPr>
        <p:txBody>
          <a:bodyPr wrap="square" rtlCol="0">
            <a:spAutoFit/>
          </a:bodyPr>
          <a:lstStyle/>
          <a:p>
            <a:pPr algn="ctr"/>
            <a:r>
              <a:rPr lang="en-US" sz="4600" b="1" i="1" dirty="0" smtClean="0">
                <a:solidFill>
                  <a:srgbClr val="BD732B"/>
                </a:solidFill>
                <a:latin typeface="Century Gothic"/>
                <a:cs typeface="Century Gothic"/>
              </a:rPr>
              <a:t>“I believe in God, </a:t>
            </a:r>
          </a:p>
          <a:p>
            <a:pPr algn="ctr"/>
            <a:r>
              <a:rPr lang="en-US" sz="4600" b="1" i="1" dirty="0" smtClean="0">
                <a:solidFill>
                  <a:srgbClr val="BD732B"/>
                </a:solidFill>
                <a:latin typeface="Century Gothic"/>
                <a:cs typeface="Century Gothic"/>
              </a:rPr>
              <a:t>but I trust in money”</a:t>
            </a:r>
            <a:endParaRPr lang="en-US" sz="4600" b="1" i="1" u="sng" dirty="0" smtClean="0">
              <a:solidFill>
                <a:srgbClr val="BD732B"/>
              </a:solidFill>
              <a:latin typeface="Century Gothic"/>
              <a:cs typeface="Century Gothic"/>
            </a:endParaRPr>
          </a:p>
        </p:txBody>
      </p:sp>
      <p:sp>
        <p:nvSpPr>
          <p:cNvPr id="6" name="TextBox 5"/>
          <p:cNvSpPr txBox="1"/>
          <p:nvPr/>
        </p:nvSpPr>
        <p:spPr>
          <a:xfrm>
            <a:off x="221227" y="1755501"/>
            <a:ext cx="8627800" cy="984885"/>
          </a:xfrm>
          <a:prstGeom prst="rect">
            <a:avLst/>
          </a:prstGeom>
          <a:noFill/>
        </p:spPr>
        <p:txBody>
          <a:bodyPr wrap="square" rtlCol="0">
            <a:spAutoFit/>
          </a:bodyPr>
          <a:lstStyle/>
          <a:p>
            <a:pPr marL="514350" indent="-514350">
              <a:buAutoNum type="arabicPeriod" startAt="2"/>
            </a:pPr>
            <a:endParaRPr lang="en-US" sz="2800" dirty="0" smtClean="0">
              <a:solidFill>
                <a:srgbClr val="4C2D1A"/>
              </a:solidFill>
              <a:latin typeface="Century Gothic"/>
              <a:cs typeface="Century Gothic"/>
            </a:endParaRPr>
          </a:p>
          <a:p>
            <a:pPr marL="514350" indent="-514350"/>
            <a:endParaRPr lang="en-US" sz="3000" dirty="0" smtClean="0">
              <a:solidFill>
                <a:srgbClr val="4C2D1A"/>
              </a:solidFill>
              <a:latin typeface="Century Gothic"/>
              <a:cs typeface="Century Gothic"/>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5" name="TextBox 4"/>
          <p:cNvSpPr txBox="1"/>
          <p:nvPr/>
        </p:nvSpPr>
        <p:spPr>
          <a:xfrm>
            <a:off x="0" y="247395"/>
            <a:ext cx="9144000" cy="1508105"/>
          </a:xfrm>
          <a:prstGeom prst="rect">
            <a:avLst/>
          </a:prstGeom>
          <a:noFill/>
        </p:spPr>
        <p:txBody>
          <a:bodyPr wrap="square" rtlCol="0">
            <a:spAutoFit/>
          </a:bodyPr>
          <a:lstStyle/>
          <a:p>
            <a:pPr algn="ctr"/>
            <a:r>
              <a:rPr lang="en-US" sz="4600" b="1" i="1" dirty="0" smtClean="0">
                <a:solidFill>
                  <a:srgbClr val="BD732B"/>
                </a:solidFill>
                <a:latin typeface="Century Gothic"/>
                <a:cs typeface="Century Gothic"/>
              </a:rPr>
              <a:t>“I believe in God, </a:t>
            </a:r>
          </a:p>
          <a:p>
            <a:pPr algn="ctr"/>
            <a:r>
              <a:rPr lang="en-US" sz="4600" b="1" i="1" dirty="0" smtClean="0">
                <a:solidFill>
                  <a:srgbClr val="BD732B"/>
                </a:solidFill>
                <a:latin typeface="Century Gothic"/>
                <a:cs typeface="Century Gothic"/>
              </a:rPr>
              <a:t>but I trust in money”</a:t>
            </a:r>
            <a:endParaRPr lang="en-US" sz="4600" b="1" i="1" u="sng" dirty="0" smtClean="0">
              <a:solidFill>
                <a:srgbClr val="BD732B"/>
              </a:solidFill>
              <a:latin typeface="Century Gothic"/>
              <a:cs typeface="Century Gothic"/>
            </a:endParaRPr>
          </a:p>
        </p:txBody>
      </p:sp>
      <p:sp>
        <p:nvSpPr>
          <p:cNvPr id="6" name="TextBox 5"/>
          <p:cNvSpPr txBox="1"/>
          <p:nvPr/>
        </p:nvSpPr>
        <p:spPr>
          <a:xfrm>
            <a:off x="221227" y="1755501"/>
            <a:ext cx="8627800" cy="4216539"/>
          </a:xfrm>
          <a:prstGeom prst="rect">
            <a:avLst/>
          </a:prstGeom>
          <a:noFill/>
        </p:spPr>
        <p:txBody>
          <a:bodyPr wrap="square" rtlCol="0">
            <a:spAutoFit/>
          </a:bodyPr>
          <a:lstStyle/>
          <a:p>
            <a:pPr marL="514350" indent="-514350">
              <a:buAutoNum type="arabicPeriod" startAt="2"/>
            </a:pPr>
            <a:endParaRPr lang="en-US" sz="2800" dirty="0" smtClean="0">
              <a:solidFill>
                <a:srgbClr val="4C2D1A"/>
              </a:solidFill>
              <a:latin typeface="Century Gothic"/>
              <a:cs typeface="Century Gothic"/>
            </a:endParaRPr>
          </a:p>
          <a:p>
            <a:pPr marL="514350" indent="-514350"/>
            <a:r>
              <a:rPr lang="en-US" sz="3000" i="1" dirty="0" smtClean="0">
                <a:solidFill>
                  <a:srgbClr val="4C2D1A"/>
                </a:solidFill>
                <a:latin typeface="Century Gothic"/>
                <a:cs typeface="Century Gothic"/>
              </a:rPr>
              <a:t>	“And when you offer the blind as a sacrifice, is it not evil?  And when you offer the lame and sick, is it not evil?  Offer it then to your governor!  Would he be pleased with you?  Would he accept you favorably?”  says the LORD of hosts.”  </a:t>
            </a:r>
            <a:r>
              <a:rPr lang="en-US" sz="3000" dirty="0" smtClean="0">
                <a:solidFill>
                  <a:srgbClr val="4C2D1A"/>
                </a:solidFill>
                <a:latin typeface="Century Gothic"/>
                <a:cs typeface="Century Gothic"/>
              </a:rPr>
              <a:t>Malachi 1:8</a:t>
            </a:r>
          </a:p>
          <a:p>
            <a:pPr marL="514350" indent="-514350"/>
            <a:endParaRPr lang="en-US" sz="3000" dirty="0" smtClean="0">
              <a:solidFill>
                <a:srgbClr val="4C2D1A"/>
              </a:solidFill>
              <a:latin typeface="Century Gothic"/>
              <a:cs typeface="Century Gothic"/>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6" name="TextBox 5"/>
          <p:cNvSpPr txBox="1"/>
          <p:nvPr/>
        </p:nvSpPr>
        <p:spPr>
          <a:xfrm>
            <a:off x="493997" y="1017639"/>
            <a:ext cx="8355029" cy="3046988"/>
          </a:xfrm>
          <a:prstGeom prst="rect">
            <a:avLst/>
          </a:prstGeom>
          <a:noFill/>
        </p:spPr>
        <p:txBody>
          <a:bodyPr wrap="square" rtlCol="0">
            <a:spAutoFit/>
          </a:bodyPr>
          <a:lstStyle/>
          <a:p>
            <a:pPr algn="ctr"/>
            <a:r>
              <a:rPr lang="en-US" sz="3600" b="1" i="1" dirty="0" smtClean="0">
                <a:solidFill>
                  <a:srgbClr val="BD732B"/>
                </a:solidFill>
                <a:latin typeface="Century Gothic"/>
                <a:cs typeface="Century Gothic"/>
              </a:rPr>
              <a:t>“For where your treasure is, </a:t>
            </a:r>
          </a:p>
          <a:p>
            <a:pPr algn="ctr"/>
            <a:r>
              <a:rPr lang="en-US" sz="3600" b="1" i="1" dirty="0" smtClean="0">
                <a:solidFill>
                  <a:srgbClr val="BD732B"/>
                </a:solidFill>
                <a:latin typeface="Century Gothic"/>
                <a:cs typeface="Century Gothic"/>
              </a:rPr>
              <a:t>there your heart will be also.”  </a:t>
            </a:r>
          </a:p>
          <a:p>
            <a:pPr algn="ctr"/>
            <a:r>
              <a:rPr lang="en-US" sz="3000" b="1" dirty="0" smtClean="0">
                <a:solidFill>
                  <a:srgbClr val="BD732B"/>
                </a:solidFill>
                <a:latin typeface="Century Gothic"/>
                <a:cs typeface="Century Gothic"/>
              </a:rPr>
              <a:t>Luke 12:34</a:t>
            </a:r>
          </a:p>
          <a:p>
            <a:endParaRPr lang="en-US" sz="3000" dirty="0" smtClean="0">
              <a:solidFill>
                <a:srgbClr val="4C2D1A"/>
              </a:solidFill>
              <a:latin typeface="Century Gothic"/>
              <a:cs typeface="Century Gothic"/>
            </a:endParaRPr>
          </a:p>
          <a:p>
            <a:endParaRPr lang="en-US" sz="3000" b="1" dirty="0" smtClean="0">
              <a:solidFill>
                <a:srgbClr val="4C2D1A"/>
              </a:solidFill>
              <a:latin typeface="Century Gothic"/>
              <a:cs typeface="Century Gothic"/>
            </a:endParaRPr>
          </a:p>
          <a:p>
            <a:pPr>
              <a:buFontTx/>
              <a:buChar char="-"/>
            </a:pPr>
            <a:endParaRPr lang="en-US" sz="3000" dirty="0" smtClean="0">
              <a:solidFill>
                <a:srgbClr val="4C2D1A"/>
              </a:solidFill>
              <a:latin typeface="Century Gothic"/>
              <a:cs typeface="Century Gothic"/>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5" name="TextBox 4"/>
          <p:cNvSpPr txBox="1"/>
          <p:nvPr/>
        </p:nvSpPr>
        <p:spPr>
          <a:xfrm>
            <a:off x="0" y="247395"/>
            <a:ext cx="9144000" cy="1508105"/>
          </a:xfrm>
          <a:prstGeom prst="rect">
            <a:avLst/>
          </a:prstGeom>
          <a:noFill/>
        </p:spPr>
        <p:txBody>
          <a:bodyPr wrap="square" rtlCol="0">
            <a:spAutoFit/>
          </a:bodyPr>
          <a:lstStyle/>
          <a:p>
            <a:pPr algn="ctr"/>
            <a:r>
              <a:rPr lang="en-US" sz="4600" b="1" i="1" dirty="0" smtClean="0">
                <a:solidFill>
                  <a:srgbClr val="BD732B"/>
                </a:solidFill>
                <a:latin typeface="Century Gothic"/>
                <a:cs typeface="Century Gothic"/>
              </a:rPr>
              <a:t>“I believe in God, </a:t>
            </a:r>
          </a:p>
          <a:p>
            <a:pPr algn="ctr"/>
            <a:r>
              <a:rPr lang="en-US" sz="4600" b="1" i="1" dirty="0" smtClean="0">
                <a:solidFill>
                  <a:srgbClr val="BD732B"/>
                </a:solidFill>
                <a:latin typeface="Century Gothic"/>
                <a:cs typeface="Century Gothic"/>
              </a:rPr>
              <a:t>but I trust in money”</a:t>
            </a:r>
            <a:endParaRPr lang="en-US" sz="4600" b="1" i="1" u="sng" dirty="0" smtClean="0">
              <a:solidFill>
                <a:srgbClr val="BD732B"/>
              </a:solidFill>
              <a:latin typeface="Century Gothic"/>
              <a:cs typeface="Century Gothic"/>
            </a:endParaRPr>
          </a:p>
        </p:txBody>
      </p:sp>
      <p:sp>
        <p:nvSpPr>
          <p:cNvPr id="6" name="TextBox 5"/>
          <p:cNvSpPr txBox="1"/>
          <p:nvPr/>
        </p:nvSpPr>
        <p:spPr>
          <a:xfrm>
            <a:off x="221227" y="1755501"/>
            <a:ext cx="8627800" cy="2831544"/>
          </a:xfrm>
          <a:prstGeom prst="rect">
            <a:avLst/>
          </a:prstGeom>
          <a:noFill/>
        </p:spPr>
        <p:txBody>
          <a:bodyPr wrap="square" rtlCol="0">
            <a:spAutoFit/>
          </a:bodyPr>
          <a:lstStyle/>
          <a:p>
            <a:pPr marL="514350" indent="-514350">
              <a:buAutoNum type="arabicPeriod" startAt="2"/>
            </a:pPr>
            <a:endParaRPr lang="en-US" sz="2800" dirty="0" smtClean="0">
              <a:solidFill>
                <a:srgbClr val="4C2D1A"/>
              </a:solidFill>
              <a:latin typeface="Century Gothic"/>
              <a:cs typeface="Century Gothic"/>
            </a:endParaRPr>
          </a:p>
          <a:p>
            <a:pPr marL="514350" indent="-514350"/>
            <a:r>
              <a:rPr lang="en-US" sz="3000" i="1" dirty="0" smtClean="0">
                <a:solidFill>
                  <a:srgbClr val="4C2D1A"/>
                </a:solidFill>
                <a:latin typeface="Century Gothic"/>
                <a:cs typeface="Century Gothic"/>
              </a:rPr>
              <a:t> 	“No, but I will surely buy it from you for a price; nor will I offer burnt offerings to the LORD my God with that which costs me nothing.”  </a:t>
            </a:r>
            <a:r>
              <a:rPr lang="en-US" sz="3000" dirty="0" smtClean="0">
                <a:solidFill>
                  <a:srgbClr val="4C2D1A"/>
                </a:solidFill>
                <a:latin typeface="Century Gothic"/>
                <a:cs typeface="Century Gothic"/>
              </a:rPr>
              <a:t>2 Samuel 24:24</a:t>
            </a:r>
          </a:p>
          <a:p>
            <a:pPr marL="514350" indent="-514350"/>
            <a:endParaRPr lang="en-US" sz="3000" dirty="0" smtClean="0">
              <a:solidFill>
                <a:srgbClr val="4C2D1A"/>
              </a:solidFill>
              <a:latin typeface="Century Gothic"/>
              <a:cs typeface="Century Gothic"/>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6" name="TextBox 5"/>
          <p:cNvSpPr txBox="1"/>
          <p:nvPr/>
        </p:nvSpPr>
        <p:spPr>
          <a:xfrm>
            <a:off x="545691" y="648929"/>
            <a:ext cx="8406572" cy="2862322"/>
          </a:xfrm>
          <a:prstGeom prst="rect">
            <a:avLst/>
          </a:prstGeom>
          <a:noFill/>
        </p:spPr>
        <p:txBody>
          <a:bodyPr wrap="square" rtlCol="0">
            <a:spAutoFit/>
          </a:bodyPr>
          <a:lstStyle/>
          <a:p>
            <a:r>
              <a:rPr lang="en-US" sz="3000" i="1" dirty="0" smtClean="0">
                <a:solidFill>
                  <a:srgbClr val="4C2D1A"/>
                </a:solidFill>
                <a:latin typeface="Century Gothic"/>
                <a:cs typeface="Century Gothic"/>
              </a:rPr>
              <a:t>“He who is faithful in what is least is faithful also in much; and he who is unjust in what is least is unjust also in much.  Therefore if you have not been faithful in the unrighteous mammon, who will commit to your trust the true riches?”  </a:t>
            </a:r>
            <a:r>
              <a:rPr lang="en-US" sz="3000" dirty="0" smtClean="0">
                <a:solidFill>
                  <a:srgbClr val="4C2D1A"/>
                </a:solidFill>
                <a:latin typeface="Century Gothic"/>
                <a:cs typeface="Century Gothic"/>
              </a:rPr>
              <a:t>Luke 16:10-11 </a:t>
            </a:r>
            <a:r>
              <a:rPr lang="en-US" sz="3000" i="1" dirty="0" smtClean="0">
                <a:solidFill>
                  <a:srgbClr val="4C2D1A"/>
                </a:solidFill>
                <a:latin typeface="Century Gothic"/>
                <a:cs typeface="Century Gothic"/>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6" name="TextBox 5"/>
          <p:cNvSpPr txBox="1"/>
          <p:nvPr/>
        </p:nvSpPr>
        <p:spPr>
          <a:xfrm>
            <a:off x="545691" y="648929"/>
            <a:ext cx="8406572" cy="2862322"/>
          </a:xfrm>
          <a:prstGeom prst="rect">
            <a:avLst/>
          </a:prstGeom>
          <a:noFill/>
        </p:spPr>
        <p:txBody>
          <a:bodyPr wrap="square" rtlCol="0">
            <a:spAutoFit/>
          </a:bodyPr>
          <a:lstStyle/>
          <a:p>
            <a:r>
              <a:rPr lang="en-US" sz="3000" i="1" dirty="0" smtClean="0">
                <a:solidFill>
                  <a:srgbClr val="4C2D1A"/>
                </a:solidFill>
                <a:latin typeface="Century Gothic"/>
                <a:cs typeface="Century Gothic"/>
              </a:rPr>
              <a:t>“He who is faithful in what is least is faithful also in much; and he who is unjust in what is least is unjust also in much.  Therefore if you have not been faithful in the unrighteous mammon, who will commit to your trust the true riches?”  </a:t>
            </a:r>
            <a:r>
              <a:rPr lang="en-US" sz="3000" dirty="0" smtClean="0">
                <a:solidFill>
                  <a:srgbClr val="4C2D1A"/>
                </a:solidFill>
                <a:latin typeface="Century Gothic"/>
                <a:cs typeface="Century Gothic"/>
              </a:rPr>
              <a:t>Luke 16:10-11 </a:t>
            </a:r>
            <a:r>
              <a:rPr lang="en-US" sz="3000" i="1" dirty="0" smtClean="0">
                <a:solidFill>
                  <a:srgbClr val="4C2D1A"/>
                </a:solidFill>
                <a:latin typeface="Century Gothic"/>
                <a:cs typeface="Century Gothic"/>
              </a:rPr>
              <a:t> </a:t>
            </a:r>
          </a:p>
        </p:txBody>
      </p:sp>
      <p:sp>
        <p:nvSpPr>
          <p:cNvPr id="5" name="TextBox 4"/>
          <p:cNvSpPr txBox="1"/>
          <p:nvPr/>
        </p:nvSpPr>
        <p:spPr>
          <a:xfrm>
            <a:off x="0" y="4307666"/>
            <a:ext cx="9144000" cy="707886"/>
          </a:xfrm>
          <a:prstGeom prst="rect">
            <a:avLst/>
          </a:prstGeom>
          <a:noFill/>
        </p:spPr>
        <p:txBody>
          <a:bodyPr wrap="square" rtlCol="0">
            <a:spAutoFit/>
          </a:bodyPr>
          <a:lstStyle/>
          <a:p>
            <a:pPr algn="ctr"/>
            <a:r>
              <a:rPr lang="en-US" sz="4000" b="1" i="1" dirty="0" smtClean="0">
                <a:solidFill>
                  <a:srgbClr val="BD732B"/>
                </a:solidFill>
                <a:latin typeface="Century Gothic"/>
                <a:cs typeface="Century Gothic"/>
              </a:rPr>
              <a:t>Are you ready for the true riches?</a:t>
            </a:r>
            <a:endParaRPr lang="en-US" sz="4000" b="1" i="1" u="sng" dirty="0" smtClean="0">
              <a:solidFill>
                <a:srgbClr val="BD732B"/>
              </a:solidFill>
              <a:latin typeface="Century Gothic"/>
              <a:cs typeface="Century Gothic"/>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6" name="TextBox 5"/>
          <p:cNvSpPr txBox="1"/>
          <p:nvPr/>
        </p:nvSpPr>
        <p:spPr>
          <a:xfrm>
            <a:off x="493997" y="1017639"/>
            <a:ext cx="8355029" cy="3354765"/>
          </a:xfrm>
          <a:prstGeom prst="rect">
            <a:avLst/>
          </a:prstGeom>
          <a:noFill/>
        </p:spPr>
        <p:txBody>
          <a:bodyPr wrap="square" rtlCol="0">
            <a:spAutoFit/>
          </a:bodyPr>
          <a:lstStyle/>
          <a:p>
            <a:pPr algn="ctr"/>
            <a:r>
              <a:rPr lang="en-US" sz="3600" b="1" i="1" dirty="0" smtClean="0">
                <a:solidFill>
                  <a:srgbClr val="BD732B"/>
                </a:solidFill>
                <a:latin typeface="Century Gothic"/>
                <a:cs typeface="Century Gothic"/>
              </a:rPr>
              <a:t>“For where your treasure is, </a:t>
            </a:r>
          </a:p>
          <a:p>
            <a:pPr algn="ctr"/>
            <a:r>
              <a:rPr lang="en-US" sz="3600" b="1" i="1" dirty="0" smtClean="0">
                <a:solidFill>
                  <a:srgbClr val="BD732B"/>
                </a:solidFill>
                <a:latin typeface="Century Gothic"/>
                <a:cs typeface="Century Gothic"/>
              </a:rPr>
              <a:t>there your heart will be also.”  </a:t>
            </a:r>
          </a:p>
          <a:p>
            <a:pPr algn="ctr"/>
            <a:r>
              <a:rPr lang="en-US" sz="3000" b="1" dirty="0" smtClean="0">
                <a:solidFill>
                  <a:srgbClr val="BD732B"/>
                </a:solidFill>
                <a:latin typeface="Century Gothic"/>
                <a:cs typeface="Century Gothic"/>
              </a:rPr>
              <a:t>Luke 12:34</a:t>
            </a:r>
          </a:p>
          <a:p>
            <a:endParaRPr lang="en-US" sz="3000" dirty="0" smtClean="0">
              <a:solidFill>
                <a:srgbClr val="4C2D1A"/>
              </a:solidFill>
              <a:latin typeface="Century Gothic"/>
              <a:cs typeface="Century Gothic"/>
            </a:endParaRPr>
          </a:p>
          <a:p>
            <a:r>
              <a:rPr lang="en-US" sz="3000" b="1" dirty="0" smtClean="0">
                <a:solidFill>
                  <a:srgbClr val="4C2D1A"/>
                </a:solidFill>
                <a:latin typeface="Century Gothic"/>
                <a:cs typeface="Century Gothic"/>
              </a:rPr>
              <a:t>We trust money to provide:</a:t>
            </a:r>
          </a:p>
          <a:p>
            <a:endParaRPr lang="en-US" sz="1000" b="1" dirty="0" smtClean="0">
              <a:solidFill>
                <a:srgbClr val="4C2D1A"/>
              </a:solidFill>
              <a:latin typeface="Century Gothic"/>
              <a:cs typeface="Century Gothic"/>
            </a:endParaRPr>
          </a:p>
          <a:p>
            <a:pPr lvl="1">
              <a:buFontTx/>
              <a:buChar char="-"/>
            </a:pPr>
            <a:endParaRPr lang="en-US" sz="1000" b="1" dirty="0" smtClean="0">
              <a:solidFill>
                <a:srgbClr val="4C2D1A"/>
              </a:solidFill>
              <a:latin typeface="Century Gothic"/>
              <a:cs typeface="Century Gothic"/>
            </a:endParaRPr>
          </a:p>
          <a:p>
            <a:pPr>
              <a:buFontTx/>
              <a:buChar char="-"/>
            </a:pPr>
            <a:endParaRPr lang="en-US" sz="3000" dirty="0" smtClean="0">
              <a:solidFill>
                <a:srgbClr val="4C2D1A"/>
              </a:solidFill>
              <a:latin typeface="Century Gothic"/>
              <a:cs typeface="Century Gothic"/>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6" name="TextBox 5"/>
          <p:cNvSpPr txBox="1"/>
          <p:nvPr/>
        </p:nvSpPr>
        <p:spPr>
          <a:xfrm>
            <a:off x="493997" y="1017639"/>
            <a:ext cx="8355029" cy="3354765"/>
          </a:xfrm>
          <a:prstGeom prst="rect">
            <a:avLst/>
          </a:prstGeom>
          <a:noFill/>
        </p:spPr>
        <p:txBody>
          <a:bodyPr wrap="square" rtlCol="0">
            <a:spAutoFit/>
          </a:bodyPr>
          <a:lstStyle/>
          <a:p>
            <a:pPr algn="ctr"/>
            <a:r>
              <a:rPr lang="en-US" sz="3600" b="1" i="1" dirty="0" smtClean="0">
                <a:solidFill>
                  <a:srgbClr val="BD732B"/>
                </a:solidFill>
                <a:latin typeface="Century Gothic"/>
                <a:cs typeface="Century Gothic"/>
              </a:rPr>
              <a:t>“For where your treasure is, </a:t>
            </a:r>
          </a:p>
          <a:p>
            <a:pPr algn="ctr"/>
            <a:r>
              <a:rPr lang="en-US" sz="3600" b="1" i="1" dirty="0" smtClean="0">
                <a:solidFill>
                  <a:srgbClr val="BD732B"/>
                </a:solidFill>
                <a:latin typeface="Century Gothic"/>
                <a:cs typeface="Century Gothic"/>
              </a:rPr>
              <a:t>there your heart will be also.”  </a:t>
            </a:r>
          </a:p>
          <a:p>
            <a:pPr algn="ctr"/>
            <a:r>
              <a:rPr lang="en-US" sz="3000" b="1" dirty="0" smtClean="0">
                <a:solidFill>
                  <a:srgbClr val="BD732B"/>
                </a:solidFill>
                <a:latin typeface="Century Gothic"/>
                <a:cs typeface="Century Gothic"/>
              </a:rPr>
              <a:t>Luke 12:34</a:t>
            </a:r>
          </a:p>
          <a:p>
            <a:endParaRPr lang="en-US" sz="3000" dirty="0" smtClean="0">
              <a:solidFill>
                <a:srgbClr val="4C2D1A"/>
              </a:solidFill>
              <a:latin typeface="Century Gothic"/>
              <a:cs typeface="Century Gothic"/>
            </a:endParaRPr>
          </a:p>
          <a:p>
            <a:r>
              <a:rPr lang="en-US" sz="3000" b="1" dirty="0" smtClean="0">
                <a:solidFill>
                  <a:srgbClr val="4C2D1A"/>
                </a:solidFill>
                <a:latin typeface="Century Gothic"/>
                <a:cs typeface="Century Gothic"/>
              </a:rPr>
              <a:t>We trust money to provide:</a:t>
            </a:r>
          </a:p>
          <a:p>
            <a:endParaRPr lang="en-US" sz="1000" b="1" dirty="0" smtClean="0">
              <a:solidFill>
                <a:srgbClr val="4C2D1A"/>
              </a:solidFill>
              <a:latin typeface="Century Gothic"/>
              <a:cs typeface="Century Gothic"/>
            </a:endParaRPr>
          </a:p>
          <a:p>
            <a:pPr lvl="1">
              <a:buFontTx/>
              <a:buChar char="-"/>
            </a:pPr>
            <a:r>
              <a:rPr lang="en-US" sz="3000" b="1" dirty="0" smtClean="0">
                <a:solidFill>
                  <a:srgbClr val="4C2D1A"/>
                </a:solidFill>
                <a:latin typeface="Century Gothic"/>
                <a:cs typeface="Century Gothic"/>
              </a:rPr>
              <a:t> HAPPINESS</a:t>
            </a:r>
          </a:p>
          <a:p>
            <a:pPr lvl="1">
              <a:buFontTx/>
              <a:buChar char="-"/>
            </a:pPr>
            <a:endParaRPr lang="en-US" sz="1000" b="1" dirty="0" smtClean="0">
              <a:solidFill>
                <a:srgbClr val="4C2D1A"/>
              </a:solidFill>
              <a:latin typeface="Century Gothic"/>
              <a:cs typeface="Century Gothic"/>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6" name="TextBox 5"/>
          <p:cNvSpPr txBox="1"/>
          <p:nvPr/>
        </p:nvSpPr>
        <p:spPr>
          <a:xfrm>
            <a:off x="493997" y="1017639"/>
            <a:ext cx="8355029" cy="4278094"/>
          </a:xfrm>
          <a:prstGeom prst="rect">
            <a:avLst/>
          </a:prstGeom>
          <a:noFill/>
        </p:spPr>
        <p:txBody>
          <a:bodyPr wrap="square" rtlCol="0">
            <a:spAutoFit/>
          </a:bodyPr>
          <a:lstStyle/>
          <a:p>
            <a:pPr algn="ctr"/>
            <a:r>
              <a:rPr lang="en-US" sz="3600" b="1" i="1" dirty="0" smtClean="0">
                <a:solidFill>
                  <a:srgbClr val="BD732B"/>
                </a:solidFill>
                <a:latin typeface="Century Gothic"/>
                <a:cs typeface="Century Gothic"/>
              </a:rPr>
              <a:t>“For where your treasure is, </a:t>
            </a:r>
          </a:p>
          <a:p>
            <a:pPr algn="ctr"/>
            <a:r>
              <a:rPr lang="en-US" sz="3600" b="1" i="1" dirty="0" smtClean="0">
                <a:solidFill>
                  <a:srgbClr val="BD732B"/>
                </a:solidFill>
                <a:latin typeface="Century Gothic"/>
                <a:cs typeface="Century Gothic"/>
              </a:rPr>
              <a:t>there your heart will be also.”  </a:t>
            </a:r>
          </a:p>
          <a:p>
            <a:pPr algn="ctr"/>
            <a:r>
              <a:rPr lang="en-US" sz="3000" b="1" dirty="0" smtClean="0">
                <a:solidFill>
                  <a:srgbClr val="BD732B"/>
                </a:solidFill>
                <a:latin typeface="Century Gothic"/>
                <a:cs typeface="Century Gothic"/>
              </a:rPr>
              <a:t>Luke 12:34</a:t>
            </a:r>
          </a:p>
          <a:p>
            <a:endParaRPr lang="en-US" sz="3000" dirty="0" smtClean="0">
              <a:solidFill>
                <a:srgbClr val="4C2D1A"/>
              </a:solidFill>
              <a:latin typeface="Century Gothic"/>
              <a:cs typeface="Century Gothic"/>
            </a:endParaRPr>
          </a:p>
          <a:p>
            <a:r>
              <a:rPr lang="en-US" sz="3000" b="1" dirty="0" smtClean="0">
                <a:solidFill>
                  <a:srgbClr val="4C2D1A"/>
                </a:solidFill>
                <a:latin typeface="Century Gothic"/>
                <a:cs typeface="Century Gothic"/>
              </a:rPr>
              <a:t>We trust money to provide:</a:t>
            </a:r>
          </a:p>
          <a:p>
            <a:endParaRPr lang="en-US" sz="1000" b="1" dirty="0" smtClean="0">
              <a:solidFill>
                <a:srgbClr val="4C2D1A"/>
              </a:solidFill>
              <a:latin typeface="Century Gothic"/>
              <a:cs typeface="Century Gothic"/>
            </a:endParaRPr>
          </a:p>
          <a:p>
            <a:pPr lvl="1">
              <a:buFontTx/>
              <a:buChar char="-"/>
            </a:pPr>
            <a:r>
              <a:rPr lang="en-US" sz="3000" b="1" dirty="0" smtClean="0">
                <a:solidFill>
                  <a:srgbClr val="4C2D1A"/>
                </a:solidFill>
                <a:latin typeface="Century Gothic"/>
                <a:cs typeface="Century Gothic"/>
              </a:rPr>
              <a:t> HAPPINESS</a:t>
            </a:r>
          </a:p>
          <a:p>
            <a:pPr lvl="1">
              <a:buFontTx/>
              <a:buChar char="-"/>
            </a:pPr>
            <a:endParaRPr lang="en-US" sz="1000" b="1" dirty="0" smtClean="0">
              <a:solidFill>
                <a:srgbClr val="4C2D1A"/>
              </a:solidFill>
              <a:latin typeface="Century Gothic"/>
              <a:cs typeface="Century Gothic"/>
            </a:endParaRPr>
          </a:p>
          <a:p>
            <a:pPr lvl="1">
              <a:buFontTx/>
              <a:buChar char="-"/>
            </a:pPr>
            <a:r>
              <a:rPr lang="en-US" sz="3000" b="1" dirty="0" smtClean="0">
                <a:solidFill>
                  <a:srgbClr val="4C2D1A"/>
                </a:solidFill>
                <a:latin typeface="Century Gothic"/>
                <a:cs typeface="Century Gothic"/>
              </a:rPr>
              <a:t> SECURITY</a:t>
            </a:r>
          </a:p>
          <a:p>
            <a:pPr>
              <a:buFontTx/>
              <a:buChar char="-"/>
            </a:pPr>
            <a:endParaRPr lang="en-US" sz="3000" dirty="0" smtClean="0">
              <a:solidFill>
                <a:srgbClr val="4C2D1A"/>
              </a:solidFill>
              <a:latin typeface="Century Gothic"/>
              <a:cs typeface="Century Gothic"/>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5" name="TextBox 4"/>
          <p:cNvSpPr txBox="1"/>
          <p:nvPr/>
        </p:nvSpPr>
        <p:spPr>
          <a:xfrm>
            <a:off x="0" y="247395"/>
            <a:ext cx="9144000" cy="861774"/>
          </a:xfrm>
          <a:prstGeom prst="rect">
            <a:avLst/>
          </a:prstGeom>
          <a:noFill/>
        </p:spPr>
        <p:txBody>
          <a:bodyPr wrap="square" rtlCol="0">
            <a:spAutoFit/>
          </a:bodyPr>
          <a:lstStyle/>
          <a:p>
            <a:pPr algn="ctr"/>
            <a:endParaRPr lang="en-US" sz="5000" b="1" dirty="0" smtClean="0">
              <a:solidFill>
                <a:srgbClr val="BD732B"/>
              </a:solidFill>
              <a:latin typeface="Century Gothic"/>
              <a:cs typeface="Century Gothic"/>
            </a:endParaRPr>
          </a:p>
        </p:txBody>
      </p:sp>
      <p:sp>
        <p:nvSpPr>
          <p:cNvPr id="6" name="TextBox 5"/>
          <p:cNvSpPr txBox="1"/>
          <p:nvPr/>
        </p:nvSpPr>
        <p:spPr>
          <a:xfrm>
            <a:off x="493997" y="1749322"/>
            <a:ext cx="8355029" cy="553998"/>
          </a:xfrm>
          <a:prstGeom prst="rect">
            <a:avLst/>
          </a:prstGeom>
          <a:noFill/>
        </p:spPr>
        <p:txBody>
          <a:bodyPr wrap="square" rtlCol="0">
            <a:spAutoFit/>
          </a:bodyPr>
          <a:lstStyle/>
          <a:p>
            <a:pPr algn="ctr"/>
            <a:endParaRPr lang="en-US" sz="3000" dirty="0" smtClean="0">
              <a:solidFill>
                <a:srgbClr val="4C2D1A"/>
              </a:solidFill>
              <a:latin typeface="Century Gothic"/>
              <a:cs typeface="Century Gothic"/>
            </a:endParaRPr>
          </a:p>
        </p:txBody>
      </p:sp>
      <p:sp>
        <p:nvSpPr>
          <p:cNvPr id="8" name="TextBox 7"/>
          <p:cNvSpPr txBox="1"/>
          <p:nvPr/>
        </p:nvSpPr>
        <p:spPr>
          <a:xfrm>
            <a:off x="152400" y="399795"/>
            <a:ext cx="9144000" cy="1323439"/>
          </a:xfrm>
          <a:prstGeom prst="rect">
            <a:avLst/>
          </a:prstGeom>
          <a:noFill/>
        </p:spPr>
        <p:txBody>
          <a:bodyPr wrap="square" rtlCol="0">
            <a:spAutoFit/>
          </a:bodyPr>
          <a:lstStyle/>
          <a:p>
            <a:pPr algn="ctr"/>
            <a:r>
              <a:rPr lang="en-US" sz="4000" b="1" dirty="0" smtClean="0">
                <a:solidFill>
                  <a:srgbClr val="BD732B"/>
                </a:solidFill>
                <a:latin typeface="Century Gothic"/>
                <a:cs typeface="Century Gothic"/>
              </a:rPr>
              <a:t>Money will be the </a:t>
            </a:r>
            <a:r>
              <a:rPr lang="en-US" sz="4000" b="1" u="sng" dirty="0" smtClean="0">
                <a:solidFill>
                  <a:srgbClr val="BD732B"/>
                </a:solidFill>
                <a:latin typeface="Century Gothic"/>
                <a:cs typeface="Century Gothic"/>
              </a:rPr>
              <a:t>#1 competitor </a:t>
            </a:r>
          </a:p>
          <a:p>
            <a:pPr algn="ctr"/>
            <a:r>
              <a:rPr lang="en-US" sz="4000" b="1" dirty="0" smtClean="0">
                <a:solidFill>
                  <a:srgbClr val="BD732B"/>
                </a:solidFill>
                <a:latin typeface="Century Gothic"/>
                <a:cs typeface="Century Gothic"/>
              </a:rPr>
              <a:t>for our hearts</a:t>
            </a:r>
          </a:p>
        </p:txBody>
      </p:sp>
      <p:sp>
        <p:nvSpPr>
          <p:cNvPr id="7" name="TextBox 6"/>
          <p:cNvSpPr txBox="1"/>
          <p:nvPr/>
        </p:nvSpPr>
        <p:spPr>
          <a:xfrm>
            <a:off x="493997" y="2507226"/>
            <a:ext cx="8133809" cy="2323713"/>
          </a:xfrm>
          <a:prstGeom prst="rect">
            <a:avLst/>
          </a:prstGeom>
          <a:noFill/>
        </p:spPr>
        <p:txBody>
          <a:bodyPr wrap="square" rtlCol="0">
            <a:spAutoFit/>
          </a:bodyPr>
          <a:lstStyle/>
          <a:p>
            <a:r>
              <a:rPr lang="en-US" sz="2900" i="1" dirty="0" smtClean="0">
                <a:solidFill>
                  <a:srgbClr val="4C2D1A"/>
                </a:solidFill>
                <a:latin typeface="Century Gothic"/>
                <a:cs typeface="Century Gothic"/>
              </a:rPr>
              <a:t>“For the </a:t>
            </a:r>
            <a:r>
              <a:rPr lang="en-US" sz="2900" i="1" u="sng" dirty="0" smtClean="0">
                <a:solidFill>
                  <a:srgbClr val="4C2D1A"/>
                </a:solidFill>
                <a:latin typeface="Century Gothic"/>
                <a:cs typeface="Century Gothic"/>
              </a:rPr>
              <a:t>love of money is a root of all kinds of evil</a:t>
            </a:r>
            <a:r>
              <a:rPr lang="en-US" sz="2900" i="1" dirty="0" smtClean="0">
                <a:solidFill>
                  <a:srgbClr val="4C2D1A"/>
                </a:solidFill>
                <a:latin typeface="Century Gothic"/>
                <a:cs typeface="Century Gothic"/>
              </a:rPr>
              <a:t>, for which some have strayed from the faith in their greediness, and pierced themselves through with many sorrows</a:t>
            </a:r>
            <a:r>
              <a:rPr lang="en-US" sz="2900" dirty="0" smtClean="0">
                <a:solidFill>
                  <a:srgbClr val="4C2D1A"/>
                </a:solidFill>
                <a:latin typeface="Century Gothic"/>
                <a:cs typeface="Century Gothic"/>
              </a:rPr>
              <a:t>.”  1 Timothy 6:10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5" name="TextBox 4"/>
          <p:cNvSpPr txBox="1"/>
          <p:nvPr/>
        </p:nvSpPr>
        <p:spPr>
          <a:xfrm>
            <a:off x="0" y="247395"/>
            <a:ext cx="9144000" cy="769441"/>
          </a:xfrm>
          <a:prstGeom prst="rect">
            <a:avLst/>
          </a:prstGeom>
          <a:noFill/>
        </p:spPr>
        <p:txBody>
          <a:bodyPr wrap="square" rtlCol="0">
            <a:spAutoFit/>
          </a:bodyPr>
          <a:lstStyle/>
          <a:p>
            <a:pPr algn="ctr"/>
            <a:r>
              <a:rPr lang="en-US" sz="4400" b="1" dirty="0" smtClean="0">
                <a:solidFill>
                  <a:srgbClr val="BD732B"/>
                </a:solidFill>
                <a:latin typeface="Century Gothic"/>
                <a:cs typeface="Century Gothic"/>
              </a:rPr>
              <a:t>Two Rich Men Encounter Jesus</a:t>
            </a:r>
            <a:endParaRPr lang="en-US" sz="4400" b="1" u="sng" dirty="0" smtClean="0">
              <a:solidFill>
                <a:srgbClr val="BD732B"/>
              </a:solidFill>
              <a:latin typeface="Century Gothic"/>
              <a:cs typeface="Century Gothic"/>
            </a:endParaRPr>
          </a:p>
        </p:txBody>
      </p:sp>
      <p:sp>
        <p:nvSpPr>
          <p:cNvPr id="6" name="TextBox 5"/>
          <p:cNvSpPr txBox="1"/>
          <p:nvPr/>
        </p:nvSpPr>
        <p:spPr>
          <a:xfrm>
            <a:off x="493997" y="1542850"/>
            <a:ext cx="8355029" cy="553998"/>
          </a:xfrm>
          <a:prstGeom prst="rect">
            <a:avLst/>
          </a:prstGeom>
          <a:noFill/>
        </p:spPr>
        <p:txBody>
          <a:bodyPr wrap="square" rtlCol="0">
            <a:spAutoFit/>
          </a:bodyPr>
          <a:lstStyle/>
          <a:p>
            <a:pPr marL="514350" indent="-514350"/>
            <a:endParaRPr lang="en-US" sz="3000" dirty="0" smtClean="0">
              <a:solidFill>
                <a:srgbClr val="4C2D1A"/>
              </a:solidFill>
              <a:latin typeface="Century Gothic"/>
              <a:cs typeface="Century Gothic"/>
            </a:endParaRPr>
          </a:p>
        </p:txBody>
      </p:sp>
      <p:pic>
        <p:nvPicPr>
          <p:cNvPr id="13318" name="Picture 6" descr="http://www.penitents.org/PictJesusYoungMan.jpeg"/>
          <p:cNvPicPr>
            <a:picLocks noChangeAspect="1" noChangeArrowheads="1"/>
          </p:cNvPicPr>
          <p:nvPr/>
        </p:nvPicPr>
        <p:blipFill>
          <a:blip r:embed="rId3"/>
          <a:srcRect/>
          <a:stretch>
            <a:fillRect/>
          </a:stretch>
        </p:blipFill>
        <p:spPr bwMode="auto">
          <a:xfrm>
            <a:off x="420257" y="1557598"/>
            <a:ext cx="4357431" cy="413333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5" name="TextBox 4"/>
          <p:cNvSpPr txBox="1"/>
          <p:nvPr/>
        </p:nvSpPr>
        <p:spPr>
          <a:xfrm>
            <a:off x="0" y="247395"/>
            <a:ext cx="9144000" cy="769441"/>
          </a:xfrm>
          <a:prstGeom prst="rect">
            <a:avLst/>
          </a:prstGeom>
          <a:noFill/>
        </p:spPr>
        <p:txBody>
          <a:bodyPr wrap="square" rtlCol="0">
            <a:spAutoFit/>
          </a:bodyPr>
          <a:lstStyle/>
          <a:p>
            <a:pPr algn="ctr"/>
            <a:r>
              <a:rPr lang="en-US" sz="4400" b="1" dirty="0" smtClean="0">
                <a:solidFill>
                  <a:srgbClr val="BD732B"/>
                </a:solidFill>
                <a:latin typeface="Century Gothic"/>
                <a:cs typeface="Century Gothic"/>
              </a:rPr>
              <a:t>Two Rich Men Encounter Jesus</a:t>
            </a:r>
            <a:endParaRPr lang="en-US" sz="4400" b="1" u="sng" dirty="0" smtClean="0">
              <a:solidFill>
                <a:srgbClr val="BD732B"/>
              </a:solidFill>
              <a:latin typeface="Century Gothic"/>
              <a:cs typeface="Century Gothic"/>
            </a:endParaRPr>
          </a:p>
        </p:txBody>
      </p:sp>
      <p:sp>
        <p:nvSpPr>
          <p:cNvPr id="6" name="TextBox 5"/>
          <p:cNvSpPr txBox="1"/>
          <p:nvPr/>
        </p:nvSpPr>
        <p:spPr>
          <a:xfrm>
            <a:off x="493997" y="1542850"/>
            <a:ext cx="8355029" cy="553998"/>
          </a:xfrm>
          <a:prstGeom prst="rect">
            <a:avLst/>
          </a:prstGeom>
          <a:noFill/>
        </p:spPr>
        <p:txBody>
          <a:bodyPr wrap="square" rtlCol="0">
            <a:spAutoFit/>
          </a:bodyPr>
          <a:lstStyle/>
          <a:p>
            <a:pPr marL="514350" indent="-514350"/>
            <a:endParaRPr lang="en-US" sz="3000" dirty="0" smtClean="0">
              <a:solidFill>
                <a:srgbClr val="4C2D1A"/>
              </a:solidFill>
              <a:latin typeface="Century Gothic"/>
              <a:cs typeface="Century Gothic"/>
            </a:endParaRPr>
          </a:p>
        </p:txBody>
      </p:sp>
      <p:pic>
        <p:nvPicPr>
          <p:cNvPr id="13318" name="Picture 6" descr="http://www.penitents.org/PictJesusYoungMan.jpeg"/>
          <p:cNvPicPr>
            <a:picLocks noChangeAspect="1" noChangeArrowheads="1"/>
          </p:cNvPicPr>
          <p:nvPr/>
        </p:nvPicPr>
        <p:blipFill>
          <a:blip r:embed="rId3"/>
          <a:srcRect/>
          <a:stretch>
            <a:fillRect/>
          </a:stretch>
        </p:blipFill>
        <p:spPr bwMode="auto">
          <a:xfrm>
            <a:off x="420257" y="1557598"/>
            <a:ext cx="4357431" cy="4133336"/>
          </a:xfrm>
          <a:prstGeom prst="rect">
            <a:avLst/>
          </a:prstGeom>
          <a:noFill/>
        </p:spPr>
      </p:pic>
      <p:sp>
        <p:nvSpPr>
          <p:cNvPr id="8" name="TextBox 7"/>
          <p:cNvSpPr txBox="1"/>
          <p:nvPr/>
        </p:nvSpPr>
        <p:spPr>
          <a:xfrm>
            <a:off x="4719479" y="1542850"/>
            <a:ext cx="4306524" cy="4431983"/>
          </a:xfrm>
          <a:prstGeom prst="rect">
            <a:avLst/>
          </a:prstGeom>
          <a:noFill/>
        </p:spPr>
        <p:txBody>
          <a:bodyPr wrap="square" rtlCol="0">
            <a:spAutoFit/>
          </a:bodyPr>
          <a:lstStyle/>
          <a:p>
            <a:pPr marL="514350" indent="-514350"/>
            <a:r>
              <a:rPr lang="en-US" sz="2800" i="1" dirty="0" smtClean="0">
                <a:solidFill>
                  <a:srgbClr val="4C2D1A"/>
                </a:solidFill>
                <a:latin typeface="Century Gothic"/>
                <a:cs typeface="Century Gothic"/>
              </a:rPr>
              <a:t>	“Jesus said to him, “If you want to be perfect, go, sell what you have and give to the poor, and you will have treasure in heaven; and come, follow Me.” </a:t>
            </a:r>
            <a:r>
              <a:rPr lang="en-US" sz="2800" dirty="0" smtClean="0">
                <a:solidFill>
                  <a:srgbClr val="4C2D1A"/>
                </a:solidFill>
                <a:latin typeface="Century Gothic"/>
                <a:cs typeface="Century Gothic"/>
              </a:rPr>
              <a:t>Matthew 19:21</a:t>
            </a:r>
          </a:p>
          <a:p>
            <a:pPr marL="514350" indent="-514350"/>
            <a:endParaRPr lang="en-US" sz="3000" dirty="0" smtClean="0">
              <a:solidFill>
                <a:srgbClr val="4C2D1A"/>
              </a:solidFill>
              <a:latin typeface="Century Gothic"/>
              <a:cs typeface="Century Gothic"/>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5" name="TextBox 4"/>
          <p:cNvSpPr txBox="1"/>
          <p:nvPr/>
        </p:nvSpPr>
        <p:spPr>
          <a:xfrm>
            <a:off x="0" y="247395"/>
            <a:ext cx="9144000" cy="769441"/>
          </a:xfrm>
          <a:prstGeom prst="rect">
            <a:avLst/>
          </a:prstGeom>
          <a:noFill/>
        </p:spPr>
        <p:txBody>
          <a:bodyPr wrap="square" rtlCol="0">
            <a:spAutoFit/>
          </a:bodyPr>
          <a:lstStyle/>
          <a:p>
            <a:pPr algn="ctr"/>
            <a:r>
              <a:rPr lang="en-US" sz="4400" b="1" dirty="0" smtClean="0">
                <a:solidFill>
                  <a:srgbClr val="BD732B"/>
                </a:solidFill>
                <a:latin typeface="Century Gothic"/>
                <a:cs typeface="Century Gothic"/>
              </a:rPr>
              <a:t>Two Rich Men Encounter Jesus</a:t>
            </a:r>
            <a:endParaRPr lang="en-US" sz="4400" b="1" u="sng" dirty="0" smtClean="0">
              <a:solidFill>
                <a:srgbClr val="BD732B"/>
              </a:solidFill>
              <a:latin typeface="Century Gothic"/>
              <a:cs typeface="Century Gothic"/>
            </a:endParaRPr>
          </a:p>
        </p:txBody>
      </p:sp>
      <p:sp>
        <p:nvSpPr>
          <p:cNvPr id="6" name="TextBox 5"/>
          <p:cNvSpPr txBox="1"/>
          <p:nvPr/>
        </p:nvSpPr>
        <p:spPr>
          <a:xfrm>
            <a:off x="493997" y="1542850"/>
            <a:ext cx="8355029" cy="553998"/>
          </a:xfrm>
          <a:prstGeom prst="rect">
            <a:avLst/>
          </a:prstGeom>
          <a:noFill/>
        </p:spPr>
        <p:txBody>
          <a:bodyPr wrap="square" rtlCol="0">
            <a:spAutoFit/>
          </a:bodyPr>
          <a:lstStyle/>
          <a:p>
            <a:pPr marL="514350" indent="-514350"/>
            <a:endParaRPr lang="en-US" sz="3000" dirty="0" smtClean="0">
              <a:solidFill>
                <a:srgbClr val="4C2D1A"/>
              </a:solidFill>
              <a:latin typeface="Century Gothic"/>
              <a:cs typeface="Century Gothic"/>
            </a:endParaRPr>
          </a:p>
        </p:txBody>
      </p:sp>
      <p:pic>
        <p:nvPicPr>
          <p:cNvPr id="13318" name="Picture 6" descr="http://www.penitents.org/PictJesusYoungMan.jpeg"/>
          <p:cNvPicPr>
            <a:picLocks noChangeAspect="1" noChangeArrowheads="1"/>
          </p:cNvPicPr>
          <p:nvPr/>
        </p:nvPicPr>
        <p:blipFill>
          <a:blip r:embed="rId3"/>
          <a:srcRect/>
          <a:stretch>
            <a:fillRect/>
          </a:stretch>
        </p:blipFill>
        <p:spPr bwMode="auto">
          <a:xfrm>
            <a:off x="420257" y="1557598"/>
            <a:ext cx="4357431" cy="4133336"/>
          </a:xfrm>
          <a:prstGeom prst="rect">
            <a:avLst/>
          </a:prstGeom>
          <a:noFill/>
        </p:spPr>
      </p:pic>
      <p:sp>
        <p:nvSpPr>
          <p:cNvPr id="8" name="TextBox 7"/>
          <p:cNvSpPr txBox="1"/>
          <p:nvPr/>
        </p:nvSpPr>
        <p:spPr>
          <a:xfrm>
            <a:off x="4719479" y="1542850"/>
            <a:ext cx="4306524" cy="3570208"/>
          </a:xfrm>
          <a:prstGeom prst="rect">
            <a:avLst/>
          </a:prstGeom>
          <a:noFill/>
        </p:spPr>
        <p:txBody>
          <a:bodyPr wrap="square" rtlCol="0">
            <a:spAutoFit/>
          </a:bodyPr>
          <a:lstStyle/>
          <a:p>
            <a:pPr marL="514350" indent="-514350"/>
            <a:r>
              <a:rPr lang="en-US" sz="2800" i="1" dirty="0" smtClean="0">
                <a:solidFill>
                  <a:srgbClr val="4C2D1A"/>
                </a:solidFill>
                <a:latin typeface="Century Gothic"/>
                <a:cs typeface="Century Gothic"/>
              </a:rPr>
              <a:t>	“But when the young man heard that saying, he went away sorrowful, for he had great possessions.”  </a:t>
            </a:r>
            <a:r>
              <a:rPr lang="en-US" sz="2800" dirty="0" smtClean="0">
                <a:solidFill>
                  <a:srgbClr val="4C2D1A"/>
                </a:solidFill>
                <a:latin typeface="Century Gothic"/>
                <a:cs typeface="Century Gothic"/>
              </a:rPr>
              <a:t>Matthew 19:22</a:t>
            </a:r>
          </a:p>
          <a:p>
            <a:pPr marL="514350" indent="-514350"/>
            <a:endParaRPr lang="en-US" sz="3000" dirty="0" smtClean="0">
              <a:solidFill>
                <a:srgbClr val="4C2D1A"/>
              </a:solidFill>
              <a:latin typeface="Century Gothic"/>
              <a:cs typeface="Century Gothic"/>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TotalTime>
  <Words>513</Words>
  <Application>Microsoft Office PowerPoint</Application>
  <PresentationFormat>On-screen Show (4:3)</PresentationFormat>
  <Paragraphs>74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Southern Management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Monica Fam</dc:creator>
  <cp:lastModifiedBy> </cp:lastModifiedBy>
  <cp:revision>23</cp:revision>
  <dcterms:created xsi:type="dcterms:W3CDTF">2010-09-23T13:09:57Z</dcterms:created>
  <dcterms:modified xsi:type="dcterms:W3CDTF">2010-10-09T21:35:53Z</dcterms:modified>
</cp:coreProperties>
</file>