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2" r:id="rId6"/>
    <p:sldId id="279" r:id="rId7"/>
    <p:sldId id="281" r:id="rId8"/>
    <p:sldId id="280" r:id="rId9"/>
    <p:sldId id="282" r:id="rId10"/>
    <p:sldId id="263" r:id="rId11"/>
    <p:sldId id="264" r:id="rId12"/>
    <p:sldId id="283" r:id="rId13"/>
    <p:sldId id="284" r:id="rId14"/>
    <p:sldId id="285" r:id="rId15"/>
    <p:sldId id="286" r:id="rId16"/>
    <p:sldId id="287" r:id="rId17"/>
    <p:sldId id="291" r:id="rId18"/>
    <p:sldId id="288" r:id="rId19"/>
    <p:sldId id="289" r:id="rId20"/>
    <p:sldId id="292" r:id="rId21"/>
    <p:sldId id="290" r:id="rId22"/>
    <p:sldId id="26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1A8E9D6-CBA9-4282-A262-1954BF546C33}" type="datetimeFigureOut">
              <a:rPr lang="en-US" smtClean="0"/>
              <a:t>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D8BECA-B52F-432D-BBBC-F932846B06EB}"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A8E9D6-CBA9-4282-A262-1954BF546C33}" type="datetimeFigureOut">
              <a:rPr lang="en-US" smtClean="0"/>
              <a:t>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D8BECA-B52F-432D-BBBC-F932846B06E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1A8E9D6-CBA9-4282-A262-1954BF546C33}" type="datetimeFigureOut">
              <a:rPr lang="en-US" smtClean="0"/>
              <a:t>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D8BECA-B52F-432D-BBBC-F932846B06E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A8E9D6-CBA9-4282-A262-1954BF546C33}" type="datetimeFigureOut">
              <a:rPr lang="en-US" smtClean="0"/>
              <a:t>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D8BECA-B52F-432D-BBBC-F932846B06E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A8E9D6-CBA9-4282-A262-1954BF546C33}" type="datetimeFigureOut">
              <a:rPr lang="en-US" smtClean="0"/>
              <a:t>2/5/2011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D8BECA-B52F-432D-BBBC-F932846B06EB}"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1A8E9D6-CBA9-4282-A262-1954BF546C33}" type="datetimeFigureOut">
              <a:rPr lang="en-US" smtClean="0"/>
              <a:t>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D8BECA-B52F-432D-BBBC-F932846B06E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1A8E9D6-CBA9-4282-A262-1954BF546C33}" type="datetimeFigureOut">
              <a:rPr lang="en-US" smtClean="0"/>
              <a:t>2/5/2011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D8BECA-B52F-432D-BBBC-F932846B06EB}"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1A8E9D6-CBA9-4282-A262-1954BF546C33}" type="datetimeFigureOut">
              <a:rPr lang="en-US" smtClean="0"/>
              <a:t>2/5/2011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D8BECA-B52F-432D-BBBC-F932846B06E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A8E9D6-CBA9-4282-A262-1954BF546C33}" type="datetimeFigureOut">
              <a:rPr lang="en-US" smtClean="0"/>
              <a:t>2/5/2011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D8BECA-B52F-432D-BBBC-F932846B06E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A8E9D6-CBA9-4282-A262-1954BF546C33}" type="datetimeFigureOut">
              <a:rPr lang="en-US" smtClean="0"/>
              <a:t>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D8BECA-B52F-432D-BBBC-F932846B06EB}"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1A8E9D6-CBA9-4282-A262-1954BF546C33}" type="datetimeFigureOut">
              <a:rPr lang="en-US" smtClean="0"/>
              <a:t>2/5/2011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D8BECA-B52F-432D-BBBC-F932846B06E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11A8E9D6-CBA9-4282-A262-1954BF546C33}" type="datetimeFigureOut">
              <a:rPr lang="en-US" smtClean="0"/>
              <a:t>2/5/2011</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28D8BECA-B52F-432D-BBBC-F932846B06E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19600" y="1600200"/>
            <a:ext cx="4572000" cy="1927225"/>
          </a:xfrm>
        </p:spPr>
        <p:txBody>
          <a:bodyPr/>
          <a:lstStyle/>
          <a:p>
            <a:r>
              <a:rPr lang="en-US" sz="5000" dirty="0" smtClean="0"/>
              <a:t>Quit </a:t>
            </a:r>
            <a:r>
              <a:rPr lang="en-US" sz="5000" dirty="0" smtClean="0"/>
              <a:t>complaining</a:t>
            </a:r>
            <a:endParaRPr lang="en-US" sz="5000" dirty="0"/>
          </a:p>
        </p:txBody>
      </p:sp>
      <p:sp>
        <p:nvSpPr>
          <p:cNvPr id="3" name="Subtitle 2"/>
          <p:cNvSpPr>
            <a:spLocks noGrp="1"/>
          </p:cNvSpPr>
          <p:nvPr>
            <p:ph type="subTitle" idx="1"/>
          </p:nvPr>
        </p:nvSpPr>
        <p:spPr>
          <a:xfrm>
            <a:off x="4572000" y="3733800"/>
            <a:ext cx="3657600" cy="1752600"/>
          </a:xfrm>
        </p:spPr>
        <p:txBody>
          <a:bodyPr/>
          <a:lstStyle/>
          <a:p>
            <a:r>
              <a:rPr lang="en-US" dirty="0" smtClean="0"/>
              <a:t>February 6, </a:t>
            </a:r>
            <a:r>
              <a:rPr lang="en-US" dirty="0" smtClean="0"/>
              <a:t>2011</a:t>
            </a:r>
          </a:p>
          <a:p>
            <a:r>
              <a:rPr lang="en-US" dirty="0" smtClean="0"/>
              <a:t>Part </a:t>
            </a:r>
            <a:r>
              <a:rPr lang="en-US" dirty="0" smtClean="0"/>
              <a:t>2</a:t>
            </a:r>
            <a:endParaRPr lang="en-US" dirty="0"/>
          </a:p>
        </p:txBody>
      </p:sp>
      <p:pic>
        <p:nvPicPr>
          <p:cNvPr id="4" name="Picture 3" descr="http://1.bp.blogspot.com/_hXEC3OaAiGE/TOWzwdAod2I/AAAAAAAABq4/vAtdqSw40eo/s1600/i_quit_male.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1172570"/>
            <a:ext cx="3681413" cy="4943475"/>
          </a:xfrm>
          <a:prstGeom prst="rect">
            <a:avLst/>
          </a:prstGeom>
          <a:noFill/>
          <a:ln>
            <a:noFill/>
          </a:ln>
        </p:spPr>
      </p:pic>
    </p:spTree>
    <p:extLst>
      <p:ext uri="{BB962C8B-B14F-4D97-AF65-F5344CB8AC3E}">
        <p14:creationId xmlns:p14="http://schemas.microsoft.com/office/powerpoint/2010/main" val="34836639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410200"/>
          </a:xfrm>
        </p:spPr>
        <p:txBody>
          <a:bodyPr>
            <a:noAutofit/>
          </a:bodyPr>
          <a:lstStyle/>
          <a:p>
            <a:pPr marL="0" indent="0" algn="ctr">
              <a:buNone/>
            </a:pPr>
            <a:r>
              <a:rPr lang="en-US" sz="4000" b="1" dirty="0">
                <a:latin typeface="Cambria" pitchFamily="18" charset="0"/>
              </a:rPr>
              <a:t>Confirmation </a:t>
            </a:r>
            <a:r>
              <a:rPr lang="en-US" sz="4000" b="1" dirty="0" smtClean="0">
                <a:latin typeface="Cambria" pitchFamily="18" charset="0"/>
              </a:rPr>
              <a:t>Bias</a:t>
            </a:r>
          </a:p>
          <a:p>
            <a:pPr marL="0" indent="0" algn="ctr">
              <a:buNone/>
            </a:pPr>
            <a:r>
              <a:rPr lang="en-US" sz="3200" i="1" dirty="0" smtClean="0">
                <a:latin typeface="Cambria" pitchFamily="18" charset="0"/>
              </a:rPr>
              <a:t>“the </a:t>
            </a:r>
            <a:r>
              <a:rPr lang="en-US" sz="3200" i="1" dirty="0">
                <a:latin typeface="Cambria" pitchFamily="18" charset="0"/>
              </a:rPr>
              <a:t>tendency for people to favor information that confirms their preconceptions or hypotheses regardless of whether the information is </a:t>
            </a:r>
            <a:r>
              <a:rPr lang="en-US" sz="3200" i="1" dirty="0" smtClean="0">
                <a:latin typeface="Cambria" pitchFamily="18" charset="0"/>
              </a:rPr>
              <a:t>true”</a:t>
            </a:r>
            <a:endParaRPr lang="en-US" sz="3200" i="1" dirty="0" smtClean="0">
              <a:latin typeface="Cambria" pitchFamily="18" charset="0"/>
            </a:endParaRPr>
          </a:p>
        </p:txBody>
      </p:sp>
      <p:pic>
        <p:nvPicPr>
          <p:cNvPr id="2050" name="Picture 2" descr="http://www.untoldentertainment.com/blog/img/2009_09_24/ner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4147571"/>
            <a:ext cx="3667125" cy="2486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8304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i="1" dirty="0" smtClean="0"/>
              <a:t>Who’s on center stage?</a:t>
            </a:r>
            <a:endParaRPr lang="en-US" b="1" i="1" dirty="0"/>
          </a:p>
        </p:txBody>
      </p:sp>
      <p:sp>
        <p:nvSpPr>
          <p:cNvPr id="3" name="Content Placeholder 2"/>
          <p:cNvSpPr>
            <a:spLocks noGrp="1"/>
          </p:cNvSpPr>
          <p:nvPr>
            <p:ph idx="1"/>
          </p:nvPr>
        </p:nvSpPr>
        <p:spPr>
          <a:xfrm>
            <a:off x="457200" y="1752600"/>
            <a:ext cx="8229600" cy="4724400"/>
          </a:xfrm>
        </p:spPr>
        <p:txBody>
          <a:bodyPr>
            <a:noAutofit/>
          </a:bodyPr>
          <a:lstStyle/>
          <a:p>
            <a:pPr marL="514350" indent="-514350">
              <a:buAutoNum type="arabicPeriod"/>
            </a:pPr>
            <a:endParaRPr lang="en-US" sz="3000" dirty="0">
              <a:latin typeface="Cambria" pitchFamily="18" charset="0"/>
            </a:endParaRPr>
          </a:p>
        </p:txBody>
      </p:sp>
      <p:pic>
        <p:nvPicPr>
          <p:cNvPr id="3074" name="Picture 2" descr="http://www.hoopgirl.com/blog/playhouse_stage_from_balcon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2209799"/>
            <a:ext cx="5496209" cy="43941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1644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Restraining our </a:t>
            </a:r>
            <a:r>
              <a:rPr lang="en-US" b="1" dirty="0" smtClean="0"/>
              <a:t>Complaining</a:t>
            </a:r>
            <a:endParaRPr lang="en-US" b="1" dirty="0"/>
          </a:p>
        </p:txBody>
      </p:sp>
      <p:sp>
        <p:nvSpPr>
          <p:cNvPr id="3" name="Content Placeholder 2"/>
          <p:cNvSpPr>
            <a:spLocks noGrp="1"/>
          </p:cNvSpPr>
          <p:nvPr>
            <p:ph idx="1"/>
          </p:nvPr>
        </p:nvSpPr>
        <p:spPr>
          <a:xfrm>
            <a:off x="457200" y="1752600"/>
            <a:ext cx="8229600" cy="4724400"/>
          </a:xfrm>
        </p:spPr>
        <p:txBody>
          <a:bodyPr>
            <a:noAutofit/>
          </a:bodyPr>
          <a:lstStyle/>
          <a:p>
            <a:pPr marL="0" indent="0">
              <a:buNone/>
            </a:pPr>
            <a:endParaRPr lang="en-US" sz="3200" b="1" u="sng" dirty="0" smtClean="0">
              <a:latin typeface="Cambria" pitchFamily="18" charset="0"/>
            </a:endParaRPr>
          </a:p>
        </p:txBody>
      </p:sp>
    </p:spTree>
    <p:extLst>
      <p:ext uri="{BB962C8B-B14F-4D97-AF65-F5344CB8AC3E}">
        <p14:creationId xmlns:p14="http://schemas.microsoft.com/office/powerpoint/2010/main" val="22374247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Restraining our </a:t>
            </a:r>
            <a:r>
              <a:rPr lang="en-US" b="1" dirty="0" smtClean="0"/>
              <a:t>Complaining</a:t>
            </a:r>
            <a:endParaRPr lang="en-US" b="1" dirty="0"/>
          </a:p>
        </p:txBody>
      </p:sp>
      <p:sp>
        <p:nvSpPr>
          <p:cNvPr id="3" name="Content Placeholder 2"/>
          <p:cNvSpPr>
            <a:spLocks noGrp="1"/>
          </p:cNvSpPr>
          <p:nvPr>
            <p:ph idx="1"/>
          </p:nvPr>
        </p:nvSpPr>
        <p:spPr>
          <a:xfrm>
            <a:off x="457200" y="1752600"/>
            <a:ext cx="8229600" cy="4724400"/>
          </a:xfrm>
        </p:spPr>
        <p:txBody>
          <a:bodyPr>
            <a:noAutofit/>
          </a:bodyPr>
          <a:lstStyle/>
          <a:p>
            <a:pPr marL="0" indent="0">
              <a:buNone/>
            </a:pPr>
            <a:r>
              <a:rPr lang="en-US" sz="3200" dirty="0" smtClean="0">
                <a:latin typeface="Cambria" pitchFamily="18" charset="0"/>
              </a:rPr>
              <a:t>The What?</a:t>
            </a:r>
          </a:p>
          <a:p>
            <a:pPr marL="0" indent="0">
              <a:buNone/>
            </a:pPr>
            <a:r>
              <a:rPr lang="en-US" sz="3200" dirty="0" smtClean="0">
                <a:latin typeface="Cambria" pitchFamily="18" charset="0"/>
              </a:rPr>
              <a:t>	</a:t>
            </a:r>
          </a:p>
          <a:p>
            <a:pPr marL="0" indent="0">
              <a:buNone/>
            </a:pPr>
            <a:r>
              <a:rPr lang="en-US" sz="3200" dirty="0">
                <a:latin typeface="Cambria" pitchFamily="18" charset="0"/>
              </a:rPr>
              <a:t>	</a:t>
            </a:r>
            <a:r>
              <a:rPr lang="en-US" sz="3200" dirty="0" smtClean="0">
                <a:latin typeface="Cambria" pitchFamily="18" charset="0"/>
              </a:rPr>
              <a:t>The Why?</a:t>
            </a:r>
          </a:p>
          <a:p>
            <a:pPr marL="0" indent="0">
              <a:buNone/>
            </a:pPr>
            <a:r>
              <a:rPr lang="en-US" sz="3200" dirty="0" smtClean="0">
                <a:latin typeface="Cambria" pitchFamily="18" charset="0"/>
              </a:rPr>
              <a:t>		</a:t>
            </a:r>
          </a:p>
          <a:p>
            <a:pPr marL="0" indent="0">
              <a:buNone/>
            </a:pPr>
            <a:r>
              <a:rPr lang="en-US" sz="3200" dirty="0">
                <a:latin typeface="Cambria" pitchFamily="18" charset="0"/>
              </a:rPr>
              <a:t>	</a:t>
            </a:r>
            <a:r>
              <a:rPr lang="en-US" sz="3200" dirty="0" smtClean="0">
                <a:latin typeface="Cambria" pitchFamily="18" charset="0"/>
              </a:rPr>
              <a:t>	The How?</a:t>
            </a:r>
          </a:p>
        </p:txBody>
      </p:sp>
    </p:spTree>
    <p:extLst>
      <p:ext uri="{BB962C8B-B14F-4D97-AF65-F5344CB8AC3E}">
        <p14:creationId xmlns:p14="http://schemas.microsoft.com/office/powerpoint/2010/main" val="2590458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Restraining our </a:t>
            </a:r>
            <a:r>
              <a:rPr lang="en-US" b="1" dirty="0" smtClean="0"/>
              <a:t>Complaining</a:t>
            </a:r>
            <a:endParaRPr lang="en-US" b="1" dirty="0"/>
          </a:p>
        </p:txBody>
      </p:sp>
      <p:sp>
        <p:nvSpPr>
          <p:cNvPr id="3" name="Content Placeholder 2"/>
          <p:cNvSpPr>
            <a:spLocks noGrp="1"/>
          </p:cNvSpPr>
          <p:nvPr>
            <p:ph idx="1"/>
          </p:nvPr>
        </p:nvSpPr>
        <p:spPr>
          <a:xfrm>
            <a:off x="457200" y="1752600"/>
            <a:ext cx="8229600" cy="4724400"/>
          </a:xfrm>
        </p:spPr>
        <p:txBody>
          <a:bodyPr>
            <a:noAutofit/>
          </a:bodyPr>
          <a:lstStyle/>
          <a:p>
            <a:pPr marL="0" indent="0">
              <a:buNone/>
            </a:pPr>
            <a:r>
              <a:rPr lang="en-US" sz="3200" dirty="0" smtClean="0">
                <a:latin typeface="Cambria" pitchFamily="18" charset="0"/>
              </a:rPr>
              <a:t>The What?  </a:t>
            </a:r>
            <a:r>
              <a:rPr lang="en-US" sz="3200" b="1" u="sng" dirty="0" smtClean="0">
                <a:latin typeface="Cambria" pitchFamily="18" charset="0"/>
              </a:rPr>
              <a:t>DO NOT COMPLAIN</a:t>
            </a:r>
          </a:p>
          <a:p>
            <a:pPr marL="0" indent="0">
              <a:buNone/>
            </a:pPr>
            <a:endParaRPr lang="en-US" sz="3200" b="1" u="sng" dirty="0">
              <a:latin typeface="Cambria" pitchFamily="18" charset="0"/>
            </a:endParaRPr>
          </a:p>
          <a:p>
            <a:pPr marL="274320" lvl="1" indent="0">
              <a:buNone/>
            </a:pPr>
            <a:r>
              <a:rPr lang="en-US" sz="2800" i="1" dirty="0">
                <a:latin typeface="Cambria" pitchFamily="18" charset="0"/>
              </a:rPr>
              <a:t>“Do all things without complaining and disputing”  </a:t>
            </a:r>
            <a:r>
              <a:rPr lang="en-US" sz="2800" dirty="0">
                <a:latin typeface="Cambria" pitchFamily="18" charset="0"/>
              </a:rPr>
              <a:t>Philippians 2:14</a:t>
            </a:r>
            <a:endParaRPr lang="en-US" sz="2800" dirty="0" smtClean="0">
              <a:latin typeface="Cambria" pitchFamily="18" charset="0"/>
            </a:endParaRPr>
          </a:p>
        </p:txBody>
      </p:sp>
    </p:spTree>
    <p:extLst>
      <p:ext uri="{BB962C8B-B14F-4D97-AF65-F5344CB8AC3E}">
        <p14:creationId xmlns:p14="http://schemas.microsoft.com/office/powerpoint/2010/main" val="33137389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Restraining our </a:t>
            </a:r>
            <a:r>
              <a:rPr lang="en-US" b="1" dirty="0" smtClean="0"/>
              <a:t>Complaining</a:t>
            </a:r>
            <a:endParaRPr lang="en-US" b="1" dirty="0"/>
          </a:p>
        </p:txBody>
      </p:sp>
      <p:sp>
        <p:nvSpPr>
          <p:cNvPr id="3" name="Content Placeholder 2"/>
          <p:cNvSpPr>
            <a:spLocks noGrp="1"/>
          </p:cNvSpPr>
          <p:nvPr>
            <p:ph idx="1"/>
          </p:nvPr>
        </p:nvSpPr>
        <p:spPr>
          <a:xfrm>
            <a:off x="457200" y="1752600"/>
            <a:ext cx="8229600" cy="4724400"/>
          </a:xfrm>
        </p:spPr>
        <p:txBody>
          <a:bodyPr>
            <a:noAutofit/>
          </a:bodyPr>
          <a:lstStyle/>
          <a:p>
            <a:pPr marL="0" indent="0">
              <a:buNone/>
            </a:pPr>
            <a:r>
              <a:rPr lang="en-US" sz="3200" dirty="0" smtClean="0">
                <a:latin typeface="Cambria" pitchFamily="18" charset="0"/>
              </a:rPr>
              <a:t>The What?  </a:t>
            </a:r>
            <a:r>
              <a:rPr lang="en-US" sz="3200" b="1" u="sng" dirty="0" smtClean="0">
                <a:latin typeface="Cambria" pitchFamily="18" charset="0"/>
              </a:rPr>
              <a:t>DO NOT COMPLAIN</a:t>
            </a:r>
          </a:p>
          <a:p>
            <a:pPr marL="0" indent="0">
              <a:buNone/>
            </a:pPr>
            <a:endParaRPr lang="en-US" sz="3200" b="1" u="sng" dirty="0">
              <a:latin typeface="Cambria" pitchFamily="18" charset="0"/>
            </a:endParaRPr>
          </a:p>
          <a:p>
            <a:pPr marL="274320" lvl="1" indent="0">
              <a:buNone/>
            </a:pPr>
            <a:r>
              <a:rPr lang="en-US" sz="2800" i="1" dirty="0">
                <a:latin typeface="Cambria" pitchFamily="18" charset="0"/>
              </a:rPr>
              <a:t>“Let no corrupt word proceed out of your mouth, but what is good for necessary edification, that it may impart grace to the hearers.”  </a:t>
            </a:r>
            <a:r>
              <a:rPr lang="en-US" sz="2800" dirty="0">
                <a:latin typeface="Cambria" pitchFamily="18" charset="0"/>
              </a:rPr>
              <a:t>Ephesians 4:29</a:t>
            </a:r>
            <a:endParaRPr lang="en-US" sz="2800" dirty="0" smtClean="0">
              <a:latin typeface="Cambria" pitchFamily="18" charset="0"/>
            </a:endParaRPr>
          </a:p>
        </p:txBody>
      </p:sp>
    </p:spTree>
    <p:extLst>
      <p:ext uri="{BB962C8B-B14F-4D97-AF65-F5344CB8AC3E}">
        <p14:creationId xmlns:p14="http://schemas.microsoft.com/office/powerpoint/2010/main" val="7049953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Restraining our </a:t>
            </a:r>
            <a:r>
              <a:rPr lang="en-US" b="1" dirty="0" smtClean="0"/>
              <a:t>Complaining</a:t>
            </a:r>
            <a:endParaRPr lang="en-US" b="1" dirty="0"/>
          </a:p>
        </p:txBody>
      </p:sp>
      <p:sp>
        <p:nvSpPr>
          <p:cNvPr id="3" name="Content Placeholder 2"/>
          <p:cNvSpPr>
            <a:spLocks noGrp="1"/>
          </p:cNvSpPr>
          <p:nvPr>
            <p:ph idx="1"/>
          </p:nvPr>
        </p:nvSpPr>
        <p:spPr>
          <a:xfrm>
            <a:off x="457200" y="1752600"/>
            <a:ext cx="8229600" cy="4724400"/>
          </a:xfrm>
        </p:spPr>
        <p:txBody>
          <a:bodyPr>
            <a:noAutofit/>
          </a:bodyPr>
          <a:lstStyle/>
          <a:p>
            <a:pPr marL="0" indent="0">
              <a:buNone/>
            </a:pPr>
            <a:r>
              <a:rPr lang="en-US" sz="3200" dirty="0" smtClean="0">
                <a:latin typeface="Cambria" pitchFamily="18" charset="0"/>
              </a:rPr>
              <a:t>The Why?  </a:t>
            </a:r>
            <a:endParaRPr lang="en-US" sz="3200" b="1" u="sng" cap="all" dirty="0" smtClean="0">
              <a:latin typeface="Cambria" pitchFamily="18" charset="0"/>
            </a:endParaRPr>
          </a:p>
        </p:txBody>
      </p:sp>
    </p:spTree>
    <p:extLst>
      <p:ext uri="{BB962C8B-B14F-4D97-AF65-F5344CB8AC3E}">
        <p14:creationId xmlns:p14="http://schemas.microsoft.com/office/powerpoint/2010/main" val="14135382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Restraining our </a:t>
            </a:r>
            <a:r>
              <a:rPr lang="en-US" b="1" dirty="0" smtClean="0"/>
              <a:t>Complaining</a:t>
            </a:r>
            <a:endParaRPr lang="en-US" b="1" dirty="0"/>
          </a:p>
        </p:txBody>
      </p:sp>
      <p:sp>
        <p:nvSpPr>
          <p:cNvPr id="3" name="Content Placeholder 2"/>
          <p:cNvSpPr>
            <a:spLocks noGrp="1"/>
          </p:cNvSpPr>
          <p:nvPr>
            <p:ph idx="1"/>
          </p:nvPr>
        </p:nvSpPr>
        <p:spPr>
          <a:xfrm>
            <a:off x="457200" y="1752600"/>
            <a:ext cx="8229600" cy="4724400"/>
          </a:xfrm>
        </p:spPr>
        <p:txBody>
          <a:bodyPr>
            <a:noAutofit/>
          </a:bodyPr>
          <a:lstStyle/>
          <a:p>
            <a:pPr marL="0" indent="0">
              <a:buNone/>
            </a:pPr>
            <a:r>
              <a:rPr lang="en-US" sz="3200" dirty="0" smtClean="0">
                <a:latin typeface="Cambria" pitchFamily="18" charset="0"/>
              </a:rPr>
              <a:t>The Why?  </a:t>
            </a:r>
            <a:r>
              <a:rPr lang="en-US" sz="3200" b="1" u="sng" cap="all" dirty="0" smtClean="0">
                <a:latin typeface="Cambria" pitchFamily="18" charset="0"/>
              </a:rPr>
              <a:t>To become like Christ</a:t>
            </a:r>
          </a:p>
          <a:p>
            <a:pPr marL="0" indent="0">
              <a:buNone/>
            </a:pPr>
            <a:endParaRPr lang="en-US" sz="3200" b="1" u="sng" dirty="0">
              <a:latin typeface="Cambria" pitchFamily="18" charset="0"/>
            </a:endParaRPr>
          </a:p>
          <a:p>
            <a:pPr marL="274320" lvl="1" indent="0">
              <a:buNone/>
            </a:pPr>
            <a:r>
              <a:rPr lang="en-US" sz="2800" i="1" dirty="0">
                <a:latin typeface="Cambria" pitchFamily="18" charset="0"/>
              </a:rPr>
              <a:t>“Do all things without complaining and disputing, that you may become blameless and harmless, children of God without fault in the midst of a crooked and perverse generation, among whom you shine as lights in the world”  </a:t>
            </a:r>
            <a:r>
              <a:rPr lang="en-US" sz="2800" dirty="0">
                <a:latin typeface="Cambria" pitchFamily="18" charset="0"/>
              </a:rPr>
              <a:t>Philippians 2:14-15</a:t>
            </a:r>
            <a:endParaRPr lang="en-US" sz="2800" dirty="0" smtClean="0">
              <a:latin typeface="Cambria" pitchFamily="18" charset="0"/>
            </a:endParaRPr>
          </a:p>
        </p:txBody>
      </p:sp>
    </p:spTree>
    <p:extLst>
      <p:ext uri="{BB962C8B-B14F-4D97-AF65-F5344CB8AC3E}">
        <p14:creationId xmlns:p14="http://schemas.microsoft.com/office/powerpoint/2010/main" val="39834437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Restraining our </a:t>
            </a:r>
            <a:r>
              <a:rPr lang="en-US" b="1" dirty="0" smtClean="0"/>
              <a:t>Complaining</a:t>
            </a:r>
            <a:endParaRPr lang="en-US" b="1" dirty="0"/>
          </a:p>
        </p:txBody>
      </p:sp>
      <p:sp>
        <p:nvSpPr>
          <p:cNvPr id="3" name="Content Placeholder 2"/>
          <p:cNvSpPr>
            <a:spLocks noGrp="1"/>
          </p:cNvSpPr>
          <p:nvPr>
            <p:ph idx="1"/>
          </p:nvPr>
        </p:nvSpPr>
        <p:spPr>
          <a:xfrm>
            <a:off x="457200" y="1752600"/>
            <a:ext cx="8229600" cy="4724400"/>
          </a:xfrm>
        </p:spPr>
        <p:txBody>
          <a:bodyPr>
            <a:noAutofit/>
          </a:bodyPr>
          <a:lstStyle/>
          <a:p>
            <a:pPr marL="0" indent="0">
              <a:buNone/>
            </a:pPr>
            <a:r>
              <a:rPr lang="en-US" sz="3200" dirty="0" smtClean="0">
                <a:latin typeface="Cambria" pitchFamily="18" charset="0"/>
              </a:rPr>
              <a:t>The Why?  </a:t>
            </a:r>
            <a:r>
              <a:rPr lang="en-US" sz="3200" b="1" u="sng" cap="all" dirty="0" smtClean="0">
                <a:latin typeface="Cambria" pitchFamily="18" charset="0"/>
              </a:rPr>
              <a:t>To become like Christ</a:t>
            </a:r>
          </a:p>
          <a:p>
            <a:pPr marL="0" indent="0">
              <a:buNone/>
            </a:pPr>
            <a:endParaRPr lang="en-US" sz="3200" b="1" u="sng" dirty="0">
              <a:latin typeface="Cambria" pitchFamily="18" charset="0"/>
            </a:endParaRPr>
          </a:p>
          <a:p>
            <a:pPr marL="274320" lvl="1" indent="0">
              <a:buNone/>
            </a:pPr>
            <a:r>
              <a:rPr lang="en-US" sz="2800" i="1" dirty="0">
                <a:latin typeface="Cambria" pitchFamily="18" charset="0"/>
              </a:rPr>
              <a:t>“For out of the abundance of the heart the mouth speaks.”  </a:t>
            </a:r>
            <a:r>
              <a:rPr lang="en-US" sz="2800" dirty="0">
                <a:latin typeface="Cambria" pitchFamily="18" charset="0"/>
              </a:rPr>
              <a:t>Matthew 12:34</a:t>
            </a:r>
            <a:endParaRPr lang="en-US" sz="2800" dirty="0" smtClean="0">
              <a:latin typeface="Cambria" pitchFamily="18" charset="0"/>
            </a:endParaRPr>
          </a:p>
        </p:txBody>
      </p:sp>
    </p:spTree>
    <p:extLst>
      <p:ext uri="{BB962C8B-B14F-4D97-AF65-F5344CB8AC3E}">
        <p14:creationId xmlns:p14="http://schemas.microsoft.com/office/powerpoint/2010/main" val="22806954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Restraining our </a:t>
            </a:r>
            <a:r>
              <a:rPr lang="en-US" b="1" dirty="0" smtClean="0"/>
              <a:t>Complaining</a:t>
            </a:r>
            <a:endParaRPr lang="en-US" b="1" dirty="0"/>
          </a:p>
        </p:txBody>
      </p:sp>
      <p:sp>
        <p:nvSpPr>
          <p:cNvPr id="3" name="Content Placeholder 2"/>
          <p:cNvSpPr>
            <a:spLocks noGrp="1"/>
          </p:cNvSpPr>
          <p:nvPr>
            <p:ph idx="1"/>
          </p:nvPr>
        </p:nvSpPr>
        <p:spPr>
          <a:xfrm>
            <a:off x="457200" y="1752600"/>
            <a:ext cx="8229600" cy="4724400"/>
          </a:xfrm>
        </p:spPr>
        <p:txBody>
          <a:bodyPr>
            <a:noAutofit/>
          </a:bodyPr>
          <a:lstStyle/>
          <a:p>
            <a:pPr marL="0" indent="0">
              <a:buNone/>
            </a:pPr>
            <a:r>
              <a:rPr lang="en-US" sz="3200" dirty="0" smtClean="0">
                <a:latin typeface="Cambria" pitchFamily="18" charset="0"/>
              </a:rPr>
              <a:t>The How?</a:t>
            </a:r>
            <a:endParaRPr lang="en-US" sz="2800" dirty="0" smtClean="0">
              <a:latin typeface="Cambria" pitchFamily="18" charset="0"/>
            </a:endParaRPr>
          </a:p>
        </p:txBody>
      </p:sp>
    </p:spTree>
    <p:extLst>
      <p:ext uri="{BB962C8B-B14F-4D97-AF65-F5344CB8AC3E}">
        <p14:creationId xmlns:p14="http://schemas.microsoft.com/office/powerpoint/2010/main" val="42926251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5257800"/>
            <a:ext cx="8229600" cy="1219200"/>
          </a:xfrm>
        </p:spPr>
        <p:txBody>
          <a:bodyPr>
            <a:normAutofit/>
          </a:bodyPr>
          <a:lstStyle/>
          <a:p>
            <a:pPr marL="0" indent="0" algn="ctr">
              <a:buNone/>
            </a:pPr>
            <a:r>
              <a:rPr lang="en-US" sz="3600" b="1" i="1" dirty="0" smtClean="0">
                <a:latin typeface="Cambria" pitchFamily="18" charset="0"/>
              </a:rPr>
              <a:t>Is complaining  really a big deal???</a:t>
            </a:r>
            <a:endParaRPr lang="en-US" sz="3600" b="1" i="1" dirty="0">
              <a:latin typeface="Cambria" pitchFamily="18" charset="0"/>
            </a:endParaRPr>
          </a:p>
        </p:txBody>
      </p:sp>
      <p:pic>
        <p:nvPicPr>
          <p:cNvPr id="4" name="Picture 2" descr="http://4.bp.blogspot.com/_r5AND4T4omw/TQel8LKWERI/AAAAAAAABLA/uM3lsjY2-bI/s400/complainin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838200"/>
            <a:ext cx="4521200" cy="3390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40019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Restraining our </a:t>
            </a:r>
            <a:r>
              <a:rPr lang="en-US" b="1" dirty="0" smtClean="0"/>
              <a:t>Complaining</a:t>
            </a:r>
            <a:endParaRPr lang="en-US" b="1" dirty="0"/>
          </a:p>
        </p:txBody>
      </p:sp>
      <p:sp>
        <p:nvSpPr>
          <p:cNvPr id="3" name="Content Placeholder 2"/>
          <p:cNvSpPr>
            <a:spLocks noGrp="1"/>
          </p:cNvSpPr>
          <p:nvPr>
            <p:ph idx="1"/>
          </p:nvPr>
        </p:nvSpPr>
        <p:spPr>
          <a:xfrm>
            <a:off x="457200" y="1752600"/>
            <a:ext cx="8229600" cy="4724400"/>
          </a:xfrm>
        </p:spPr>
        <p:txBody>
          <a:bodyPr>
            <a:noAutofit/>
          </a:bodyPr>
          <a:lstStyle/>
          <a:p>
            <a:pPr marL="0" indent="0">
              <a:buNone/>
            </a:pPr>
            <a:r>
              <a:rPr lang="en-US" sz="3200" dirty="0" smtClean="0">
                <a:latin typeface="Cambria" pitchFamily="18" charset="0"/>
              </a:rPr>
              <a:t>The How?  </a:t>
            </a:r>
            <a:r>
              <a:rPr lang="en-US" sz="3200" b="1" u="sng" cap="all" dirty="0" smtClean="0">
                <a:latin typeface="Cambria" pitchFamily="18" charset="0"/>
              </a:rPr>
              <a:t>Choose to rejoice no matter what</a:t>
            </a:r>
          </a:p>
          <a:p>
            <a:pPr marL="0" indent="0">
              <a:buNone/>
            </a:pPr>
            <a:endParaRPr lang="en-US" sz="3200" b="1" u="sng" dirty="0">
              <a:latin typeface="Cambria" pitchFamily="18" charset="0"/>
            </a:endParaRPr>
          </a:p>
          <a:p>
            <a:pPr marL="274320" lvl="1" indent="0">
              <a:buNone/>
            </a:pPr>
            <a:r>
              <a:rPr lang="en-US" sz="2800" i="1" dirty="0">
                <a:latin typeface="Cambria" pitchFamily="18" charset="0"/>
              </a:rPr>
              <a:t>“Yes, and if I am being poured out as a drink offering on the sacrifice and service of your faith, I am glad and rejoice with you all.  For the same reason you also be glad and rejoice with me.”  </a:t>
            </a:r>
            <a:r>
              <a:rPr lang="en-US" sz="2800" dirty="0">
                <a:latin typeface="Cambria" pitchFamily="18" charset="0"/>
              </a:rPr>
              <a:t>Philippians 2:17-18</a:t>
            </a:r>
            <a:endParaRPr lang="en-US" sz="2800" dirty="0" smtClean="0">
              <a:latin typeface="Cambria" pitchFamily="18" charset="0"/>
            </a:endParaRPr>
          </a:p>
        </p:txBody>
      </p:sp>
    </p:spTree>
    <p:extLst>
      <p:ext uri="{BB962C8B-B14F-4D97-AF65-F5344CB8AC3E}">
        <p14:creationId xmlns:p14="http://schemas.microsoft.com/office/powerpoint/2010/main" val="25034950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Restraining our </a:t>
            </a:r>
            <a:r>
              <a:rPr lang="en-US" b="1" dirty="0" smtClean="0"/>
              <a:t>Complaining</a:t>
            </a:r>
            <a:endParaRPr lang="en-US" b="1" dirty="0"/>
          </a:p>
        </p:txBody>
      </p:sp>
      <p:sp>
        <p:nvSpPr>
          <p:cNvPr id="3" name="Content Placeholder 2"/>
          <p:cNvSpPr>
            <a:spLocks noGrp="1"/>
          </p:cNvSpPr>
          <p:nvPr>
            <p:ph idx="1"/>
          </p:nvPr>
        </p:nvSpPr>
        <p:spPr>
          <a:xfrm>
            <a:off x="457200" y="1752600"/>
            <a:ext cx="8229600" cy="4724400"/>
          </a:xfrm>
        </p:spPr>
        <p:txBody>
          <a:bodyPr>
            <a:noAutofit/>
          </a:bodyPr>
          <a:lstStyle/>
          <a:p>
            <a:pPr marL="0" indent="0">
              <a:buNone/>
            </a:pPr>
            <a:r>
              <a:rPr lang="en-US" sz="3200" dirty="0" smtClean="0">
                <a:latin typeface="Cambria" pitchFamily="18" charset="0"/>
              </a:rPr>
              <a:t>The How?  </a:t>
            </a:r>
            <a:r>
              <a:rPr lang="en-US" sz="3200" b="1" u="sng" cap="all" dirty="0" smtClean="0">
                <a:latin typeface="Cambria" pitchFamily="18" charset="0"/>
              </a:rPr>
              <a:t>Choose to rejoice no matter what</a:t>
            </a:r>
          </a:p>
          <a:p>
            <a:pPr marL="0" indent="0">
              <a:buNone/>
            </a:pPr>
            <a:endParaRPr lang="en-US" sz="3200" b="1" u="sng" dirty="0">
              <a:latin typeface="Cambria" pitchFamily="18" charset="0"/>
            </a:endParaRPr>
          </a:p>
          <a:p>
            <a:pPr marL="274320" lvl="1" indent="0">
              <a:buNone/>
            </a:pPr>
            <a:r>
              <a:rPr lang="en-US" sz="2800" i="1" dirty="0">
                <a:latin typeface="Cambria" pitchFamily="18" charset="0"/>
              </a:rPr>
              <a:t>“And I thank Christ Jesus our Lord who has enabled me, because He counted me faithful, putting me into the ministry</a:t>
            </a:r>
            <a:r>
              <a:rPr lang="en-US" sz="2800" dirty="0">
                <a:latin typeface="Cambria" pitchFamily="18" charset="0"/>
              </a:rPr>
              <a:t>”  1 Timothy 1:12</a:t>
            </a:r>
            <a:endParaRPr lang="en-US" sz="2800" dirty="0" smtClean="0">
              <a:latin typeface="Cambria" pitchFamily="18" charset="0"/>
            </a:endParaRPr>
          </a:p>
        </p:txBody>
      </p:sp>
    </p:spTree>
    <p:extLst>
      <p:ext uri="{BB962C8B-B14F-4D97-AF65-F5344CB8AC3E}">
        <p14:creationId xmlns:p14="http://schemas.microsoft.com/office/powerpoint/2010/main" val="3774528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dirty="0"/>
          </a:p>
        </p:txBody>
      </p:sp>
      <p:sp>
        <p:nvSpPr>
          <p:cNvPr id="3" name="Content Placeholder 2"/>
          <p:cNvSpPr>
            <a:spLocks noGrp="1"/>
          </p:cNvSpPr>
          <p:nvPr>
            <p:ph idx="1"/>
          </p:nvPr>
        </p:nvSpPr>
        <p:spPr/>
        <p:txBody>
          <a:bodyPr>
            <a:noAutofit/>
          </a:bodyPr>
          <a:lstStyle/>
          <a:p>
            <a:pPr marL="0" indent="0" algn="ctr">
              <a:buNone/>
            </a:pPr>
            <a:r>
              <a:rPr lang="en-US" sz="3200" dirty="0" smtClean="0">
                <a:latin typeface="Cambria" pitchFamily="18" charset="0"/>
              </a:rPr>
              <a:t>What?  </a:t>
            </a:r>
            <a:r>
              <a:rPr lang="en-US" sz="3200" b="1" u="sng" dirty="0" smtClean="0">
                <a:latin typeface="Cambria" pitchFamily="18" charset="0"/>
              </a:rPr>
              <a:t>Do not complain</a:t>
            </a:r>
          </a:p>
          <a:p>
            <a:pPr marL="0" indent="0" algn="ctr">
              <a:buNone/>
            </a:pPr>
            <a:endParaRPr lang="en-US" sz="3200" b="1" u="sng" dirty="0" smtClean="0">
              <a:latin typeface="Cambria" pitchFamily="18" charset="0"/>
            </a:endParaRPr>
          </a:p>
          <a:p>
            <a:pPr marL="0" indent="0" algn="ctr">
              <a:buNone/>
            </a:pPr>
            <a:r>
              <a:rPr lang="en-US" sz="3200" dirty="0" smtClean="0">
                <a:latin typeface="Cambria" pitchFamily="18" charset="0"/>
              </a:rPr>
              <a:t>Why?  </a:t>
            </a:r>
            <a:r>
              <a:rPr lang="en-US" sz="3200" b="1" u="sng" dirty="0" smtClean="0">
                <a:latin typeface="Cambria" pitchFamily="18" charset="0"/>
              </a:rPr>
              <a:t>To become like Christ </a:t>
            </a:r>
          </a:p>
          <a:p>
            <a:pPr marL="0" indent="0" algn="ctr">
              <a:buNone/>
            </a:pPr>
            <a:endParaRPr lang="en-US" sz="3200" b="1" u="sng" dirty="0" smtClean="0">
              <a:latin typeface="Cambria" pitchFamily="18" charset="0"/>
            </a:endParaRPr>
          </a:p>
          <a:p>
            <a:pPr marL="0" indent="0" algn="ctr">
              <a:buNone/>
            </a:pPr>
            <a:r>
              <a:rPr lang="en-US" sz="3200" dirty="0" smtClean="0">
                <a:latin typeface="Cambria" pitchFamily="18" charset="0"/>
              </a:rPr>
              <a:t>How?  </a:t>
            </a:r>
            <a:r>
              <a:rPr lang="en-US" sz="3200" b="1" u="sng" dirty="0" smtClean="0">
                <a:latin typeface="Cambria" pitchFamily="18" charset="0"/>
              </a:rPr>
              <a:t>Choose </a:t>
            </a:r>
            <a:r>
              <a:rPr lang="en-US" sz="3200" b="1" u="sng" dirty="0">
                <a:latin typeface="Cambria" pitchFamily="18" charset="0"/>
              </a:rPr>
              <a:t>to rejoice no matter what</a:t>
            </a:r>
          </a:p>
        </p:txBody>
      </p:sp>
    </p:spTree>
    <p:extLst>
      <p:ext uri="{BB962C8B-B14F-4D97-AF65-F5344CB8AC3E}">
        <p14:creationId xmlns:p14="http://schemas.microsoft.com/office/powerpoint/2010/main" val="745837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Job 10:1</a:t>
            </a:r>
            <a:endParaRPr lang="en-US" b="1" dirty="0"/>
          </a:p>
        </p:txBody>
      </p:sp>
      <p:sp>
        <p:nvSpPr>
          <p:cNvPr id="3" name="Content Placeholder 2"/>
          <p:cNvSpPr>
            <a:spLocks noGrp="1"/>
          </p:cNvSpPr>
          <p:nvPr>
            <p:ph idx="1"/>
          </p:nvPr>
        </p:nvSpPr>
        <p:spPr/>
        <p:txBody>
          <a:bodyPr>
            <a:noAutofit/>
          </a:bodyPr>
          <a:lstStyle/>
          <a:p>
            <a:pPr marL="0" indent="0">
              <a:buNone/>
            </a:pPr>
            <a:r>
              <a:rPr lang="en-US" sz="3200" i="1" dirty="0" smtClean="0">
                <a:latin typeface="Cambria" pitchFamily="18" charset="0"/>
              </a:rPr>
              <a:t>“</a:t>
            </a:r>
            <a:r>
              <a:rPr lang="en-US" sz="3200" i="1" dirty="0">
                <a:latin typeface="Cambria" pitchFamily="18" charset="0"/>
              </a:rPr>
              <a:t>I loathe my very life; therefore I will give </a:t>
            </a:r>
            <a:r>
              <a:rPr lang="en-US" sz="3200" i="1" u="sng" dirty="0">
                <a:latin typeface="Cambria" pitchFamily="18" charset="0"/>
              </a:rPr>
              <a:t>free rein to my complaint</a:t>
            </a:r>
            <a:r>
              <a:rPr lang="en-US" sz="3200" i="1" dirty="0">
                <a:latin typeface="Cambria" pitchFamily="18" charset="0"/>
              </a:rPr>
              <a:t> and speak out in the bitterness of my soul</a:t>
            </a:r>
            <a:r>
              <a:rPr lang="en-US" sz="3200" i="1" dirty="0" smtClean="0">
                <a:latin typeface="Cambria" pitchFamily="18" charset="0"/>
              </a:rPr>
              <a:t>.”</a:t>
            </a:r>
            <a:endParaRPr lang="en-US" sz="3200" i="1" dirty="0">
              <a:latin typeface="Cambria" pitchFamily="18" charset="0"/>
            </a:endParaRPr>
          </a:p>
        </p:txBody>
      </p:sp>
    </p:spTree>
    <p:extLst>
      <p:ext uri="{BB962C8B-B14F-4D97-AF65-F5344CB8AC3E}">
        <p14:creationId xmlns:p14="http://schemas.microsoft.com/office/powerpoint/2010/main" val="38138072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Exodus 16:2-3</a:t>
            </a:r>
            <a:endParaRPr lang="en-US" b="1" dirty="0"/>
          </a:p>
        </p:txBody>
      </p:sp>
      <p:sp>
        <p:nvSpPr>
          <p:cNvPr id="3" name="Content Placeholder 2"/>
          <p:cNvSpPr>
            <a:spLocks noGrp="1"/>
          </p:cNvSpPr>
          <p:nvPr>
            <p:ph idx="1"/>
          </p:nvPr>
        </p:nvSpPr>
        <p:spPr/>
        <p:txBody>
          <a:bodyPr>
            <a:noAutofit/>
          </a:bodyPr>
          <a:lstStyle/>
          <a:p>
            <a:pPr marL="0" indent="0">
              <a:buNone/>
            </a:pPr>
            <a:r>
              <a:rPr lang="en-US" sz="3200" i="1" dirty="0">
                <a:latin typeface="Cambria" pitchFamily="18" charset="0"/>
              </a:rPr>
              <a:t>“Then the whole congregation of the children of Israel complained against Moses and Aaron in the wilderness.  And the children of Israel said to them, “Oh, that we had died by the hand of the LORD in the land of Egypt, when we sat by the pots of meat and when we ate bread to the full! </a:t>
            </a:r>
            <a:r>
              <a:rPr lang="en-US" sz="3200" i="1" dirty="0" smtClean="0">
                <a:latin typeface="Cambria" pitchFamily="18" charset="0"/>
              </a:rPr>
              <a:t> For </a:t>
            </a:r>
            <a:r>
              <a:rPr lang="en-US" sz="3200" i="1" dirty="0">
                <a:latin typeface="Cambria" pitchFamily="18" charset="0"/>
              </a:rPr>
              <a:t>you have brought us out into this wilderness to kill this whole assembly with hunger.” </a:t>
            </a:r>
            <a:endParaRPr lang="en-US" sz="3200" i="1" dirty="0">
              <a:latin typeface="Cambria" pitchFamily="18" charset="0"/>
            </a:endParaRPr>
          </a:p>
        </p:txBody>
      </p:sp>
    </p:spTree>
    <p:extLst>
      <p:ext uri="{BB962C8B-B14F-4D97-AF65-F5344CB8AC3E}">
        <p14:creationId xmlns:p14="http://schemas.microsoft.com/office/powerpoint/2010/main" val="42318169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Cost of Complaining</a:t>
            </a:r>
            <a:endParaRPr lang="en-US" b="1" dirty="0"/>
          </a:p>
        </p:txBody>
      </p:sp>
      <p:sp>
        <p:nvSpPr>
          <p:cNvPr id="3" name="Content Placeholder 2"/>
          <p:cNvSpPr>
            <a:spLocks noGrp="1"/>
          </p:cNvSpPr>
          <p:nvPr>
            <p:ph idx="1"/>
          </p:nvPr>
        </p:nvSpPr>
        <p:spPr>
          <a:xfrm>
            <a:off x="457200" y="1752600"/>
            <a:ext cx="8229600" cy="4724400"/>
          </a:xfrm>
        </p:spPr>
        <p:txBody>
          <a:bodyPr>
            <a:noAutofit/>
          </a:bodyPr>
          <a:lstStyle/>
          <a:p>
            <a:pPr marL="514350" indent="-514350">
              <a:buAutoNum type="arabicPeriod"/>
            </a:pPr>
            <a:endParaRPr lang="en-US" sz="3200" b="1" dirty="0">
              <a:latin typeface="Cambria" pitchFamily="18" charset="0"/>
            </a:endParaRPr>
          </a:p>
          <a:p>
            <a:pPr marL="0" indent="0">
              <a:buNone/>
            </a:pPr>
            <a:endParaRPr lang="en-US" sz="3200" b="1" dirty="0" smtClean="0">
              <a:latin typeface="Cambria" pitchFamily="18" charset="0"/>
            </a:endParaRPr>
          </a:p>
        </p:txBody>
      </p:sp>
    </p:spTree>
    <p:extLst>
      <p:ext uri="{BB962C8B-B14F-4D97-AF65-F5344CB8AC3E}">
        <p14:creationId xmlns:p14="http://schemas.microsoft.com/office/powerpoint/2010/main" val="748304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Cost of Complaining</a:t>
            </a:r>
            <a:endParaRPr lang="en-US" b="1" dirty="0"/>
          </a:p>
        </p:txBody>
      </p:sp>
      <p:sp>
        <p:nvSpPr>
          <p:cNvPr id="3" name="Content Placeholder 2"/>
          <p:cNvSpPr>
            <a:spLocks noGrp="1"/>
          </p:cNvSpPr>
          <p:nvPr>
            <p:ph idx="1"/>
          </p:nvPr>
        </p:nvSpPr>
        <p:spPr>
          <a:xfrm>
            <a:off x="457200" y="1752600"/>
            <a:ext cx="8229600" cy="4724400"/>
          </a:xfrm>
        </p:spPr>
        <p:txBody>
          <a:bodyPr>
            <a:noAutofit/>
          </a:bodyPr>
          <a:lstStyle/>
          <a:p>
            <a:pPr marL="514350" indent="-514350">
              <a:buAutoNum type="arabicPeriod"/>
            </a:pPr>
            <a:r>
              <a:rPr lang="en-US" sz="3200" b="1" dirty="0" smtClean="0">
                <a:latin typeface="Cambria" pitchFamily="18" charset="0"/>
              </a:rPr>
              <a:t>Complaining </a:t>
            </a:r>
            <a:r>
              <a:rPr lang="en-US" sz="3200" b="1" u="sng" dirty="0" smtClean="0">
                <a:latin typeface="Cambria" pitchFamily="18" charset="0"/>
              </a:rPr>
              <a:t>offends God</a:t>
            </a:r>
          </a:p>
          <a:p>
            <a:pPr marL="514350" indent="-514350">
              <a:buAutoNum type="arabicPeriod"/>
            </a:pPr>
            <a:endParaRPr lang="en-US" sz="3200" dirty="0">
              <a:latin typeface="Cambria" pitchFamily="18" charset="0"/>
            </a:endParaRPr>
          </a:p>
          <a:p>
            <a:pPr marL="514350" indent="-514350">
              <a:buAutoNum type="arabicPeriod"/>
            </a:pPr>
            <a:endParaRPr lang="en-US" sz="3200" b="1" dirty="0">
              <a:latin typeface="Cambria" pitchFamily="18" charset="0"/>
            </a:endParaRPr>
          </a:p>
          <a:p>
            <a:pPr marL="0" indent="0">
              <a:buNone/>
            </a:pPr>
            <a:endParaRPr lang="en-US" sz="3200" b="1" dirty="0" smtClean="0">
              <a:latin typeface="Cambria" pitchFamily="18" charset="0"/>
            </a:endParaRPr>
          </a:p>
        </p:txBody>
      </p:sp>
    </p:spTree>
    <p:extLst>
      <p:ext uri="{BB962C8B-B14F-4D97-AF65-F5344CB8AC3E}">
        <p14:creationId xmlns:p14="http://schemas.microsoft.com/office/powerpoint/2010/main" val="14816874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Cost of Complaining</a:t>
            </a:r>
            <a:endParaRPr lang="en-US" b="1" dirty="0"/>
          </a:p>
        </p:txBody>
      </p:sp>
      <p:sp>
        <p:nvSpPr>
          <p:cNvPr id="3" name="Content Placeholder 2"/>
          <p:cNvSpPr>
            <a:spLocks noGrp="1"/>
          </p:cNvSpPr>
          <p:nvPr>
            <p:ph idx="1"/>
          </p:nvPr>
        </p:nvSpPr>
        <p:spPr>
          <a:xfrm>
            <a:off x="457200" y="1752600"/>
            <a:ext cx="8229600" cy="4724400"/>
          </a:xfrm>
        </p:spPr>
        <p:txBody>
          <a:bodyPr>
            <a:noAutofit/>
          </a:bodyPr>
          <a:lstStyle/>
          <a:p>
            <a:pPr marL="514350" indent="-514350">
              <a:buAutoNum type="arabicPeriod"/>
            </a:pPr>
            <a:r>
              <a:rPr lang="en-US" sz="3200" b="1" dirty="0" smtClean="0">
                <a:latin typeface="Cambria" pitchFamily="18" charset="0"/>
              </a:rPr>
              <a:t>Complaining </a:t>
            </a:r>
            <a:r>
              <a:rPr lang="en-US" sz="3200" b="1" u="sng" dirty="0" smtClean="0">
                <a:latin typeface="Cambria" pitchFamily="18" charset="0"/>
              </a:rPr>
              <a:t>offends God</a:t>
            </a:r>
          </a:p>
          <a:p>
            <a:pPr marL="514350" indent="-514350">
              <a:buAutoNum type="arabicPeriod"/>
            </a:pPr>
            <a:endParaRPr lang="en-US" sz="3200" dirty="0">
              <a:latin typeface="Cambria" pitchFamily="18" charset="0"/>
            </a:endParaRPr>
          </a:p>
          <a:p>
            <a:pPr marL="274320" lvl="1" indent="0">
              <a:buNone/>
            </a:pPr>
            <a:r>
              <a:rPr lang="en-US" sz="2800" i="1" dirty="0" smtClean="0">
                <a:latin typeface="Cambria" pitchFamily="18" charset="0"/>
              </a:rPr>
              <a:t>“</a:t>
            </a:r>
            <a:r>
              <a:rPr lang="en-US" sz="2800" i="1" dirty="0">
                <a:latin typeface="Cambria" pitchFamily="18" charset="0"/>
              </a:rPr>
              <a:t>Now when the people complained, it displeased the LORD; for the LORD heard it, and His anger was aroused. So the fire of the LORD burned among them, and consumed some in the outskirts of the camp.”</a:t>
            </a:r>
            <a:r>
              <a:rPr lang="en-US" sz="2800" dirty="0">
                <a:latin typeface="Cambria" pitchFamily="18" charset="0"/>
              </a:rPr>
              <a:t>  Numbers 11:1</a:t>
            </a:r>
          </a:p>
          <a:p>
            <a:pPr marL="514350" indent="-514350">
              <a:buAutoNum type="arabicPeriod"/>
            </a:pPr>
            <a:endParaRPr lang="en-US" sz="3200" b="1" dirty="0">
              <a:latin typeface="Cambria" pitchFamily="18" charset="0"/>
            </a:endParaRPr>
          </a:p>
          <a:p>
            <a:pPr marL="0" indent="0">
              <a:buNone/>
            </a:pPr>
            <a:endParaRPr lang="en-US" sz="3200" b="1" dirty="0" smtClean="0">
              <a:latin typeface="Cambria" pitchFamily="18" charset="0"/>
            </a:endParaRPr>
          </a:p>
        </p:txBody>
      </p:sp>
    </p:spTree>
    <p:extLst>
      <p:ext uri="{BB962C8B-B14F-4D97-AF65-F5344CB8AC3E}">
        <p14:creationId xmlns:p14="http://schemas.microsoft.com/office/powerpoint/2010/main" val="31352799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Cost of Complaining</a:t>
            </a:r>
            <a:endParaRPr lang="en-US" b="1" dirty="0"/>
          </a:p>
        </p:txBody>
      </p:sp>
      <p:sp>
        <p:nvSpPr>
          <p:cNvPr id="3" name="Content Placeholder 2"/>
          <p:cNvSpPr>
            <a:spLocks noGrp="1"/>
          </p:cNvSpPr>
          <p:nvPr>
            <p:ph idx="1"/>
          </p:nvPr>
        </p:nvSpPr>
        <p:spPr>
          <a:xfrm>
            <a:off x="457200" y="1752600"/>
            <a:ext cx="8229600" cy="4724400"/>
          </a:xfrm>
        </p:spPr>
        <p:txBody>
          <a:bodyPr>
            <a:noAutofit/>
          </a:bodyPr>
          <a:lstStyle/>
          <a:p>
            <a:pPr marL="514350" indent="-514350">
              <a:buAutoNum type="arabicPeriod"/>
            </a:pPr>
            <a:r>
              <a:rPr lang="en-US" sz="3200" b="1" dirty="0">
                <a:latin typeface="Cambria" pitchFamily="18" charset="0"/>
              </a:rPr>
              <a:t>Complaining </a:t>
            </a:r>
            <a:r>
              <a:rPr lang="en-US" sz="3200" b="1" u="sng" dirty="0">
                <a:latin typeface="Cambria" pitchFamily="18" charset="0"/>
              </a:rPr>
              <a:t>offends </a:t>
            </a:r>
            <a:r>
              <a:rPr lang="en-US" sz="3200" b="1" u="sng" dirty="0" smtClean="0">
                <a:latin typeface="Cambria" pitchFamily="18" charset="0"/>
              </a:rPr>
              <a:t>God</a:t>
            </a:r>
          </a:p>
          <a:p>
            <a:pPr marL="514350" indent="-514350">
              <a:buAutoNum type="arabicPeriod"/>
            </a:pPr>
            <a:endParaRPr lang="en-US" sz="3200" b="1" u="sng" dirty="0">
              <a:latin typeface="Cambria" pitchFamily="18" charset="0"/>
            </a:endParaRPr>
          </a:p>
          <a:p>
            <a:pPr marL="514350" indent="-514350">
              <a:buFont typeface="Arial" pitchFamily="34" charset="0"/>
              <a:buAutoNum type="arabicPeriod"/>
            </a:pPr>
            <a:r>
              <a:rPr lang="en-US" sz="3200" b="1" dirty="0">
                <a:latin typeface="Cambria" pitchFamily="18" charset="0"/>
              </a:rPr>
              <a:t>Complaining </a:t>
            </a:r>
            <a:r>
              <a:rPr lang="en-US" sz="3200" b="1" u="sng" dirty="0" smtClean="0">
                <a:latin typeface="Cambria" pitchFamily="18" charset="0"/>
              </a:rPr>
              <a:t>carries significant consequences</a:t>
            </a:r>
            <a:endParaRPr lang="en-US" sz="3200" b="1" u="sng" dirty="0">
              <a:latin typeface="Cambria" pitchFamily="18" charset="0"/>
            </a:endParaRPr>
          </a:p>
        </p:txBody>
      </p:sp>
    </p:spTree>
    <p:extLst>
      <p:ext uri="{BB962C8B-B14F-4D97-AF65-F5344CB8AC3E}">
        <p14:creationId xmlns:p14="http://schemas.microsoft.com/office/powerpoint/2010/main" val="19178302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Numbers 14:27-30</a:t>
            </a:r>
            <a:endParaRPr lang="en-US" b="1" dirty="0"/>
          </a:p>
        </p:txBody>
      </p:sp>
      <p:sp>
        <p:nvSpPr>
          <p:cNvPr id="3" name="Content Placeholder 2"/>
          <p:cNvSpPr>
            <a:spLocks noGrp="1"/>
          </p:cNvSpPr>
          <p:nvPr>
            <p:ph idx="1"/>
          </p:nvPr>
        </p:nvSpPr>
        <p:spPr>
          <a:xfrm>
            <a:off x="457200" y="1600200"/>
            <a:ext cx="8382000" cy="4876800"/>
          </a:xfrm>
        </p:spPr>
        <p:txBody>
          <a:bodyPr>
            <a:noAutofit/>
          </a:bodyPr>
          <a:lstStyle/>
          <a:p>
            <a:pPr marL="0" indent="0">
              <a:buNone/>
            </a:pPr>
            <a:r>
              <a:rPr lang="en-US" sz="3200" i="1" dirty="0" smtClean="0">
                <a:latin typeface="Cambria" pitchFamily="18" charset="0"/>
              </a:rPr>
              <a:t>“</a:t>
            </a:r>
            <a:r>
              <a:rPr lang="en-US" sz="3200" i="1" dirty="0">
                <a:latin typeface="Cambria" pitchFamily="18" charset="0"/>
              </a:rPr>
              <a:t>How long shall I bear with this evil congregation who complain against Me? I have heard the complaints which the children of Israel make against Me.  Say to them, ‘As I live,’ says the LORD, ‘just as you have spoken in My hearing, so I will do to you: The carcasses of you who have complained against Me shall fall in this wilderness… </a:t>
            </a:r>
            <a:r>
              <a:rPr lang="en-US" sz="3200" i="1" u="sng" dirty="0">
                <a:latin typeface="Cambria" pitchFamily="18" charset="0"/>
              </a:rPr>
              <a:t>You shall by no means enter the land which I swore I would make you dwell in</a:t>
            </a:r>
            <a:r>
              <a:rPr lang="en-US" sz="3200" i="1" dirty="0" smtClean="0">
                <a:latin typeface="Cambria" pitchFamily="18" charset="0"/>
              </a:rPr>
              <a:t>.”</a:t>
            </a:r>
            <a:endParaRPr lang="en-US" sz="3200" i="1" dirty="0">
              <a:latin typeface="Cambria" pitchFamily="18" charset="0"/>
            </a:endParaRPr>
          </a:p>
        </p:txBody>
      </p:sp>
    </p:spTree>
    <p:extLst>
      <p:ext uri="{BB962C8B-B14F-4D97-AF65-F5344CB8AC3E}">
        <p14:creationId xmlns:p14="http://schemas.microsoft.com/office/powerpoint/2010/main" val="29165098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51</TotalTime>
  <Words>601</Words>
  <Application>Microsoft Office PowerPoint</Application>
  <PresentationFormat>On-screen Show (4:3)</PresentationFormat>
  <Paragraphs>65</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Clarity</vt:lpstr>
      <vt:lpstr>Quit complaining</vt:lpstr>
      <vt:lpstr>PowerPoint Presentation</vt:lpstr>
      <vt:lpstr>Job 10:1</vt:lpstr>
      <vt:lpstr>Exodus 16:2-3</vt:lpstr>
      <vt:lpstr>The Cost of Complaining</vt:lpstr>
      <vt:lpstr>The Cost of Complaining</vt:lpstr>
      <vt:lpstr>The Cost of Complaining</vt:lpstr>
      <vt:lpstr>The Cost of Complaining</vt:lpstr>
      <vt:lpstr>Numbers 14:27-30</vt:lpstr>
      <vt:lpstr>PowerPoint Presentation</vt:lpstr>
      <vt:lpstr>Who’s on center stage?</vt:lpstr>
      <vt:lpstr>Restraining our Complaining</vt:lpstr>
      <vt:lpstr>Restraining our Complaining</vt:lpstr>
      <vt:lpstr>Restraining our Complaining</vt:lpstr>
      <vt:lpstr>Restraining our Complaining</vt:lpstr>
      <vt:lpstr>Restraining our Complaining</vt:lpstr>
      <vt:lpstr>Restraining our Complaining</vt:lpstr>
      <vt:lpstr>Restraining our Complaining</vt:lpstr>
      <vt:lpstr>Restraining our Complaining</vt:lpstr>
      <vt:lpstr>Restraining our Complaining</vt:lpstr>
      <vt:lpstr>Restraining our Complaining</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Quit making excuses</dc:title>
  <dc:creator>Fr. Anthony Messeh</dc:creator>
  <cp:lastModifiedBy>Fr. Anthony Messeh</cp:lastModifiedBy>
  <cp:revision>8</cp:revision>
  <dcterms:created xsi:type="dcterms:W3CDTF">2011-01-30T03:08:21Z</dcterms:created>
  <dcterms:modified xsi:type="dcterms:W3CDTF">2011-02-06T01:41:54Z</dcterms:modified>
</cp:coreProperties>
</file>