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58" r:id="rId4"/>
    <p:sldId id="277" r:id="rId5"/>
    <p:sldId id="261" r:id="rId6"/>
    <p:sldId id="263" r:id="rId7"/>
    <p:sldId id="264" r:id="rId8"/>
    <p:sldId id="265" r:id="rId9"/>
    <p:sldId id="266" r:id="rId10"/>
    <p:sldId id="27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66CC"/>
    <a:srgbClr val="0066FF"/>
    <a:srgbClr val="8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5DCD33-AB91-44A8-BFCC-3A50F24A58D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0B5F6E-4F17-4D63-A5B1-A25F1D11FBA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F45E83-3DA6-4A27-88C5-B92F2F2880F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AAC893-FDEB-4823-907E-3526D0B0904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E6DD0C-A477-418F-A7A4-96D1EB601F3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365BA41-807E-44DA-889A-D4158108949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B9BCFE-BE30-4483-A694-BC8B022D96D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920B7B5-6D07-4E98-B1AF-E6D0E2B0159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80945BA-2581-4512-BD0D-C2AB0230E05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7E730DB-193C-4740-B7FB-ABCEF52A56A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FA749B-9CA2-4AFB-9887-A13A465361A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1916823-572A-4792-BC6D-472DE336420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latin typeface="Corbel" pitchFamily="34" charset="0"/>
              </a:rPr>
              <a:t>How God Builds My Faith</a:t>
            </a:r>
            <a:endParaRPr lang="en-US" sz="5400" b="1" dirty="0">
              <a:latin typeface="Corbel" pitchFamily="34" charset="0"/>
            </a:endParaRPr>
          </a:p>
        </p:txBody>
      </p:sp>
      <p:sp>
        <p:nvSpPr>
          <p:cNvPr id="3" name="Subtitle 2"/>
          <p:cNvSpPr>
            <a:spLocks noGrp="1"/>
          </p:cNvSpPr>
          <p:nvPr>
            <p:ph type="subTitle" idx="1"/>
          </p:nvPr>
        </p:nvSpPr>
        <p:spPr/>
        <p:txBody>
          <a:bodyPr/>
          <a:lstStyle/>
          <a:p>
            <a:r>
              <a:rPr lang="en-US" dirty="0" smtClean="0">
                <a:latin typeface="Corbel" pitchFamily="34" charset="0"/>
              </a:rPr>
              <a:t>May 1, 2011</a:t>
            </a:r>
            <a:endParaRPr lang="en-US" dirty="0">
              <a:latin typeface="Corbe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b="1" dirty="0" smtClean="0">
                <a:latin typeface="Corbel" pitchFamily="34" charset="0"/>
              </a:rPr>
              <a:t>Phase 2:  </a:t>
            </a:r>
            <a:r>
              <a:rPr lang="en-US" sz="3600" b="1" u="sng" dirty="0" smtClean="0">
                <a:latin typeface="Corbel" pitchFamily="34" charset="0"/>
              </a:rPr>
              <a:t>DECISION</a:t>
            </a:r>
          </a:p>
          <a:p>
            <a:pPr eaLnBrk="1" hangingPunct="1">
              <a:buNone/>
            </a:pPr>
            <a:endParaRPr lang="en-US" sz="3600" b="1" u="sng" dirty="0" smtClean="0">
              <a:latin typeface="Corbel" pitchFamily="34" charset="0"/>
            </a:endParaRPr>
          </a:p>
          <a:p>
            <a:pPr eaLnBrk="1" hangingPunct="1">
              <a:buNone/>
            </a:pPr>
            <a:endParaRPr lang="en-US" sz="3600" b="1" u="sng" dirty="0" smtClean="0">
              <a:latin typeface="Corbel" pitchFamily="34" charset="0"/>
            </a:endParaRPr>
          </a:p>
        </p:txBody>
      </p:sp>
      <p:pic>
        <p:nvPicPr>
          <p:cNvPr id="41986" name="Picture 2" descr="http://app.razorplanet.com/acct/40709-6279/images/LifeOfFaith_web.jpg"/>
          <p:cNvPicPr>
            <a:picLocks noChangeAspect="1" noChangeArrowheads="1"/>
          </p:cNvPicPr>
          <p:nvPr/>
        </p:nvPicPr>
        <p:blipFill>
          <a:blip r:embed="rId2" cstate="print"/>
          <a:srcRect/>
          <a:stretch>
            <a:fillRect/>
          </a:stretch>
        </p:blipFill>
        <p:spPr bwMode="auto">
          <a:xfrm>
            <a:off x="1447800" y="3276600"/>
            <a:ext cx="6004109" cy="35814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b="1" dirty="0" smtClean="0">
                <a:latin typeface="Corbel" pitchFamily="34" charset="0"/>
              </a:rPr>
              <a:t>Phase 3:  </a:t>
            </a:r>
            <a:r>
              <a:rPr lang="en-US" sz="3600" b="1" u="sng" dirty="0" smtClean="0">
                <a:latin typeface="Corbel" pitchFamily="34" charset="0"/>
              </a:rPr>
              <a:t>DELAY</a:t>
            </a:r>
          </a:p>
          <a:p>
            <a:pPr eaLnBrk="1" hangingPunct="1">
              <a:buNone/>
            </a:pPr>
            <a:endParaRPr lang="en-US" sz="3600" b="1" u="sng" dirty="0" smtClean="0">
              <a:latin typeface="Corbel" pitchFamily="34" charset="0"/>
            </a:endParaRPr>
          </a:p>
        </p:txBody>
      </p:sp>
      <p:pic>
        <p:nvPicPr>
          <p:cNvPr id="40964" name="Picture 4" descr="http://www.exchange3d.com/images/uploads/aff186/Slow.jpg"/>
          <p:cNvPicPr>
            <a:picLocks noChangeAspect="1" noChangeArrowheads="1"/>
          </p:cNvPicPr>
          <p:nvPr/>
        </p:nvPicPr>
        <p:blipFill>
          <a:blip r:embed="rId2" cstate="print"/>
          <a:srcRect/>
          <a:stretch>
            <a:fillRect/>
          </a:stretch>
        </p:blipFill>
        <p:spPr bwMode="auto">
          <a:xfrm>
            <a:off x="2209800" y="3200400"/>
            <a:ext cx="4394200" cy="329565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b="1" dirty="0" smtClean="0">
                <a:latin typeface="Corbel" pitchFamily="34" charset="0"/>
              </a:rPr>
              <a:t>Phase 3:  </a:t>
            </a:r>
            <a:r>
              <a:rPr lang="en-US" sz="3600" b="1" u="sng" dirty="0" smtClean="0">
                <a:latin typeface="Corbel" pitchFamily="34" charset="0"/>
              </a:rPr>
              <a:t>DELAY</a:t>
            </a:r>
          </a:p>
          <a:p>
            <a:pPr eaLnBrk="1" hangingPunct="1">
              <a:buNone/>
            </a:pPr>
            <a:endParaRPr lang="en-US" sz="3600" b="1" u="sng" dirty="0" smtClean="0">
              <a:latin typeface="Corbel" pitchFamily="34" charset="0"/>
            </a:endParaRPr>
          </a:p>
          <a:p>
            <a:pPr eaLnBrk="1" hangingPunct="1">
              <a:buNone/>
            </a:pPr>
            <a:r>
              <a:rPr lang="en-US" i="1" dirty="0" smtClean="0">
                <a:latin typeface="Corbel" pitchFamily="34" charset="0"/>
              </a:rPr>
              <a:t>	“For the vision is yet for an appointed time; but at the end it will speak, and it will not lie. Though it tarries, wait for it; because it will surely come”  </a:t>
            </a:r>
            <a:r>
              <a:rPr lang="en-US" dirty="0" smtClean="0">
                <a:latin typeface="Corbel" pitchFamily="34" charset="0"/>
              </a:rPr>
              <a:t>Habakkuk 2:3</a:t>
            </a:r>
          </a:p>
          <a:p>
            <a:pPr eaLnBrk="1" hangingPunct="1">
              <a:buNone/>
            </a:pPr>
            <a:endParaRPr lang="en-US" sz="3600" b="1" u="sng" dirty="0" smtClean="0">
              <a:latin typeface="Corbe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Phase 4:  </a:t>
            </a:r>
            <a:r>
              <a:rPr lang="en-US" sz="3600" b="1" u="sng" dirty="0" smtClean="0">
                <a:latin typeface="Corbel" pitchFamily="34" charset="0"/>
              </a:rPr>
              <a:t>DIFFICULTY</a:t>
            </a:r>
          </a:p>
          <a:p>
            <a:pPr eaLnBrk="1" hangingPunct="1">
              <a:buNone/>
            </a:pPr>
            <a:endParaRPr lang="en-US" sz="3600" b="1" u="sng" dirty="0" smtClean="0">
              <a:latin typeface="Corbel" pitchFamily="34" charset="0"/>
            </a:endParaRPr>
          </a:p>
          <a:p>
            <a:pPr eaLnBrk="1" hangingPunct="1">
              <a:buNone/>
            </a:pPr>
            <a:endParaRPr lang="en-US" sz="3600" b="1" u="sng" dirty="0" smtClean="0">
              <a:latin typeface="Corbel" pitchFamily="34" charset="0"/>
            </a:endParaRPr>
          </a:p>
        </p:txBody>
      </p:sp>
      <p:pic>
        <p:nvPicPr>
          <p:cNvPr id="5" name="Picture 4" descr="DepressionMan.jpg"/>
          <p:cNvPicPr>
            <a:picLocks noChangeAspect="1"/>
          </p:cNvPicPr>
          <p:nvPr/>
        </p:nvPicPr>
        <p:blipFill>
          <a:blip r:embed="rId2" cstate="print"/>
          <a:stretch>
            <a:fillRect/>
          </a:stretch>
        </p:blipFill>
        <p:spPr>
          <a:xfrm>
            <a:off x="2438400" y="3124200"/>
            <a:ext cx="4141958" cy="35052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Phase 4:  </a:t>
            </a:r>
            <a:r>
              <a:rPr lang="en-US" sz="3600" b="1" u="sng" dirty="0" smtClean="0">
                <a:latin typeface="Corbel" pitchFamily="34" charset="0"/>
              </a:rPr>
              <a:t>DIFFICULTY</a:t>
            </a:r>
          </a:p>
          <a:p>
            <a:pPr eaLnBrk="1" hangingPunct="1">
              <a:buNone/>
            </a:pPr>
            <a:endParaRPr lang="en-US" sz="3600" b="1" u="sng" dirty="0" smtClean="0">
              <a:latin typeface="Corbel" pitchFamily="34" charset="0"/>
            </a:endParaRPr>
          </a:p>
          <a:p>
            <a:pPr eaLnBrk="1" hangingPunct="1">
              <a:buNone/>
            </a:pPr>
            <a:r>
              <a:rPr lang="en-US" sz="3000" i="1" dirty="0" smtClean="0">
                <a:latin typeface="Corbel" pitchFamily="34" charset="0"/>
              </a:rPr>
              <a:t>	“In this you greatly rejoice, though now for a little while, if need be, you have been grieved by various trials, that the genuineness of your faith, being much more precious than gold that perishes, though it is tested by fire, may be found to praise, honor, and glory at the revelation of Jesus Christ</a:t>
            </a:r>
            <a:r>
              <a:rPr lang="en-US" sz="3000" dirty="0" smtClean="0">
                <a:latin typeface="Corbel" pitchFamily="34" charset="0"/>
              </a:rPr>
              <a:t>,”  1 Peter 1:6-7</a:t>
            </a:r>
          </a:p>
          <a:p>
            <a:pPr eaLnBrk="1" hangingPunct="1">
              <a:buNone/>
            </a:pPr>
            <a:endParaRPr lang="en-US" sz="3600" b="1" u="sng" dirty="0" smtClean="0">
              <a:latin typeface="Corbe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b="1" dirty="0" smtClean="0">
                <a:latin typeface="Corbel" pitchFamily="34" charset="0"/>
              </a:rPr>
              <a:t>Phase 5:  </a:t>
            </a:r>
            <a:r>
              <a:rPr lang="en-US" sz="3600" b="1" u="sng" dirty="0" smtClean="0">
                <a:latin typeface="Corbel" pitchFamily="34" charset="0"/>
              </a:rPr>
              <a:t>DEAD END</a:t>
            </a:r>
          </a:p>
          <a:p>
            <a:pPr eaLnBrk="1" hangingPunct="1">
              <a:buNone/>
            </a:pPr>
            <a:endParaRPr lang="en-US" sz="3600" b="1" u="sng" dirty="0" smtClean="0">
              <a:latin typeface="Corbel" pitchFamily="34" charset="0"/>
            </a:endParaRPr>
          </a:p>
          <a:p>
            <a:pPr eaLnBrk="1" hangingPunct="1">
              <a:buNone/>
            </a:pPr>
            <a:endParaRPr lang="en-US" sz="3600" b="1" u="sng" dirty="0" smtClean="0">
              <a:latin typeface="Corbel" pitchFamily="34" charset="0"/>
            </a:endParaRPr>
          </a:p>
        </p:txBody>
      </p:sp>
      <p:pic>
        <p:nvPicPr>
          <p:cNvPr id="36868" name="Picture 4" descr="http://www.nps.gov/grsm/planyourvisit/images/road-closed.jpg"/>
          <p:cNvPicPr>
            <a:picLocks noChangeAspect="1" noChangeArrowheads="1"/>
          </p:cNvPicPr>
          <p:nvPr/>
        </p:nvPicPr>
        <p:blipFill>
          <a:blip r:embed="rId2" cstate="print"/>
          <a:srcRect/>
          <a:stretch>
            <a:fillRect/>
          </a:stretch>
        </p:blipFill>
        <p:spPr bwMode="auto">
          <a:xfrm>
            <a:off x="1676400" y="3429000"/>
            <a:ext cx="5840815" cy="2828925"/>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b="1" dirty="0" smtClean="0">
                <a:latin typeface="Corbel" pitchFamily="34" charset="0"/>
              </a:rPr>
              <a:t>Phase 5:  </a:t>
            </a:r>
            <a:r>
              <a:rPr lang="en-US" sz="3600" b="1" u="sng" dirty="0" smtClean="0">
                <a:latin typeface="Corbel" pitchFamily="34" charset="0"/>
              </a:rPr>
              <a:t>DEAD END</a:t>
            </a:r>
          </a:p>
          <a:p>
            <a:pPr eaLnBrk="1" hangingPunct="1">
              <a:buNone/>
            </a:pPr>
            <a:endParaRPr lang="en-US" sz="3600" b="1" u="sng" dirty="0" smtClean="0">
              <a:latin typeface="Corbel" pitchFamily="34" charset="0"/>
            </a:endParaRPr>
          </a:p>
          <a:p>
            <a:pPr eaLnBrk="1" hangingPunct="1">
              <a:buNone/>
            </a:pPr>
            <a:r>
              <a:rPr lang="en-US" i="1" dirty="0" smtClean="0">
                <a:latin typeface="Corbel" pitchFamily="34" charset="0"/>
              </a:rPr>
              <a:t>	“We were burdened beyond measure, above strength, so that we despaired even of life.  Yes, we had the sentence of death in ourselves, that we should not trust in ourselves but in God who raises the dead”  </a:t>
            </a:r>
            <a:r>
              <a:rPr lang="en-US" dirty="0" smtClean="0">
                <a:latin typeface="Corbel" pitchFamily="34" charset="0"/>
              </a:rPr>
              <a:t>2 Corinthians 1:8-9</a:t>
            </a:r>
          </a:p>
          <a:p>
            <a:pPr eaLnBrk="1" hangingPunct="1">
              <a:buNone/>
            </a:pPr>
            <a:endParaRPr lang="en-US" sz="3600" b="1" u="sng" dirty="0" smtClean="0">
              <a:latin typeface="Corbe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b="1" dirty="0" smtClean="0">
                <a:latin typeface="Corbel" pitchFamily="34" charset="0"/>
              </a:rPr>
              <a:t>Phase 6:  </a:t>
            </a:r>
            <a:r>
              <a:rPr lang="en-US" sz="3600" b="1" u="sng" dirty="0" smtClean="0">
                <a:latin typeface="Corbel" pitchFamily="34" charset="0"/>
              </a:rPr>
              <a:t>DELIVERANCE</a:t>
            </a:r>
          </a:p>
          <a:p>
            <a:pPr eaLnBrk="1" hangingPunct="1">
              <a:buNone/>
            </a:pPr>
            <a:endParaRPr lang="en-US" sz="3600" b="1" u="sng" dirty="0" smtClean="0">
              <a:latin typeface="Corbel" pitchFamily="34" charset="0"/>
            </a:endParaRPr>
          </a:p>
          <a:p>
            <a:pPr eaLnBrk="1" hangingPunct="1">
              <a:buNone/>
            </a:pPr>
            <a:endParaRPr lang="en-US" sz="3600" b="1" u="sng" dirty="0" smtClean="0">
              <a:latin typeface="Corbel" pitchFamily="34" charset="0"/>
            </a:endParaRPr>
          </a:p>
        </p:txBody>
      </p:sp>
      <p:pic>
        <p:nvPicPr>
          <p:cNvPr id="34818" name="Picture 2" descr="http://www.turnbacktogod.com/wp-content/uploads/2009/04/jesus-resurrection-easter.jpg"/>
          <p:cNvPicPr>
            <a:picLocks noChangeAspect="1" noChangeArrowheads="1"/>
          </p:cNvPicPr>
          <p:nvPr/>
        </p:nvPicPr>
        <p:blipFill>
          <a:blip r:embed="rId2" cstate="print"/>
          <a:srcRect/>
          <a:stretch>
            <a:fillRect/>
          </a:stretch>
        </p:blipFill>
        <p:spPr bwMode="auto">
          <a:xfrm>
            <a:off x="533400" y="3352800"/>
            <a:ext cx="2857500" cy="2857500"/>
          </a:xfrm>
          <a:prstGeom prst="rect">
            <a:avLst/>
          </a:prstGeom>
          <a:noFill/>
        </p:spPr>
      </p:pic>
      <p:sp>
        <p:nvSpPr>
          <p:cNvPr id="5" name="TextBox 4"/>
          <p:cNvSpPr txBox="1"/>
          <p:nvPr/>
        </p:nvSpPr>
        <p:spPr>
          <a:xfrm>
            <a:off x="3886200" y="3429000"/>
            <a:ext cx="5029200" cy="2831544"/>
          </a:xfrm>
          <a:prstGeom prst="rect">
            <a:avLst/>
          </a:prstGeom>
          <a:noFill/>
        </p:spPr>
        <p:txBody>
          <a:bodyPr wrap="square" rtlCol="0">
            <a:spAutoFit/>
          </a:bodyPr>
          <a:lstStyle/>
          <a:p>
            <a:r>
              <a:rPr lang="en-US" sz="3200" i="1" dirty="0" smtClean="0">
                <a:latin typeface="Corbel" pitchFamily="34" charset="0"/>
              </a:rPr>
              <a:t>“…who delivered us from so great a death, and does deliver us; in whom we trust that He will still deliver us</a:t>
            </a:r>
            <a:r>
              <a:rPr lang="en-US" sz="3200" dirty="0" smtClean="0">
                <a:latin typeface="Corbel" pitchFamily="34" charset="0"/>
              </a:rPr>
              <a:t>”  2 Corinthians 1:10</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Psalm 27:1-3</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i="1" dirty="0" smtClean="0">
                <a:latin typeface="Corbel" pitchFamily="34" charset="0"/>
              </a:rPr>
              <a:t>	“The Lord is my light and my salvation; whom shall I fear? The Lord is the strength of my life; of whom shall I be afraid?  When the wicked came against me to eat up my flesh, my enemies and foes, they stumbled and fell.  Though an army may encamp against me, my heart shall not fear; though war should rise against me, </a:t>
            </a:r>
            <a:r>
              <a:rPr lang="en-US" i="1" u="sng" dirty="0" smtClean="0">
                <a:latin typeface="Corbel" pitchFamily="34" charset="0"/>
              </a:rPr>
              <a:t>in this I will be confident</a:t>
            </a:r>
            <a:r>
              <a:rPr lang="en-US" i="1" dirty="0" smtClean="0">
                <a:latin typeface="Corbel" pitchFamily="34" charset="0"/>
              </a:rPr>
              <a:t>.”</a:t>
            </a:r>
            <a:endParaRPr lang="en-US" i="1" u="sng" dirty="0" smtClean="0">
              <a:latin typeface="Corbel" pitchFamily="34" charset="0"/>
            </a:endParaRPr>
          </a:p>
          <a:p>
            <a:pPr eaLnBrk="1" hangingPunct="1">
              <a:buNone/>
            </a:pPr>
            <a:endParaRPr lang="en-US" sz="3600" b="1" u="sng" dirty="0" smtClean="0">
              <a:latin typeface="Corbe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2209800" y="1905000"/>
            <a:ext cx="6477000" cy="4221163"/>
          </a:xfrm>
        </p:spPr>
        <p:txBody>
          <a:bodyPr/>
          <a:lstStyle/>
          <a:p>
            <a:pPr eaLnBrk="1" hangingPunct="1">
              <a:buNone/>
            </a:pPr>
            <a:r>
              <a:rPr lang="en-US" sz="3600" b="1" dirty="0" smtClean="0">
                <a:latin typeface="Corbel" pitchFamily="34" charset="0"/>
              </a:rPr>
              <a:t>Phase 1:  </a:t>
            </a:r>
            <a:r>
              <a:rPr lang="en-US" sz="3600" b="1" u="sng" dirty="0" smtClean="0">
                <a:latin typeface="Corbel" pitchFamily="34" charset="0"/>
              </a:rPr>
              <a:t>DREAM</a:t>
            </a:r>
            <a:endParaRPr lang="en-US" sz="3600" b="1" dirty="0" smtClean="0">
              <a:latin typeface="Corbel" pitchFamily="34" charset="0"/>
            </a:endParaRPr>
          </a:p>
          <a:p>
            <a:pPr eaLnBrk="1" hangingPunct="1">
              <a:buNone/>
            </a:pPr>
            <a:r>
              <a:rPr lang="en-US" sz="3600" b="1" dirty="0" smtClean="0">
                <a:latin typeface="Corbel" pitchFamily="34" charset="0"/>
              </a:rPr>
              <a:t>Phase 2:  </a:t>
            </a:r>
            <a:r>
              <a:rPr lang="en-US" sz="3600" b="1" u="sng" dirty="0" smtClean="0">
                <a:latin typeface="Corbel" pitchFamily="34" charset="0"/>
              </a:rPr>
              <a:t>DECISION</a:t>
            </a:r>
          </a:p>
          <a:p>
            <a:pPr eaLnBrk="1" hangingPunct="1">
              <a:buNone/>
            </a:pPr>
            <a:r>
              <a:rPr lang="en-US" sz="3600" b="1" dirty="0" smtClean="0">
                <a:latin typeface="Corbel" pitchFamily="34" charset="0"/>
              </a:rPr>
              <a:t>Phase 3:  </a:t>
            </a:r>
            <a:r>
              <a:rPr lang="en-US" sz="3600" b="1" u="sng" dirty="0" smtClean="0">
                <a:latin typeface="Corbel" pitchFamily="34" charset="0"/>
              </a:rPr>
              <a:t>DELAY</a:t>
            </a:r>
          </a:p>
          <a:p>
            <a:pPr eaLnBrk="1" hangingPunct="1">
              <a:buNone/>
            </a:pPr>
            <a:r>
              <a:rPr lang="en-US" sz="3600" b="1" dirty="0" smtClean="0">
                <a:latin typeface="Corbel" pitchFamily="34" charset="0"/>
              </a:rPr>
              <a:t>Phase 4:  </a:t>
            </a:r>
            <a:r>
              <a:rPr lang="en-US" sz="3600" b="1" u="sng" dirty="0" smtClean="0">
                <a:latin typeface="Corbel" pitchFamily="34" charset="0"/>
              </a:rPr>
              <a:t>DIFFICULTY</a:t>
            </a:r>
          </a:p>
          <a:p>
            <a:pPr eaLnBrk="1" hangingPunct="1">
              <a:buNone/>
            </a:pPr>
            <a:r>
              <a:rPr lang="en-US" sz="3600" b="1" dirty="0" smtClean="0">
                <a:latin typeface="Corbel" pitchFamily="34" charset="0"/>
              </a:rPr>
              <a:t>Phase 5:  </a:t>
            </a:r>
            <a:r>
              <a:rPr lang="en-US" sz="3600" b="1" u="sng" dirty="0" smtClean="0">
                <a:latin typeface="Corbel" pitchFamily="34" charset="0"/>
              </a:rPr>
              <a:t>DEAD END</a:t>
            </a:r>
          </a:p>
          <a:p>
            <a:pPr eaLnBrk="1" hangingPunct="1">
              <a:buNone/>
            </a:pPr>
            <a:r>
              <a:rPr lang="en-US" sz="3600" b="1" dirty="0" smtClean="0">
                <a:latin typeface="Corbel" pitchFamily="34" charset="0"/>
              </a:rPr>
              <a:t>Phase 6:  </a:t>
            </a:r>
            <a:r>
              <a:rPr lang="en-US" sz="3600" b="1" u="sng" dirty="0" smtClean="0">
                <a:latin typeface="Corbel" pitchFamily="34" charset="0"/>
              </a:rPr>
              <a:t>DELIVERANCE</a:t>
            </a:r>
          </a:p>
          <a:p>
            <a:pPr eaLnBrk="1" hangingPunct="1">
              <a:buNone/>
            </a:pPr>
            <a:endParaRPr lang="en-US" sz="3600" b="1" u="sng" dirty="0" smtClean="0">
              <a:latin typeface="Corbe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endParaRPr lang="en-US" sz="4800"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4648200"/>
            <a:ext cx="8229600" cy="1477963"/>
          </a:xfrm>
        </p:spPr>
        <p:txBody>
          <a:bodyPr/>
          <a:lstStyle/>
          <a:p>
            <a:pPr eaLnBrk="1" hangingPunct="1">
              <a:buNone/>
            </a:pPr>
            <a:r>
              <a:rPr lang="en-US" sz="3600" i="1" dirty="0" smtClean="0">
                <a:latin typeface="Corbel" pitchFamily="34" charset="0"/>
              </a:rPr>
              <a:t>	"According to your faith, let it be to you.”  </a:t>
            </a:r>
            <a:r>
              <a:rPr lang="en-US" sz="3600" dirty="0" smtClean="0">
                <a:latin typeface="Corbel" pitchFamily="34" charset="0"/>
              </a:rPr>
              <a:t>Matthew 9:29 </a:t>
            </a:r>
          </a:p>
        </p:txBody>
      </p:sp>
      <p:pic>
        <p:nvPicPr>
          <p:cNvPr id="19460" name="Picture 4" descr="http://www.awakenassociates.net/images/the_sky_is_the_limit.jpg"/>
          <p:cNvPicPr>
            <a:picLocks noChangeAspect="1" noChangeArrowheads="1"/>
          </p:cNvPicPr>
          <p:nvPr/>
        </p:nvPicPr>
        <p:blipFill>
          <a:blip r:embed="rId2" cstate="print"/>
          <a:srcRect/>
          <a:stretch>
            <a:fillRect/>
          </a:stretch>
        </p:blipFill>
        <p:spPr bwMode="auto">
          <a:xfrm>
            <a:off x="1600200" y="152400"/>
            <a:ext cx="5867400" cy="3901822"/>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sz="4800" b="1" dirty="0" smtClean="0">
                <a:solidFill>
                  <a:schemeClr val="bg1"/>
                </a:solidFill>
                <a:latin typeface="Corbel" pitchFamily="34" charset="0"/>
              </a:rPr>
              <a:t>Life of Faith</a:t>
            </a:r>
            <a:endParaRPr lang="en-US" sz="4800"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i="1" dirty="0" smtClean="0">
                <a:latin typeface="Corbel" pitchFamily="34" charset="0"/>
              </a:rPr>
              <a:t>	“Jesus said to him, ‘If you can believe, all things are possible to him who believes.’”  </a:t>
            </a:r>
            <a:r>
              <a:rPr lang="en-US" sz="3600" dirty="0" smtClean="0">
                <a:latin typeface="Corbel" pitchFamily="34" charset="0"/>
              </a:rPr>
              <a:t>Mark 9:23</a:t>
            </a:r>
          </a:p>
          <a:p>
            <a:pPr eaLnBrk="1" hangingPunct="1">
              <a:buNone/>
            </a:pPr>
            <a:endParaRPr lang="en-US" sz="3600" dirty="0" smtClean="0">
              <a:latin typeface="Corbel" pitchFamily="34" charset="0"/>
            </a:endParaRPr>
          </a:p>
          <a:p>
            <a:pPr eaLnBrk="1" hangingPunct="1">
              <a:buNone/>
            </a:pPr>
            <a:endParaRPr lang="en-US" sz="3600" dirty="0" smtClean="0">
              <a:latin typeface="Corbel" pitchFamily="34" charset="0"/>
            </a:endParaRPr>
          </a:p>
          <a:p>
            <a:pPr eaLnBrk="1" hangingPunct="1">
              <a:buNone/>
            </a:pPr>
            <a:endParaRPr lang="en-US" sz="3600" dirty="0" smtClean="0">
              <a:latin typeface="Corbe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sz="4800" b="1" dirty="0" smtClean="0">
                <a:solidFill>
                  <a:schemeClr val="bg1"/>
                </a:solidFill>
                <a:latin typeface="Corbel" pitchFamily="34" charset="0"/>
              </a:rPr>
              <a:t>Life of Faith</a:t>
            </a:r>
            <a:endParaRPr lang="en-US" sz="4800"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i="1" dirty="0" smtClean="0">
                <a:latin typeface="Corbel" pitchFamily="34" charset="0"/>
              </a:rPr>
              <a:t>	“Jesus said to him, ‘If you can believe, all things are possible to him who believes.’”  </a:t>
            </a:r>
            <a:r>
              <a:rPr lang="en-US" sz="3600" dirty="0" smtClean="0">
                <a:latin typeface="Corbel" pitchFamily="34" charset="0"/>
              </a:rPr>
              <a:t>Mark 9:23</a:t>
            </a:r>
          </a:p>
          <a:p>
            <a:pPr eaLnBrk="1" hangingPunct="1">
              <a:buNone/>
            </a:pPr>
            <a:endParaRPr lang="en-US" sz="3600" dirty="0" smtClean="0">
              <a:latin typeface="Corbel" pitchFamily="34" charset="0"/>
            </a:endParaRPr>
          </a:p>
          <a:p>
            <a:pPr eaLnBrk="1" hangingPunct="1">
              <a:buNone/>
            </a:pPr>
            <a:r>
              <a:rPr lang="en-US" sz="3600" i="1" dirty="0" smtClean="0">
                <a:latin typeface="Corbel" pitchFamily="34" charset="0"/>
              </a:rPr>
              <a:t>	“But without faith it is impossible to please Him”  </a:t>
            </a:r>
            <a:r>
              <a:rPr lang="en-US" sz="3600" dirty="0" smtClean="0">
                <a:latin typeface="Corbel" pitchFamily="34" charset="0"/>
              </a:rPr>
              <a:t>Hebrews 11:6</a:t>
            </a:r>
          </a:p>
          <a:p>
            <a:pPr eaLnBrk="1" hangingPunct="1">
              <a:buNone/>
            </a:pPr>
            <a:endParaRPr lang="en-US" sz="3600" dirty="0" smtClean="0">
              <a:latin typeface="Corbel" pitchFamily="34" charset="0"/>
            </a:endParaRPr>
          </a:p>
          <a:p>
            <a:pPr eaLnBrk="1" hangingPunct="1">
              <a:buNone/>
            </a:pPr>
            <a:endParaRPr lang="en-US" sz="3600" dirty="0" smtClean="0">
              <a:latin typeface="Corbe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endParaRPr lang="en-US" sz="3600" b="1" u="sng" dirty="0" smtClean="0">
              <a:latin typeface="Corbel" pitchFamily="34" charset="0"/>
            </a:endParaRPr>
          </a:p>
        </p:txBody>
      </p:sp>
      <p:pic>
        <p:nvPicPr>
          <p:cNvPr id="18438" name="Picture 6" descr="http://hpblogcdn.hydropeptide.com/wp-content/uploads/2009/12/getfitpict-300x218.jpg"/>
          <p:cNvPicPr>
            <a:picLocks noChangeAspect="1" noChangeArrowheads="1"/>
          </p:cNvPicPr>
          <p:nvPr/>
        </p:nvPicPr>
        <p:blipFill>
          <a:blip r:embed="rId2" cstate="print"/>
          <a:srcRect/>
          <a:stretch>
            <a:fillRect/>
          </a:stretch>
        </p:blipFill>
        <p:spPr bwMode="auto">
          <a:xfrm>
            <a:off x="1371600" y="1981200"/>
            <a:ext cx="6019800" cy="437438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b="1" dirty="0" smtClean="0">
                <a:latin typeface="Corbel" pitchFamily="34" charset="0"/>
              </a:rPr>
              <a:t>Phase 1:  </a:t>
            </a:r>
            <a:r>
              <a:rPr lang="en-US" sz="3600" b="1" u="sng" dirty="0" smtClean="0">
                <a:latin typeface="Corbel" pitchFamily="34" charset="0"/>
              </a:rPr>
              <a:t>DREAM</a:t>
            </a:r>
          </a:p>
        </p:txBody>
      </p:sp>
      <p:pic>
        <p:nvPicPr>
          <p:cNvPr id="16386" name="Picture 2" descr="http://2.bp.blogspot.com/_7_jkxZTHzAE/RZ2G2053QTI/AAAAAAAAACQ/N39CUExvEC8/s320/Migrate_in_Dream_by_liquidkid1.jpg"/>
          <p:cNvPicPr>
            <a:picLocks noChangeAspect="1" noChangeArrowheads="1"/>
          </p:cNvPicPr>
          <p:nvPr/>
        </p:nvPicPr>
        <p:blipFill>
          <a:blip r:embed="rId2" cstate="print"/>
          <a:srcRect/>
          <a:stretch>
            <a:fillRect/>
          </a:stretch>
        </p:blipFill>
        <p:spPr bwMode="auto">
          <a:xfrm>
            <a:off x="2743200" y="3048000"/>
            <a:ext cx="3657600" cy="36576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b="1" dirty="0" smtClean="0">
                <a:latin typeface="Corbel" pitchFamily="34" charset="0"/>
              </a:rPr>
              <a:t>Phase 1:  </a:t>
            </a:r>
            <a:r>
              <a:rPr lang="en-US" sz="3600" b="1" u="sng" dirty="0" smtClean="0">
                <a:latin typeface="Corbel" pitchFamily="34" charset="0"/>
              </a:rPr>
              <a:t>DREAM</a:t>
            </a:r>
          </a:p>
          <a:p>
            <a:pPr eaLnBrk="1" hangingPunct="1">
              <a:buNone/>
            </a:pPr>
            <a:endParaRPr lang="en-US" sz="3600" b="1" u="sng" dirty="0" smtClean="0">
              <a:latin typeface="Corbel" pitchFamily="34" charset="0"/>
            </a:endParaRPr>
          </a:p>
          <a:p>
            <a:pPr eaLnBrk="1" hangingPunct="1">
              <a:buNone/>
            </a:pPr>
            <a:r>
              <a:rPr lang="en-US" i="1" dirty="0" smtClean="0">
                <a:latin typeface="Corbel" pitchFamily="34" charset="0"/>
              </a:rPr>
              <a:t>	“Now to Him who is able to do exceedingly abundantly above all that we ask or think, according to the power that works in us”  </a:t>
            </a:r>
            <a:r>
              <a:rPr lang="en-US" dirty="0" smtClean="0">
                <a:latin typeface="Corbel" pitchFamily="34" charset="0"/>
              </a:rPr>
              <a:t>Ephesians 3:20</a:t>
            </a:r>
          </a:p>
          <a:p>
            <a:pPr eaLnBrk="1" hangingPunct="1">
              <a:buNone/>
            </a:pPr>
            <a:endParaRPr lang="en-US" sz="3600" b="1" u="sng" dirty="0" smtClean="0">
              <a:latin typeface="Corbe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b="1" dirty="0" smtClean="0">
                <a:latin typeface="Corbel" pitchFamily="34" charset="0"/>
              </a:rPr>
              <a:t>Phase 2:  </a:t>
            </a:r>
            <a:r>
              <a:rPr lang="en-US" sz="3600" b="1" u="sng" dirty="0" smtClean="0">
                <a:latin typeface="Corbel" pitchFamily="34" charset="0"/>
              </a:rPr>
              <a:t>DECISION</a:t>
            </a:r>
          </a:p>
          <a:p>
            <a:pPr eaLnBrk="1" hangingPunct="1">
              <a:buNone/>
            </a:pPr>
            <a:endParaRPr lang="en-US" sz="3600" b="1" u="sng" dirty="0" smtClean="0">
              <a:latin typeface="Corbel" pitchFamily="34" charset="0"/>
            </a:endParaRPr>
          </a:p>
          <a:p>
            <a:pPr eaLnBrk="1" hangingPunct="1">
              <a:buNone/>
            </a:pPr>
            <a:endParaRPr lang="en-US" sz="3600" b="1" u="sng" dirty="0" smtClean="0">
              <a:latin typeface="Corbe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God’s Faith Building Plan</a:t>
            </a:r>
            <a:endParaRPr lang="en-US" b="1" dirty="0" smtClean="0">
              <a:solidFill>
                <a:schemeClr val="bg1"/>
              </a:solidFill>
              <a:latin typeface="Corbel" pitchFamily="34" charset="0"/>
            </a:endParaRP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b="1" dirty="0" smtClean="0">
                <a:latin typeface="Corbel" pitchFamily="34" charset="0"/>
              </a:rPr>
              <a:t>Phase 2:  </a:t>
            </a:r>
            <a:r>
              <a:rPr lang="en-US" sz="3600" b="1" u="sng" dirty="0" smtClean="0">
                <a:latin typeface="Corbel" pitchFamily="34" charset="0"/>
              </a:rPr>
              <a:t>DECISION</a:t>
            </a:r>
          </a:p>
          <a:p>
            <a:pPr eaLnBrk="1" hangingPunct="1">
              <a:buNone/>
            </a:pPr>
            <a:endParaRPr lang="en-US" sz="3600" b="1" u="sng" dirty="0" smtClean="0">
              <a:latin typeface="Corbel" pitchFamily="34" charset="0"/>
            </a:endParaRPr>
          </a:p>
          <a:p>
            <a:pPr eaLnBrk="1" hangingPunct="1">
              <a:buNone/>
            </a:pPr>
            <a:r>
              <a:rPr lang="en-US" i="1" dirty="0" smtClean="0">
                <a:latin typeface="Corbel" pitchFamily="34" charset="0"/>
              </a:rPr>
              <a:t>	“And the Lord said to Moses, Why do you cry to Me? Tell the children of Israel to go forward.”  </a:t>
            </a:r>
            <a:r>
              <a:rPr lang="en-US" dirty="0" smtClean="0">
                <a:latin typeface="Corbel" pitchFamily="34" charset="0"/>
              </a:rPr>
              <a:t>Exodus 14:15</a:t>
            </a:r>
          </a:p>
          <a:p>
            <a:pPr eaLnBrk="1" hangingPunct="1">
              <a:buNone/>
            </a:pPr>
            <a:endParaRPr lang="en-US" sz="3600" b="1" u="sng" dirty="0" smtClean="0">
              <a:latin typeface="Corbe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92</TotalTime>
  <Words>177</Words>
  <Application>Microsoft Office PowerPoint</Application>
  <PresentationFormat>On-screen Show (4:3)</PresentationFormat>
  <Paragraphs>55</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Default Design</vt:lpstr>
      <vt:lpstr>How God Builds My Faith</vt:lpstr>
      <vt:lpstr>Slide 2</vt:lpstr>
      <vt:lpstr>Life of Faith</vt:lpstr>
      <vt:lpstr>Life of Faith</vt:lpstr>
      <vt:lpstr>God’s Faith Building Plan</vt:lpstr>
      <vt:lpstr>God’s Faith Building Plan</vt:lpstr>
      <vt:lpstr>God’s Faith Building Plan</vt:lpstr>
      <vt:lpstr>God’s Faith Building Plan</vt:lpstr>
      <vt:lpstr>God’s Faith Building Plan</vt:lpstr>
      <vt:lpstr>God’s Faith Building Plan</vt:lpstr>
      <vt:lpstr>God’s Faith Building Plan</vt:lpstr>
      <vt:lpstr>God’s Faith Building Plan</vt:lpstr>
      <vt:lpstr>God’s Faith Building Plan</vt:lpstr>
      <vt:lpstr>God’s Faith Building Plan</vt:lpstr>
      <vt:lpstr>God’s Faith Building Plan</vt:lpstr>
      <vt:lpstr>God’s Faith Building Plan</vt:lpstr>
      <vt:lpstr>God’s Faith Building Plan</vt:lpstr>
      <vt:lpstr>Psalm 27:1-3</vt:lpstr>
      <vt:lpstr>God’s Faith Building Plan</vt:lpstr>
    </vt:vector>
  </TitlesOfParts>
  <Company>USDA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1 - Introduction</dc:title>
  <dc:creator>george.bishara</dc:creator>
  <cp:lastModifiedBy> </cp:lastModifiedBy>
  <cp:revision>17</cp:revision>
  <dcterms:created xsi:type="dcterms:W3CDTF">2008-12-23T17:30:56Z</dcterms:created>
  <dcterms:modified xsi:type="dcterms:W3CDTF">2011-05-01T12:43:38Z</dcterms:modified>
</cp:coreProperties>
</file>