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9" r:id="rId4"/>
    <p:sldId id="280" r:id="rId5"/>
    <p:sldId id="299" r:id="rId6"/>
    <p:sldId id="287" r:id="rId7"/>
    <p:sldId id="288" r:id="rId8"/>
    <p:sldId id="289" r:id="rId9"/>
    <p:sldId id="290" r:id="rId10"/>
    <p:sldId id="281" r:id="rId11"/>
    <p:sldId id="282" r:id="rId12"/>
    <p:sldId id="270" r:id="rId13"/>
    <p:sldId id="291" r:id="rId14"/>
    <p:sldId id="292" r:id="rId15"/>
    <p:sldId id="283" r:id="rId16"/>
    <p:sldId id="284" r:id="rId17"/>
    <p:sldId id="296" r:id="rId18"/>
    <p:sldId id="293" r:id="rId19"/>
    <p:sldId id="294" r:id="rId20"/>
    <p:sldId id="295" r:id="rId21"/>
    <p:sldId id="29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0" autoAdjust="0"/>
    <p:restoredTop sz="94660"/>
  </p:normalViewPr>
  <p:slideViewPr>
    <p:cSldViewPr snapToGrid="0">
      <p:cViewPr>
        <p:scale>
          <a:sx n="106" d="100"/>
          <a:sy n="106" d="100"/>
        </p:scale>
        <p:origin x="3293" y="13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8D13B4-A21A-4CA6-A7C1-D409FBA77D8F}" type="datetimeFigureOut">
              <a:rPr lang="en-US" smtClean="0"/>
              <a:pPr/>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8D13B4-A21A-4CA6-A7C1-D409FBA77D8F}" type="datetimeFigureOut">
              <a:rPr lang="en-US" smtClean="0"/>
              <a:pPr/>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8D13B4-A21A-4CA6-A7C1-D409FBA77D8F}" type="datetimeFigureOut">
              <a:rPr lang="en-US" smtClean="0"/>
              <a:pPr/>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8D13B4-A21A-4CA6-A7C1-D409FBA77D8F}" type="datetimeFigureOut">
              <a:rPr lang="en-US" smtClean="0"/>
              <a:pPr/>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8D13B4-A21A-4CA6-A7C1-D409FBA77D8F}" type="datetimeFigureOut">
              <a:rPr lang="en-US" smtClean="0"/>
              <a:pPr/>
              <a:t>10/30/2019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8D13B4-A21A-4CA6-A7C1-D409FBA77D8F}" type="datetimeFigureOut">
              <a:rPr lang="en-US" smtClean="0"/>
              <a:pPr/>
              <a:t>10/30/2019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8D13B4-A21A-4CA6-A7C1-D409FBA77D8F}" type="datetimeFigureOut">
              <a:rPr lang="en-US" smtClean="0"/>
              <a:pPr/>
              <a:t>10/30/2019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8D13B4-A21A-4CA6-A7C1-D409FBA77D8F}" type="datetimeFigureOut">
              <a:rPr lang="en-US" smtClean="0"/>
              <a:pPr/>
              <a:t>10/30/2019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8D13B4-A21A-4CA6-A7C1-D409FBA77D8F}" type="datetimeFigureOut">
              <a:rPr lang="en-US" smtClean="0"/>
              <a:pPr/>
              <a:t>10/30/2019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8D13B4-A21A-4CA6-A7C1-D409FBA77D8F}" type="datetimeFigureOut">
              <a:rPr lang="en-US" smtClean="0"/>
              <a:pPr/>
              <a:t>10/30/2019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8D13B4-A21A-4CA6-A7C1-D409FBA77D8F}" type="datetimeFigureOut">
              <a:rPr lang="en-US" smtClean="0"/>
              <a:pPr/>
              <a:t>10/30/2019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4AD5E-9D30-4BE9-94CD-235965A43EB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8D13B4-A21A-4CA6-A7C1-D409FBA77D8F}" type="datetimeFigureOut">
              <a:rPr lang="en-US" smtClean="0"/>
              <a:pPr/>
              <a:t>10/30/2019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E4AD5E-9D30-4BE9-94CD-235965A43EB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295400" y="5410200"/>
            <a:ext cx="6553200" cy="1219200"/>
          </a:xfrm>
        </p:spPr>
        <p:txBody>
          <a:bodyPr>
            <a:normAutofit/>
          </a:bodyPr>
          <a:lstStyle/>
          <a:p>
            <a:r>
              <a:rPr lang="en-US" sz="6000" dirty="0" smtClean="0">
                <a:solidFill>
                  <a:schemeClr val="tx2">
                    <a:lumMod val="50000"/>
                  </a:schemeClr>
                </a:solidFill>
              </a:rPr>
              <a:t>Part 1 - Title</a:t>
            </a:r>
            <a:endParaRPr lang="en-US" sz="6000" dirty="0">
              <a:solidFill>
                <a:schemeClr val="tx2">
                  <a:lumMod val="50000"/>
                </a:schemeClr>
              </a:solidFill>
            </a:endParaRPr>
          </a:p>
        </p:txBody>
      </p:sp>
      <p:pic>
        <p:nvPicPr>
          <p:cNvPr id="4" name="Picture 3" descr="elijah copy.jpg"/>
          <p:cNvPicPr>
            <a:picLocks noChangeAspect="1"/>
          </p:cNvPicPr>
          <p:nvPr/>
        </p:nvPicPr>
        <p:blipFill>
          <a:blip r:embed="rId3" cstate="print"/>
          <a:stretch>
            <a:fillRect/>
          </a:stretch>
        </p:blipFill>
        <p:spPr>
          <a:xfrm>
            <a:off x="0" y="0"/>
            <a:ext cx="9144000" cy="6858000"/>
          </a:xfrm>
          <a:prstGeom prst="rect">
            <a:avLst/>
          </a:prstGeom>
        </p:spPr>
      </p:pic>
      <p:sp>
        <p:nvSpPr>
          <p:cNvPr id="5" name="TextBox 4"/>
          <p:cNvSpPr txBox="1"/>
          <p:nvPr/>
        </p:nvSpPr>
        <p:spPr>
          <a:xfrm>
            <a:off x="152400" y="5257800"/>
            <a:ext cx="8915400" cy="1323439"/>
          </a:xfrm>
          <a:prstGeom prst="rect">
            <a:avLst/>
          </a:prstGeom>
          <a:noFill/>
        </p:spPr>
        <p:txBody>
          <a:bodyPr wrap="square" rtlCol="0">
            <a:spAutoFit/>
          </a:bodyPr>
          <a:lstStyle/>
          <a:p>
            <a:pPr algn="ctr"/>
            <a:r>
              <a:rPr lang="en-US" sz="4000" b="1" dirty="0" smtClean="0">
                <a:solidFill>
                  <a:schemeClr val="tx2">
                    <a:lumMod val="75000"/>
                  </a:schemeClr>
                </a:solidFill>
              </a:rPr>
              <a:t>Part 3:  Turning Up the Heat at </a:t>
            </a:r>
            <a:r>
              <a:rPr lang="en-US" sz="4000" b="1" dirty="0" err="1" smtClean="0">
                <a:solidFill>
                  <a:schemeClr val="tx2">
                    <a:lumMod val="75000"/>
                  </a:schemeClr>
                </a:solidFill>
              </a:rPr>
              <a:t>Zarephath</a:t>
            </a:r>
            <a:endParaRPr lang="en-US" sz="4000" b="1" dirty="0" smtClean="0">
              <a:solidFill>
                <a:schemeClr val="tx2">
                  <a:lumMod val="75000"/>
                </a:schemeClr>
              </a:solidFill>
            </a:endParaRPr>
          </a:p>
          <a:p>
            <a:pPr algn="ctr"/>
            <a:r>
              <a:rPr lang="en-US" sz="4000" b="1" dirty="0" smtClean="0">
                <a:solidFill>
                  <a:schemeClr val="tx2">
                    <a:lumMod val="75000"/>
                  </a:schemeClr>
                </a:solidFill>
              </a:rPr>
              <a:t>July 20, 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7600"/>
            <a:ext cx="8229600" cy="2895600"/>
          </a:xfrm>
        </p:spPr>
        <p:txBody>
          <a:bodyPr>
            <a:noAutofit/>
          </a:bodyPr>
          <a:lstStyle/>
          <a:p>
            <a:r>
              <a:rPr lang="en-US" sz="4800" b="1" dirty="0">
                <a:solidFill>
                  <a:schemeClr val="tx2">
                    <a:lumMod val="75000"/>
                  </a:schemeClr>
                </a:solidFill>
              </a:rPr>
              <a:t>Complaining about what God commands stops us from receiving what God promises.</a:t>
            </a:r>
            <a:endParaRPr lang="en-US" sz="4800" dirty="0"/>
          </a:p>
        </p:txBody>
      </p:sp>
      <p:pic>
        <p:nvPicPr>
          <p:cNvPr id="2052" name="Picture 4" descr="http://412.laxallstars.com/files/2010/04/editors-choice-missing-out-on-job-opp.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266699"/>
            <a:ext cx="4762500" cy="3162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95138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The Furnace Gets Hotter</a:t>
            </a:r>
            <a:endParaRPr lang="en-US" sz="4800" dirty="0"/>
          </a:p>
        </p:txBody>
      </p:sp>
      <p:sp>
        <p:nvSpPr>
          <p:cNvPr id="3" name="Content Placeholder 2"/>
          <p:cNvSpPr>
            <a:spLocks noGrp="1"/>
          </p:cNvSpPr>
          <p:nvPr>
            <p:ph idx="1"/>
          </p:nvPr>
        </p:nvSpPr>
        <p:spPr/>
        <p:txBody>
          <a:bodyPr>
            <a:normAutofit/>
          </a:bodyPr>
          <a:lstStyle/>
          <a:p>
            <a:pPr marL="0" indent="0" algn="ctr">
              <a:buNone/>
            </a:pPr>
            <a:endParaRPr lang="en-US" sz="3600" i="1" dirty="0" smtClean="0">
              <a:solidFill>
                <a:srgbClr val="512525"/>
              </a:solidFill>
            </a:endParaRPr>
          </a:p>
          <a:p>
            <a:pPr marL="0" indent="0" algn="ctr">
              <a:buNone/>
            </a:pPr>
            <a:r>
              <a:rPr lang="en-US" sz="3600" i="1" dirty="0" smtClean="0">
                <a:solidFill>
                  <a:srgbClr val="512525"/>
                </a:solidFill>
              </a:rPr>
              <a:t>See 1 Kings 17:10-12</a:t>
            </a:r>
            <a:endParaRPr lang="en-US" sz="3600" dirty="0" smtClean="0">
              <a:solidFill>
                <a:srgbClr val="512525"/>
              </a:solidFill>
            </a:endParaRPr>
          </a:p>
        </p:txBody>
      </p:sp>
    </p:spTree>
    <p:extLst>
      <p:ext uri="{BB962C8B-B14F-4D97-AF65-F5344CB8AC3E}">
        <p14:creationId xmlns:p14="http://schemas.microsoft.com/office/powerpoint/2010/main" val="1120153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What I Expected</a:t>
            </a:r>
            <a:endParaRPr lang="en-US" sz="4800"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28600" y="1905000"/>
            <a:ext cx="9655493" cy="4152900"/>
          </a:xfr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91200" y="1981200"/>
            <a:ext cx="1220014" cy="1312164"/>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27990" y="1981200"/>
            <a:ext cx="1158210" cy="1639161"/>
          </a:xfrm>
          <a:prstGeom prst="rect">
            <a:avLst/>
          </a:prstGeom>
        </p:spPr>
      </p:pic>
    </p:spTree>
    <p:extLst>
      <p:ext uri="{BB962C8B-B14F-4D97-AF65-F5344CB8AC3E}">
        <p14:creationId xmlns:p14="http://schemas.microsoft.com/office/powerpoint/2010/main" val="32359677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What I Got</a:t>
            </a:r>
            <a:endParaRPr lang="en-US" sz="48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1447800"/>
            <a:ext cx="8684172" cy="5876290"/>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9562" y="2743200"/>
            <a:ext cx="1076838" cy="1524000"/>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80445">
            <a:off x="6689108" y="4033695"/>
            <a:ext cx="1211061" cy="1302535"/>
          </a:xfrm>
          <a:prstGeom prst="rect">
            <a:avLst/>
          </a:prstGeom>
        </p:spPr>
      </p:pic>
    </p:spTree>
    <p:extLst>
      <p:ext uri="{BB962C8B-B14F-4D97-AF65-F5344CB8AC3E}">
        <p14:creationId xmlns:p14="http://schemas.microsoft.com/office/powerpoint/2010/main" val="1524065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smtClean="0">
                <a:solidFill>
                  <a:schemeClr val="tx2">
                    <a:lumMod val="75000"/>
                  </a:schemeClr>
                </a:solidFill>
              </a:rPr>
              <a:t>Elijah at a </a:t>
            </a:r>
            <a:r>
              <a:rPr lang="en-US" sz="4000" b="1" i="1" dirty="0">
                <a:solidFill>
                  <a:schemeClr val="tx2">
                    <a:lumMod val="75000"/>
                  </a:schemeClr>
                </a:solidFill>
              </a:rPr>
              <a:t>d</a:t>
            </a:r>
            <a:r>
              <a:rPr lang="en-US" sz="4000" b="1" i="1" dirty="0" smtClean="0">
                <a:solidFill>
                  <a:schemeClr val="tx2">
                    <a:lumMod val="75000"/>
                  </a:schemeClr>
                </a:solidFill>
              </a:rPr>
              <a:t>ead end???</a:t>
            </a:r>
            <a:endParaRPr lang="en-US" sz="4000" i="1" dirty="0"/>
          </a:p>
        </p:txBody>
      </p:sp>
      <p:sp>
        <p:nvSpPr>
          <p:cNvPr id="3" name="Content Placeholder 2"/>
          <p:cNvSpPr>
            <a:spLocks noGrp="1"/>
          </p:cNvSpPr>
          <p:nvPr>
            <p:ph idx="1"/>
          </p:nvPr>
        </p:nvSpPr>
        <p:spPr>
          <a:xfrm>
            <a:off x="457200" y="1752600"/>
            <a:ext cx="8534400" cy="5105400"/>
          </a:xfrm>
        </p:spPr>
        <p:txBody>
          <a:bodyPr>
            <a:normAutofit/>
          </a:bodyPr>
          <a:lstStyle/>
          <a:p>
            <a:pPr marL="0" indent="0" algn="ctr">
              <a:buNone/>
            </a:pPr>
            <a:endParaRPr lang="en-US" sz="5400" b="1" dirty="0" smtClean="0">
              <a:solidFill>
                <a:srgbClr val="512525"/>
              </a:solidFill>
            </a:endParaRPr>
          </a:p>
        </p:txBody>
      </p:sp>
    </p:spTree>
    <p:extLst>
      <p:ext uri="{BB962C8B-B14F-4D97-AF65-F5344CB8AC3E}">
        <p14:creationId xmlns:p14="http://schemas.microsoft.com/office/powerpoint/2010/main" val="25286333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smtClean="0">
                <a:solidFill>
                  <a:schemeClr val="tx2">
                    <a:lumMod val="75000"/>
                  </a:schemeClr>
                </a:solidFill>
              </a:rPr>
              <a:t>Elijah at a </a:t>
            </a:r>
            <a:r>
              <a:rPr lang="en-US" sz="4000" b="1" i="1" dirty="0">
                <a:solidFill>
                  <a:schemeClr val="tx2">
                    <a:lumMod val="75000"/>
                  </a:schemeClr>
                </a:solidFill>
              </a:rPr>
              <a:t>d</a:t>
            </a:r>
            <a:r>
              <a:rPr lang="en-US" sz="4000" b="1" i="1" dirty="0" smtClean="0">
                <a:solidFill>
                  <a:schemeClr val="tx2">
                    <a:lumMod val="75000"/>
                  </a:schemeClr>
                </a:solidFill>
              </a:rPr>
              <a:t>ead end???</a:t>
            </a:r>
            <a:endParaRPr lang="en-US" sz="4000" i="1" dirty="0"/>
          </a:p>
        </p:txBody>
      </p:sp>
      <p:sp>
        <p:nvSpPr>
          <p:cNvPr id="3" name="Content Placeholder 2"/>
          <p:cNvSpPr>
            <a:spLocks noGrp="1"/>
          </p:cNvSpPr>
          <p:nvPr>
            <p:ph idx="1"/>
          </p:nvPr>
        </p:nvSpPr>
        <p:spPr>
          <a:xfrm>
            <a:off x="457200" y="1752600"/>
            <a:ext cx="8534400" cy="5105400"/>
          </a:xfrm>
        </p:spPr>
        <p:txBody>
          <a:bodyPr>
            <a:normAutofit/>
          </a:bodyPr>
          <a:lstStyle/>
          <a:p>
            <a:pPr marL="0" indent="0" algn="ctr">
              <a:buNone/>
            </a:pPr>
            <a:r>
              <a:rPr lang="en-US" sz="5400" b="1" dirty="0" smtClean="0">
                <a:solidFill>
                  <a:srgbClr val="512525"/>
                </a:solidFill>
              </a:rPr>
              <a:t>THAT’S WHAT YOU THINK!</a:t>
            </a:r>
          </a:p>
        </p:txBody>
      </p:sp>
      <p:pic>
        <p:nvPicPr>
          <p:cNvPr id="4" name="Picture 3" descr="http://t2.gstatic.com/images?q=tbn:ANd9GcRgBwEpRtQ6gxbDEQn-CTUyNDuhakV6SiI4ZydfgPb7pJI59U66Fg&amp;t=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0" y="2971800"/>
            <a:ext cx="3886200" cy="381000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p:cNvSpPr txBox="1">
            <a:spLocks/>
          </p:cNvSpPr>
          <p:nvPr/>
        </p:nvSpPr>
        <p:spPr>
          <a:xfrm>
            <a:off x="6096000" y="3505201"/>
            <a:ext cx="2590800" cy="1600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i="1" dirty="0" smtClean="0">
                <a:solidFill>
                  <a:srgbClr val="512525"/>
                </a:solidFill>
              </a:rPr>
              <a:t>See 1 Kings 17:13-16</a:t>
            </a:r>
          </a:p>
        </p:txBody>
      </p:sp>
    </p:spTree>
    <p:extLst>
      <p:ext uri="{BB962C8B-B14F-4D97-AF65-F5344CB8AC3E}">
        <p14:creationId xmlns:p14="http://schemas.microsoft.com/office/powerpoint/2010/main" val="11898605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Lessons from </a:t>
            </a:r>
            <a:r>
              <a:rPr lang="en-US" sz="4800" b="1" dirty="0" err="1" smtClean="0">
                <a:solidFill>
                  <a:schemeClr val="tx2">
                    <a:lumMod val="75000"/>
                  </a:schemeClr>
                </a:solidFill>
              </a:rPr>
              <a:t>Zarephath</a:t>
            </a:r>
            <a:endParaRPr lang="en-US" sz="4800" dirty="0"/>
          </a:p>
        </p:txBody>
      </p:sp>
      <p:sp>
        <p:nvSpPr>
          <p:cNvPr id="3" name="Content Placeholder 2"/>
          <p:cNvSpPr>
            <a:spLocks noGrp="1"/>
          </p:cNvSpPr>
          <p:nvPr>
            <p:ph idx="1"/>
          </p:nvPr>
        </p:nvSpPr>
        <p:spPr>
          <a:xfrm>
            <a:off x="228600" y="1752600"/>
            <a:ext cx="8763000" cy="5105400"/>
          </a:xfrm>
        </p:spPr>
        <p:txBody>
          <a:bodyPr>
            <a:normAutofit/>
          </a:bodyPr>
          <a:lstStyle/>
          <a:p>
            <a:pPr marL="742950" indent="-742950">
              <a:buAutoNum type="arabicPeriod"/>
            </a:pPr>
            <a:endParaRPr lang="en-US" sz="1200" b="1" dirty="0" smtClean="0">
              <a:solidFill>
                <a:srgbClr val="512525"/>
              </a:solidFill>
            </a:endParaRPr>
          </a:p>
        </p:txBody>
      </p:sp>
    </p:spTree>
    <p:extLst>
      <p:ext uri="{BB962C8B-B14F-4D97-AF65-F5344CB8AC3E}">
        <p14:creationId xmlns:p14="http://schemas.microsoft.com/office/powerpoint/2010/main" val="14595842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Lessons from </a:t>
            </a:r>
            <a:r>
              <a:rPr lang="en-US" sz="4800" b="1" dirty="0" err="1" smtClean="0">
                <a:solidFill>
                  <a:schemeClr val="tx2">
                    <a:lumMod val="75000"/>
                  </a:schemeClr>
                </a:solidFill>
              </a:rPr>
              <a:t>Zarephath</a:t>
            </a:r>
            <a:endParaRPr lang="en-US" sz="4800" dirty="0"/>
          </a:p>
        </p:txBody>
      </p:sp>
      <p:sp>
        <p:nvSpPr>
          <p:cNvPr id="3" name="Content Placeholder 2"/>
          <p:cNvSpPr>
            <a:spLocks noGrp="1"/>
          </p:cNvSpPr>
          <p:nvPr>
            <p:ph idx="1"/>
          </p:nvPr>
        </p:nvSpPr>
        <p:spPr>
          <a:xfrm>
            <a:off x="228600" y="1752600"/>
            <a:ext cx="8763000" cy="5105400"/>
          </a:xfrm>
        </p:spPr>
        <p:txBody>
          <a:bodyPr>
            <a:normAutofit/>
          </a:bodyPr>
          <a:lstStyle/>
          <a:p>
            <a:pPr marL="742950" indent="-742950">
              <a:buAutoNum type="arabicPeriod"/>
            </a:pPr>
            <a:r>
              <a:rPr lang="en-US" sz="3600" b="1" dirty="0" smtClean="0">
                <a:solidFill>
                  <a:srgbClr val="512525"/>
                </a:solidFill>
              </a:rPr>
              <a:t>God’s leading is surprising; don’t analyze.</a:t>
            </a:r>
          </a:p>
          <a:p>
            <a:pPr marL="742950" indent="-742950">
              <a:buAutoNum type="arabicPeriod"/>
            </a:pPr>
            <a:endParaRPr lang="en-US" sz="1200" b="1" dirty="0" smtClean="0">
              <a:solidFill>
                <a:srgbClr val="512525"/>
              </a:solidFill>
            </a:endParaRPr>
          </a:p>
        </p:txBody>
      </p:sp>
    </p:spTree>
    <p:extLst>
      <p:ext uri="{BB962C8B-B14F-4D97-AF65-F5344CB8AC3E}">
        <p14:creationId xmlns:p14="http://schemas.microsoft.com/office/powerpoint/2010/main" val="25450287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Lessons from </a:t>
            </a:r>
            <a:r>
              <a:rPr lang="en-US" sz="4800" b="1" dirty="0" err="1" smtClean="0">
                <a:solidFill>
                  <a:schemeClr val="tx2">
                    <a:lumMod val="75000"/>
                  </a:schemeClr>
                </a:solidFill>
              </a:rPr>
              <a:t>Zarephath</a:t>
            </a:r>
            <a:endParaRPr lang="en-US" sz="4800" dirty="0"/>
          </a:p>
        </p:txBody>
      </p:sp>
      <p:sp>
        <p:nvSpPr>
          <p:cNvPr id="3" name="Content Placeholder 2"/>
          <p:cNvSpPr>
            <a:spLocks noGrp="1"/>
          </p:cNvSpPr>
          <p:nvPr>
            <p:ph idx="1"/>
          </p:nvPr>
        </p:nvSpPr>
        <p:spPr>
          <a:xfrm>
            <a:off x="228600" y="1752600"/>
            <a:ext cx="8763000" cy="5105400"/>
          </a:xfrm>
        </p:spPr>
        <p:txBody>
          <a:bodyPr>
            <a:normAutofit/>
          </a:bodyPr>
          <a:lstStyle/>
          <a:p>
            <a:pPr marL="742950" indent="-742950">
              <a:buAutoNum type="arabicPeriod"/>
            </a:pPr>
            <a:r>
              <a:rPr lang="en-US" sz="3600" dirty="0" smtClean="0">
                <a:solidFill>
                  <a:srgbClr val="512525"/>
                </a:solidFill>
              </a:rPr>
              <a:t>God’s leading is surprising; don’t analyze.</a:t>
            </a:r>
          </a:p>
          <a:p>
            <a:pPr marL="742950" indent="-742950">
              <a:buAutoNum type="arabicPeriod"/>
            </a:pPr>
            <a:endParaRPr lang="en-US" sz="1200" b="1" dirty="0" smtClean="0">
              <a:solidFill>
                <a:srgbClr val="512525"/>
              </a:solidFill>
            </a:endParaRPr>
          </a:p>
          <a:p>
            <a:pPr marL="742950" indent="-742950">
              <a:buAutoNum type="arabicPeriod"/>
            </a:pPr>
            <a:r>
              <a:rPr lang="en-US" sz="3600" b="1" dirty="0" smtClean="0">
                <a:solidFill>
                  <a:srgbClr val="512525"/>
                </a:solidFill>
              </a:rPr>
              <a:t>God’s 1</a:t>
            </a:r>
            <a:r>
              <a:rPr lang="en-US" sz="3600" b="1" baseline="30000" dirty="0" smtClean="0">
                <a:solidFill>
                  <a:srgbClr val="512525"/>
                </a:solidFill>
              </a:rPr>
              <a:t>st</a:t>
            </a:r>
            <a:r>
              <a:rPr lang="en-US" sz="3600" b="1" dirty="0" smtClean="0">
                <a:solidFill>
                  <a:srgbClr val="512525"/>
                </a:solidFill>
              </a:rPr>
              <a:t> step is often hardest; don’t quit.</a:t>
            </a:r>
          </a:p>
          <a:p>
            <a:pPr marL="742950" indent="-742950">
              <a:buAutoNum type="arabicPeriod"/>
            </a:pPr>
            <a:endParaRPr lang="en-US" sz="1200" b="1" dirty="0" smtClean="0">
              <a:solidFill>
                <a:srgbClr val="512525"/>
              </a:solidFill>
            </a:endParaRPr>
          </a:p>
        </p:txBody>
      </p:sp>
    </p:spTree>
    <p:extLst>
      <p:ext uri="{BB962C8B-B14F-4D97-AF65-F5344CB8AC3E}">
        <p14:creationId xmlns:p14="http://schemas.microsoft.com/office/powerpoint/2010/main" val="16579959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Lessons from </a:t>
            </a:r>
            <a:r>
              <a:rPr lang="en-US" sz="4800" b="1" dirty="0" err="1" smtClean="0">
                <a:solidFill>
                  <a:schemeClr val="tx2">
                    <a:lumMod val="75000"/>
                  </a:schemeClr>
                </a:solidFill>
              </a:rPr>
              <a:t>Zarephath</a:t>
            </a:r>
            <a:endParaRPr lang="en-US" sz="4800" dirty="0"/>
          </a:p>
        </p:txBody>
      </p:sp>
      <p:sp>
        <p:nvSpPr>
          <p:cNvPr id="3" name="Content Placeholder 2"/>
          <p:cNvSpPr>
            <a:spLocks noGrp="1"/>
          </p:cNvSpPr>
          <p:nvPr>
            <p:ph idx="1"/>
          </p:nvPr>
        </p:nvSpPr>
        <p:spPr>
          <a:xfrm>
            <a:off x="228600" y="1752600"/>
            <a:ext cx="8763000" cy="5105400"/>
          </a:xfrm>
        </p:spPr>
        <p:txBody>
          <a:bodyPr>
            <a:normAutofit/>
          </a:bodyPr>
          <a:lstStyle/>
          <a:p>
            <a:pPr marL="742950" indent="-742950">
              <a:buAutoNum type="arabicPeriod"/>
            </a:pPr>
            <a:r>
              <a:rPr lang="en-US" sz="3600" dirty="0" smtClean="0">
                <a:solidFill>
                  <a:srgbClr val="512525"/>
                </a:solidFill>
              </a:rPr>
              <a:t>God’s leading is surprising; don’t analyze.</a:t>
            </a:r>
          </a:p>
          <a:p>
            <a:pPr marL="742950" indent="-742950">
              <a:buAutoNum type="arabicPeriod"/>
            </a:pPr>
            <a:endParaRPr lang="en-US" sz="1200" dirty="0" smtClean="0">
              <a:solidFill>
                <a:srgbClr val="512525"/>
              </a:solidFill>
            </a:endParaRPr>
          </a:p>
          <a:p>
            <a:pPr marL="742950" indent="-742950">
              <a:buAutoNum type="arabicPeriod"/>
            </a:pPr>
            <a:r>
              <a:rPr lang="en-US" sz="3600" dirty="0" smtClean="0">
                <a:solidFill>
                  <a:srgbClr val="512525"/>
                </a:solidFill>
              </a:rPr>
              <a:t>God’s 1</a:t>
            </a:r>
            <a:r>
              <a:rPr lang="en-US" sz="3600" baseline="30000" dirty="0" smtClean="0">
                <a:solidFill>
                  <a:srgbClr val="512525"/>
                </a:solidFill>
              </a:rPr>
              <a:t>st</a:t>
            </a:r>
            <a:r>
              <a:rPr lang="en-US" sz="3600" dirty="0" smtClean="0">
                <a:solidFill>
                  <a:srgbClr val="512525"/>
                </a:solidFill>
              </a:rPr>
              <a:t> step is often hardest; don’t quit.</a:t>
            </a:r>
          </a:p>
          <a:p>
            <a:pPr marL="742950" indent="-742950">
              <a:buAutoNum type="arabicPeriod"/>
            </a:pPr>
            <a:endParaRPr lang="en-US" sz="1200" b="1" dirty="0" smtClean="0">
              <a:solidFill>
                <a:srgbClr val="512525"/>
              </a:solidFill>
            </a:endParaRPr>
          </a:p>
          <a:p>
            <a:pPr marL="742950" indent="-742950">
              <a:buAutoNum type="arabicPeriod"/>
            </a:pPr>
            <a:r>
              <a:rPr lang="en-US" sz="3600" b="1" dirty="0" smtClean="0">
                <a:solidFill>
                  <a:srgbClr val="512525"/>
                </a:solidFill>
              </a:rPr>
              <a:t>God’s promises needs obedience; don’t ignore your part.</a:t>
            </a:r>
          </a:p>
          <a:p>
            <a:pPr marL="742950" indent="-742950">
              <a:buAutoNum type="arabicPeriod"/>
            </a:pPr>
            <a:endParaRPr lang="en-US" sz="1200" b="1" dirty="0" smtClean="0">
              <a:solidFill>
                <a:srgbClr val="512525"/>
              </a:solidFill>
            </a:endParaRPr>
          </a:p>
        </p:txBody>
      </p:sp>
    </p:spTree>
    <p:extLst>
      <p:ext uri="{BB962C8B-B14F-4D97-AF65-F5344CB8AC3E}">
        <p14:creationId xmlns:p14="http://schemas.microsoft.com/office/powerpoint/2010/main" val="16579959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Road Trip to </a:t>
            </a:r>
            <a:r>
              <a:rPr lang="en-US" sz="4800" b="1" dirty="0" err="1" smtClean="0">
                <a:solidFill>
                  <a:schemeClr val="tx2">
                    <a:lumMod val="75000"/>
                  </a:schemeClr>
                </a:solidFill>
              </a:rPr>
              <a:t>Zarephath</a:t>
            </a:r>
            <a:endParaRPr lang="en-US" sz="4800" dirty="0"/>
          </a:p>
        </p:txBody>
      </p:sp>
      <p:sp>
        <p:nvSpPr>
          <p:cNvPr id="3" name="Content Placeholder 2"/>
          <p:cNvSpPr>
            <a:spLocks noGrp="1"/>
          </p:cNvSpPr>
          <p:nvPr>
            <p:ph idx="1"/>
          </p:nvPr>
        </p:nvSpPr>
        <p:spPr>
          <a:xfrm>
            <a:off x="6477000" y="2971800"/>
            <a:ext cx="2590800" cy="3554413"/>
          </a:xfrm>
        </p:spPr>
        <p:txBody>
          <a:bodyPr/>
          <a:lstStyle/>
          <a:p>
            <a:pPr marL="0" indent="0" algn="ctr">
              <a:buNone/>
            </a:pPr>
            <a:r>
              <a:rPr lang="en-US" i="1" dirty="0" smtClean="0">
                <a:solidFill>
                  <a:srgbClr val="512525"/>
                </a:solidFill>
              </a:rPr>
              <a:t>See 1 Kings 17:7-9</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1905000"/>
            <a:ext cx="6324600" cy="4514925"/>
          </a:xfrm>
          <a:prstGeom prst="rect">
            <a:avLst/>
          </a:prstGeom>
        </p:spPr>
      </p:pic>
    </p:spTree>
    <p:extLst>
      <p:ext uri="{BB962C8B-B14F-4D97-AF65-F5344CB8AC3E}">
        <p14:creationId xmlns:p14="http://schemas.microsoft.com/office/powerpoint/2010/main" val="15119672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Lessons from </a:t>
            </a:r>
            <a:r>
              <a:rPr lang="en-US" sz="4800" b="1" dirty="0" err="1" smtClean="0">
                <a:solidFill>
                  <a:schemeClr val="tx2">
                    <a:lumMod val="75000"/>
                  </a:schemeClr>
                </a:solidFill>
              </a:rPr>
              <a:t>Zarephath</a:t>
            </a:r>
            <a:endParaRPr lang="en-US" sz="4800" dirty="0"/>
          </a:p>
        </p:txBody>
      </p:sp>
      <p:sp>
        <p:nvSpPr>
          <p:cNvPr id="3" name="Content Placeholder 2"/>
          <p:cNvSpPr>
            <a:spLocks noGrp="1"/>
          </p:cNvSpPr>
          <p:nvPr>
            <p:ph idx="1"/>
          </p:nvPr>
        </p:nvSpPr>
        <p:spPr>
          <a:xfrm>
            <a:off x="228600" y="1752600"/>
            <a:ext cx="8763000" cy="5105400"/>
          </a:xfrm>
        </p:spPr>
        <p:txBody>
          <a:bodyPr>
            <a:normAutofit/>
          </a:bodyPr>
          <a:lstStyle/>
          <a:p>
            <a:pPr marL="742950" indent="-742950">
              <a:buAutoNum type="arabicPeriod"/>
            </a:pPr>
            <a:r>
              <a:rPr lang="en-US" sz="3600" dirty="0" smtClean="0">
                <a:solidFill>
                  <a:srgbClr val="512525"/>
                </a:solidFill>
              </a:rPr>
              <a:t>God’s leading is surprising; don’t analyze.</a:t>
            </a:r>
          </a:p>
          <a:p>
            <a:pPr marL="742950" indent="-742950">
              <a:buAutoNum type="arabicPeriod"/>
            </a:pPr>
            <a:endParaRPr lang="en-US" sz="1200" dirty="0" smtClean="0">
              <a:solidFill>
                <a:srgbClr val="512525"/>
              </a:solidFill>
            </a:endParaRPr>
          </a:p>
          <a:p>
            <a:pPr marL="742950" indent="-742950">
              <a:buAutoNum type="arabicPeriod"/>
            </a:pPr>
            <a:r>
              <a:rPr lang="en-US" sz="3600" dirty="0" smtClean="0">
                <a:solidFill>
                  <a:srgbClr val="512525"/>
                </a:solidFill>
              </a:rPr>
              <a:t>God’s 1</a:t>
            </a:r>
            <a:r>
              <a:rPr lang="en-US" sz="3600" baseline="30000" dirty="0" smtClean="0">
                <a:solidFill>
                  <a:srgbClr val="512525"/>
                </a:solidFill>
              </a:rPr>
              <a:t>st</a:t>
            </a:r>
            <a:r>
              <a:rPr lang="en-US" sz="3600" dirty="0" smtClean="0">
                <a:solidFill>
                  <a:srgbClr val="512525"/>
                </a:solidFill>
              </a:rPr>
              <a:t> step is often hardest; don’t quit.</a:t>
            </a:r>
          </a:p>
          <a:p>
            <a:pPr marL="742950" indent="-742950">
              <a:buAutoNum type="arabicPeriod"/>
            </a:pPr>
            <a:endParaRPr lang="en-US" sz="1200" dirty="0" smtClean="0">
              <a:solidFill>
                <a:srgbClr val="512525"/>
              </a:solidFill>
            </a:endParaRPr>
          </a:p>
          <a:p>
            <a:pPr marL="742950" indent="-742950">
              <a:buAutoNum type="arabicPeriod"/>
            </a:pPr>
            <a:r>
              <a:rPr lang="en-US" sz="3600" dirty="0" smtClean="0">
                <a:solidFill>
                  <a:srgbClr val="512525"/>
                </a:solidFill>
              </a:rPr>
              <a:t>God’s promises needs obedience; don’t ignore your part.</a:t>
            </a:r>
          </a:p>
          <a:p>
            <a:pPr marL="742950" indent="-742950">
              <a:buAutoNum type="arabicPeriod"/>
            </a:pPr>
            <a:endParaRPr lang="en-US" sz="1200" b="1" dirty="0" smtClean="0">
              <a:solidFill>
                <a:srgbClr val="512525"/>
              </a:solidFill>
            </a:endParaRPr>
          </a:p>
          <a:p>
            <a:pPr marL="742950" indent="-742950">
              <a:buAutoNum type="arabicPeriod"/>
            </a:pPr>
            <a:r>
              <a:rPr lang="en-US" sz="3600" b="1" dirty="0" smtClean="0">
                <a:solidFill>
                  <a:srgbClr val="512525"/>
                </a:solidFill>
              </a:rPr>
              <a:t>God’s provision is always enough; don’t you forget it!</a:t>
            </a:r>
          </a:p>
        </p:txBody>
      </p:sp>
    </p:spTree>
    <p:extLst>
      <p:ext uri="{BB962C8B-B14F-4D97-AF65-F5344CB8AC3E}">
        <p14:creationId xmlns:p14="http://schemas.microsoft.com/office/powerpoint/2010/main" val="16579959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2 Chronicles 16:9</a:t>
            </a:r>
            <a:endParaRPr lang="en-US" sz="4800" dirty="0"/>
          </a:p>
        </p:txBody>
      </p:sp>
      <p:sp>
        <p:nvSpPr>
          <p:cNvPr id="3" name="Content Placeholder 2"/>
          <p:cNvSpPr>
            <a:spLocks noGrp="1"/>
          </p:cNvSpPr>
          <p:nvPr>
            <p:ph idx="1"/>
          </p:nvPr>
        </p:nvSpPr>
        <p:spPr>
          <a:xfrm>
            <a:off x="457200" y="1752600"/>
            <a:ext cx="8229600" cy="4373563"/>
          </a:xfrm>
        </p:spPr>
        <p:txBody>
          <a:bodyPr/>
          <a:lstStyle/>
          <a:p>
            <a:pPr marL="0" indent="0">
              <a:buNone/>
            </a:pPr>
            <a:r>
              <a:rPr lang="en-US" sz="3600" i="1" dirty="0">
                <a:solidFill>
                  <a:srgbClr val="512525"/>
                </a:solidFill>
              </a:rPr>
              <a:t>“For the eyes of the LORD run to and fro throughout the whole earth, to show Himself strong on behalf of those whose heart is loyal to Him</a:t>
            </a:r>
            <a:r>
              <a:rPr lang="en-US" sz="3600" i="1" dirty="0" smtClean="0">
                <a:solidFill>
                  <a:srgbClr val="512525"/>
                </a:solidFill>
              </a:rPr>
              <a:t>.”</a:t>
            </a:r>
            <a:endParaRPr lang="en-US" sz="3600" dirty="0">
              <a:solidFill>
                <a:srgbClr val="512525"/>
              </a:solidFill>
            </a:endParaRPr>
          </a:p>
          <a:p>
            <a:pPr marL="0" indent="0">
              <a:buNone/>
            </a:pPr>
            <a:endParaRPr lang="en-US" sz="3600" dirty="0">
              <a:solidFill>
                <a:srgbClr val="512525"/>
              </a:solidFill>
            </a:endParaRPr>
          </a:p>
          <a:p>
            <a:pPr marL="0" indent="0">
              <a:buNone/>
            </a:pPr>
            <a:endParaRPr lang="en-US" sz="3600" dirty="0" smtClean="0">
              <a:solidFill>
                <a:srgbClr val="512525"/>
              </a:solidFill>
            </a:endParaRPr>
          </a:p>
        </p:txBody>
      </p:sp>
    </p:spTree>
    <p:extLst>
      <p:ext uri="{BB962C8B-B14F-4D97-AF65-F5344CB8AC3E}">
        <p14:creationId xmlns:p14="http://schemas.microsoft.com/office/powerpoint/2010/main" val="4005807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tx2">
                    <a:lumMod val="75000"/>
                  </a:schemeClr>
                </a:solidFill>
              </a:rPr>
              <a:t>Road Trip to </a:t>
            </a:r>
            <a:r>
              <a:rPr lang="en-US" sz="4800" b="1" dirty="0" err="1">
                <a:solidFill>
                  <a:schemeClr val="tx2">
                    <a:lumMod val="75000"/>
                  </a:schemeClr>
                </a:solidFill>
              </a:rPr>
              <a:t>Zarephath</a:t>
            </a:r>
            <a:endParaRPr lang="en-US" sz="4800" i="1" dirty="0"/>
          </a:p>
        </p:txBody>
      </p:sp>
      <p:sp>
        <p:nvSpPr>
          <p:cNvPr id="3" name="Content Placeholder 2"/>
          <p:cNvSpPr>
            <a:spLocks noGrp="1"/>
          </p:cNvSpPr>
          <p:nvPr>
            <p:ph idx="1"/>
          </p:nvPr>
        </p:nvSpPr>
        <p:spPr>
          <a:xfrm>
            <a:off x="685800" y="2286000"/>
            <a:ext cx="8001000" cy="4240213"/>
          </a:xfrm>
        </p:spPr>
        <p:txBody>
          <a:bodyPr>
            <a:normAutofit/>
          </a:bodyPr>
          <a:lstStyle/>
          <a:p>
            <a:pPr marL="0" indent="0" algn="ctr">
              <a:buNone/>
            </a:pPr>
            <a:r>
              <a:rPr lang="en-US" sz="4000" b="1" dirty="0" smtClean="0">
                <a:solidFill>
                  <a:srgbClr val="512525"/>
                </a:solidFill>
              </a:rPr>
              <a:t>REMEMBER:  </a:t>
            </a:r>
          </a:p>
          <a:p>
            <a:pPr marL="0" indent="0" algn="ctr">
              <a:buNone/>
            </a:pPr>
            <a:r>
              <a:rPr lang="en-US" sz="4000" b="1" dirty="0" smtClean="0">
                <a:solidFill>
                  <a:srgbClr val="512525"/>
                </a:solidFill>
              </a:rPr>
              <a:t>God </a:t>
            </a:r>
            <a:r>
              <a:rPr lang="en-US" sz="4000" b="1" dirty="0">
                <a:solidFill>
                  <a:srgbClr val="512525"/>
                </a:solidFill>
              </a:rPr>
              <a:t>doesn’t care about fixing the issue </a:t>
            </a:r>
            <a:r>
              <a:rPr lang="en-US" sz="4000" b="1" dirty="0" smtClean="0">
                <a:solidFill>
                  <a:srgbClr val="512525"/>
                </a:solidFill>
              </a:rPr>
              <a:t>as </a:t>
            </a:r>
            <a:r>
              <a:rPr lang="en-US" sz="4000" b="1" dirty="0">
                <a:solidFill>
                  <a:srgbClr val="512525"/>
                </a:solidFill>
              </a:rPr>
              <a:t>much as He cares about fixing me</a:t>
            </a:r>
          </a:p>
        </p:txBody>
      </p:sp>
    </p:spTree>
    <p:extLst>
      <p:ext uri="{BB962C8B-B14F-4D97-AF65-F5344CB8AC3E}">
        <p14:creationId xmlns:p14="http://schemas.microsoft.com/office/powerpoint/2010/main" val="3918418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Three Commands for Elijah</a:t>
            </a:r>
            <a:endParaRPr lang="en-US" sz="4800" dirty="0"/>
          </a:p>
        </p:txBody>
      </p:sp>
      <p:sp>
        <p:nvSpPr>
          <p:cNvPr id="3" name="Content Placeholder 2"/>
          <p:cNvSpPr>
            <a:spLocks noGrp="1"/>
          </p:cNvSpPr>
          <p:nvPr>
            <p:ph idx="1"/>
          </p:nvPr>
        </p:nvSpPr>
        <p:spPr>
          <a:xfrm>
            <a:off x="457200" y="2133600"/>
            <a:ext cx="8229600" cy="3992563"/>
          </a:xfrm>
        </p:spPr>
        <p:txBody>
          <a:bodyPr/>
          <a:lstStyle/>
          <a:p>
            <a:pPr marL="0" indent="0">
              <a:buNone/>
            </a:pPr>
            <a:r>
              <a:rPr lang="en-US" sz="3600" i="1" dirty="0">
                <a:solidFill>
                  <a:srgbClr val="512525"/>
                </a:solidFill>
              </a:rPr>
              <a:t>“Arise, go to </a:t>
            </a:r>
            <a:r>
              <a:rPr lang="en-US" sz="3600" i="1" dirty="0" err="1">
                <a:solidFill>
                  <a:srgbClr val="512525"/>
                </a:solidFill>
              </a:rPr>
              <a:t>Zarephath</a:t>
            </a:r>
            <a:r>
              <a:rPr lang="en-US" sz="3600" i="1" dirty="0">
                <a:solidFill>
                  <a:srgbClr val="512525"/>
                </a:solidFill>
              </a:rPr>
              <a:t>, which belongs to Sidon, and dwell there. See, I have commanded a widow there to provide for you.”  </a:t>
            </a:r>
            <a:r>
              <a:rPr lang="en-US" sz="3600" dirty="0">
                <a:solidFill>
                  <a:srgbClr val="512525"/>
                </a:solidFill>
              </a:rPr>
              <a:t>1 Kings 17:9</a:t>
            </a:r>
            <a:endParaRPr lang="en-US" sz="3600" dirty="0" smtClean="0">
              <a:solidFill>
                <a:srgbClr val="512525"/>
              </a:solidFill>
            </a:endParaRPr>
          </a:p>
        </p:txBody>
      </p:sp>
    </p:spTree>
    <p:extLst>
      <p:ext uri="{BB962C8B-B14F-4D97-AF65-F5344CB8AC3E}">
        <p14:creationId xmlns:p14="http://schemas.microsoft.com/office/powerpoint/2010/main" val="10379281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Three Commands for Elijah</a:t>
            </a:r>
            <a:endParaRPr lang="en-US" sz="4800" dirty="0"/>
          </a:p>
        </p:txBody>
      </p:sp>
      <p:sp>
        <p:nvSpPr>
          <p:cNvPr id="3" name="Content Placeholder 2"/>
          <p:cNvSpPr>
            <a:spLocks noGrp="1"/>
          </p:cNvSpPr>
          <p:nvPr>
            <p:ph idx="1"/>
          </p:nvPr>
        </p:nvSpPr>
        <p:spPr>
          <a:xfrm>
            <a:off x="457200" y="2133600"/>
            <a:ext cx="8229600" cy="3992563"/>
          </a:xfrm>
        </p:spPr>
        <p:txBody>
          <a:bodyPr/>
          <a:lstStyle/>
          <a:p>
            <a:pPr marL="0" indent="0">
              <a:buNone/>
            </a:pPr>
            <a:r>
              <a:rPr lang="en-US" sz="3600" i="1" dirty="0">
                <a:solidFill>
                  <a:srgbClr val="512525"/>
                </a:solidFill>
              </a:rPr>
              <a:t>“</a:t>
            </a:r>
            <a:r>
              <a:rPr lang="en-US" sz="3600" b="1" i="1" u="sng" dirty="0">
                <a:solidFill>
                  <a:srgbClr val="512525"/>
                </a:solidFill>
              </a:rPr>
              <a:t>Arise</a:t>
            </a:r>
            <a:r>
              <a:rPr lang="en-US" sz="3600" i="1" dirty="0">
                <a:solidFill>
                  <a:srgbClr val="512525"/>
                </a:solidFill>
              </a:rPr>
              <a:t>, go to </a:t>
            </a:r>
            <a:r>
              <a:rPr lang="en-US" sz="3600" i="1" dirty="0" err="1">
                <a:solidFill>
                  <a:srgbClr val="512525"/>
                </a:solidFill>
              </a:rPr>
              <a:t>Zarephath</a:t>
            </a:r>
            <a:r>
              <a:rPr lang="en-US" sz="3600" i="1" dirty="0">
                <a:solidFill>
                  <a:srgbClr val="512525"/>
                </a:solidFill>
              </a:rPr>
              <a:t>, which belongs to Sidon, and dwell there. See, I have commanded a widow there to provide for you.”  </a:t>
            </a:r>
            <a:r>
              <a:rPr lang="en-US" sz="3600" dirty="0">
                <a:solidFill>
                  <a:srgbClr val="512525"/>
                </a:solidFill>
              </a:rPr>
              <a:t>1 Kings 17:9</a:t>
            </a:r>
            <a:endParaRPr lang="en-US" sz="3600" dirty="0" smtClean="0">
              <a:solidFill>
                <a:srgbClr val="512525"/>
              </a:solidFill>
            </a:endParaRPr>
          </a:p>
        </p:txBody>
      </p:sp>
    </p:spTree>
    <p:extLst>
      <p:ext uri="{BB962C8B-B14F-4D97-AF65-F5344CB8AC3E}">
        <p14:creationId xmlns:p14="http://schemas.microsoft.com/office/powerpoint/2010/main" val="10379281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Three Commands for Elijah</a:t>
            </a:r>
            <a:endParaRPr lang="en-US" sz="4800" dirty="0"/>
          </a:p>
        </p:txBody>
      </p:sp>
      <p:sp>
        <p:nvSpPr>
          <p:cNvPr id="3" name="Content Placeholder 2"/>
          <p:cNvSpPr>
            <a:spLocks noGrp="1"/>
          </p:cNvSpPr>
          <p:nvPr>
            <p:ph idx="1"/>
          </p:nvPr>
        </p:nvSpPr>
        <p:spPr>
          <a:xfrm>
            <a:off x="457200" y="2133600"/>
            <a:ext cx="8229600" cy="3992563"/>
          </a:xfrm>
        </p:spPr>
        <p:txBody>
          <a:bodyPr/>
          <a:lstStyle/>
          <a:p>
            <a:pPr marL="0" indent="0">
              <a:buNone/>
            </a:pPr>
            <a:r>
              <a:rPr lang="en-US" sz="3600" i="1" dirty="0">
                <a:solidFill>
                  <a:srgbClr val="512525"/>
                </a:solidFill>
              </a:rPr>
              <a:t>“Arise, </a:t>
            </a:r>
            <a:r>
              <a:rPr lang="en-US" sz="3600" b="1" i="1" u="sng" dirty="0">
                <a:solidFill>
                  <a:srgbClr val="512525"/>
                </a:solidFill>
              </a:rPr>
              <a:t>go to </a:t>
            </a:r>
            <a:r>
              <a:rPr lang="en-US" sz="3600" b="1" i="1" u="sng" dirty="0" err="1">
                <a:solidFill>
                  <a:srgbClr val="512525"/>
                </a:solidFill>
              </a:rPr>
              <a:t>Zarephath</a:t>
            </a:r>
            <a:r>
              <a:rPr lang="en-US" sz="3600" i="1" dirty="0">
                <a:solidFill>
                  <a:srgbClr val="512525"/>
                </a:solidFill>
              </a:rPr>
              <a:t>, which belongs to Sidon, and dwell there. See, I have commanded a widow there to provide for you.”  </a:t>
            </a:r>
            <a:r>
              <a:rPr lang="en-US" sz="3600" dirty="0">
                <a:solidFill>
                  <a:srgbClr val="512525"/>
                </a:solidFill>
              </a:rPr>
              <a:t>1 Kings 17:9</a:t>
            </a:r>
            <a:endParaRPr lang="en-US" sz="3600" dirty="0" smtClean="0">
              <a:solidFill>
                <a:srgbClr val="512525"/>
              </a:solidFill>
            </a:endParaRPr>
          </a:p>
        </p:txBody>
      </p:sp>
    </p:spTree>
    <p:extLst>
      <p:ext uri="{BB962C8B-B14F-4D97-AF65-F5344CB8AC3E}">
        <p14:creationId xmlns:p14="http://schemas.microsoft.com/office/powerpoint/2010/main" val="4058980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Three Commands for Elijah</a:t>
            </a:r>
            <a:endParaRPr lang="en-US" sz="4800" dirty="0"/>
          </a:p>
        </p:txBody>
      </p:sp>
      <p:sp>
        <p:nvSpPr>
          <p:cNvPr id="3" name="Content Placeholder 2"/>
          <p:cNvSpPr>
            <a:spLocks noGrp="1"/>
          </p:cNvSpPr>
          <p:nvPr>
            <p:ph idx="1"/>
          </p:nvPr>
        </p:nvSpPr>
        <p:spPr>
          <a:xfrm>
            <a:off x="457200" y="2133600"/>
            <a:ext cx="8229600" cy="3992563"/>
          </a:xfrm>
        </p:spPr>
        <p:txBody>
          <a:bodyPr/>
          <a:lstStyle/>
          <a:p>
            <a:pPr marL="0" indent="0">
              <a:buNone/>
            </a:pPr>
            <a:r>
              <a:rPr lang="en-US" sz="3600" i="1" dirty="0">
                <a:solidFill>
                  <a:srgbClr val="512525"/>
                </a:solidFill>
              </a:rPr>
              <a:t>“Arise, go to </a:t>
            </a:r>
            <a:r>
              <a:rPr lang="en-US" sz="3600" i="1" dirty="0" err="1">
                <a:solidFill>
                  <a:srgbClr val="512525"/>
                </a:solidFill>
              </a:rPr>
              <a:t>Zarephath</a:t>
            </a:r>
            <a:r>
              <a:rPr lang="en-US" sz="3600" i="1" dirty="0">
                <a:solidFill>
                  <a:srgbClr val="512525"/>
                </a:solidFill>
              </a:rPr>
              <a:t>, which belongs to Sidon, and </a:t>
            </a:r>
            <a:r>
              <a:rPr lang="en-US" sz="3600" b="1" i="1" u="sng" dirty="0">
                <a:solidFill>
                  <a:srgbClr val="512525"/>
                </a:solidFill>
              </a:rPr>
              <a:t>dwell there</a:t>
            </a:r>
            <a:r>
              <a:rPr lang="en-US" sz="3600" i="1" dirty="0">
                <a:solidFill>
                  <a:srgbClr val="512525"/>
                </a:solidFill>
              </a:rPr>
              <a:t>. See, I have commanded a widow there to provide for you.”  </a:t>
            </a:r>
            <a:r>
              <a:rPr lang="en-US" sz="3600" dirty="0">
                <a:solidFill>
                  <a:srgbClr val="512525"/>
                </a:solidFill>
              </a:rPr>
              <a:t>1 Kings 17:9</a:t>
            </a:r>
            <a:endParaRPr lang="en-US" sz="3600" dirty="0" smtClean="0">
              <a:solidFill>
                <a:srgbClr val="512525"/>
              </a:solidFill>
            </a:endParaRPr>
          </a:p>
        </p:txBody>
      </p:sp>
    </p:spTree>
    <p:extLst>
      <p:ext uri="{BB962C8B-B14F-4D97-AF65-F5344CB8AC3E}">
        <p14:creationId xmlns:p14="http://schemas.microsoft.com/office/powerpoint/2010/main" val="4058980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Three Commands for Elijah</a:t>
            </a:r>
            <a:endParaRPr lang="en-US" sz="4800" dirty="0"/>
          </a:p>
        </p:txBody>
      </p:sp>
      <p:sp>
        <p:nvSpPr>
          <p:cNvPr id="3" name="Content Placeholder 2"/>
          <p:cNvSpPr>
            <a:spLocks noGrp="1"/>
          </p:cNvSpPr>
          <p:nvPr>
            <p:ph idx="1"/>
          </p:nvPr>
        </p:nvSpPr>
        <p:spPr>
          <a:xfrm>
            <a:off x="457200" y="2133600"/>
            <a:ext cx="8229600" cy="3992563"/>
          </a:xfrm>
        </p:spPr>
        <p:txBody>
          <a:bodyPr/>
          <a:lstStyle/>
          <a:p>
            <a:pPr marL="0" indent="0">
              <a:buNone/>
            </a:pPr>
            <a:r>
              <a:rPr lang="en-US" sz="3600" i="1" dirty="0">
                <a:solidFill>
                  <a:srgbClr val="512525"/>
                </a:solidFill>
              </a:rPr>
              <a:t>“Arise, go to </a:t>
            </a:r>
            <a:r>
              <a:rPr lang="en-US" sz="3600" i="1" dirty="0" err="1">
                <a:solidFill>
                  <a:srgbClr val="512525"/>
                </a:solidFill>
              </a:rPr>
              <a:t>Zarephath</a:t>
            </a:r>
            <a:r>
              <a:rPr lang="en-US" sz="3600" i="1" dirty="0">
                <a:solidFill>
                  <a:srgbClr val="512525"/>
                </a:solidFill>
              </a:rPr>
              <a:t>, which belongs to Sidon, and dwell there. See, </a:t>
            </a:r>
            <a:r>
              <a:rPr lang="en-US" sz="3600" b="1" i="1" u="sng" dirty="0">
                <a:solidFill>
                  <a:srgbClr val="512525"/>
                </a:solidFill>
              </a:rPr>
              <a:t>I have commanded a widow there to provide for you</a:t>
            </a:r>
            <a:r>
              <a:rPr lang="en-US" sz="3600" i="1" dirty="0">
                <a:solidFill>
                  <a:srgbClr val="512525"/>
                </a:solidFill>
              </a:rPr>
              <a:t>.”  </a:t>
            </a:r>
            <a:r>
              <a:rPr lang="en-US" sz="3600" dirty="0">
                <a:solidFill>
                  <a:srgbClr val="512525"/>
                </a:solidFill>
              </a:rPr>
              <a:t>1 Kings 17:9</a:t>
            </a:r>
            <a:endParaRPr lang="en-US" sz="3600" dirty="0" smtClean="0">
              <a:solidFill>
                <a:srgbClr val="512525"/>
              </a:solidFill>
            </a:endParaRPr>
          </a:p>
        </p:txBody>
      </p:sp>
    </p:spTree>
    <p:extLst>
      <p:ext uri="{BB962C8B-B14F-4D97-AF65-F5344CB8AC3E}">
        <p14:creationId xmlns:p14="http://schemas.microsoft.com/office/powerpoint/2010/main" val="40589801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tx2">
                    <a:lumMod val="75000"/>
                  </a:schemeClr>
                </a:solidFill>
              </a:rPr>
              <a:t>Three Commands for Elijah</a:t>
            </a:r>
            <a:endParaRPr lang="en-US" sz="4800" dirty="0"/>
          </a:p>
        </p:txBody>
      </p:sp>
      <p:sp>
        <p:nvSpPr>
          <p:cNvPr id="3" name="Content Placeholder 2"/>
          <p:cNvSpPr>
            <a:spLocks noGrp="1"/>
          </p:cNvSpPr>
          <p:nvPr>
            <p:ph idx="1"/>
          </p:nvPr>
        </p:nvSpPr>
        <p:spPr>
          <a:xfrm>
            <a:off x="457200" y="2133600"/>
            <a:ext cx="8229600" cy="3992563"/>
          </a:xfrm>
        </p:spPr>
        <p:txBody>
          <a:bodyPr/>
          <a:lstStyle/>
          <a:p>
            <a:pPr marL="0" indent="0">
              <a:buNone/>
            </a:pPr>
            <a:r>
              <a:rPr lang="en-US" sz="3600" i="1" dirty="0">
                <a:solidFill>
                  <a:srgbClr val="512525"/>
                </a:solidFill>
              </a:rPr>
              <a:t>“No temptation has overtaken you except such as is common to man; but God is faithful, who will not allow you to be tempted beyond what you are able, but with the temptation will also make the way of escape, that you may be able to bear it.”  </a:t>
            </a:r>
            <a:r>
              <a:rPr lang="en-US" sz="3600" dirty="0">
                <a:solidFill>
                  <a:srgbClr val="512525"/>
                </a:solidFill>
              </a:rPr>
              <a:t>1 Corinthians 10:13</a:t>
            </a:r>
          </a:p>
        </p:txBody>
      </p:sp>
    </p:spTree>
    <p:extLst>
      <p:ext uri="{BB962C8B-B14F-4D97-AF65-F5344CB8AC3E}">
        <p14:creationId xmlns:p14="http://schemas.microsoft.com/office/powerpoint/2010/main" val="14037003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477</Words>
  <Application>Microsoft Office PowerPoint</Application>
  <PresentationFormat>On-screen Show (4:3)</PresentationFormat>
  <Paragraphs>53</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PowerPoint Presentation</vt:lpstr>
      <vt:lpstr>Road Trip to Zarephath</vt:lpstr>
      <vt:lpstr>Road Trip to Zarephath</vt:lpstr>
      <vt:lpstr>Three Commands for Elijah</vt:lpstr>
      <vt:lpstr>Three Commands for Elijah</vt:lpstr>
      <vt:lpstr>Three Commands for Elijah</vt:lpstr>
      <vt:lpstr>Three Commands for Elijah</vt:lpstr>
      <vt:lpstr>Three Commands for Elijah</vt:lpstr>
      <vt:lpstr>Three Commands for Elijah</vt:lpstr>
      <vt:lpstr>Complaining about what God commands stops us from receiving what God promises.</vt:lpstr>
      <vt:lpstr>The Furnace Gets Hotter</vt:lpstr>
      <vt:lpstr>What I Expected</vt:lpstr>
      <vt:lpstr>What I Got</vt:lpstr>
      <vt:lpstr>Elijah at a dead end???</vt:lpstr>
      <vt:lpstr>Elijah at a dead end???</vt:lpstr>
      <vt:lpstr>Lessons from Zarephath</vt:lpstr>
      <vt:lpstr>Lessons from Zarephath</vt:lpstr>
      <vt:lpstr>Lessons from Zarephath</vt:lpstr>
      <vt:lpstr>Lessons from Zarephath</vt:lpstr>
      <vt:lpstr>Lessons from Zarephath</vt:lpstr>
      <vt:lpstr>2 Chronicles 16:9</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SAMAAN MINA J</dc:creator>
  <cp:lastModifiedBy>SAMAAN MINA J</cp:lastModifiedBy>
  <cp:revision>1</cp:revision>
  <dcterms:modified xsi:type="dcterms:W3CDTF">2019-10-30T20:01:51Z</dcterms:modified>
</cp:coreProperties>
</file>