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sldIdLst>
    <p:sldId id="324" r:id="rId2"/>
    <p:sldId id="256" r:id="rId3"/>
    <p:sldId id="257" r:id="rId4"/>
    <p:sldId id="317" r:id="rId5"/>
    <p:sldId id="314" r:id="rId6"/>
    <p:sldId id="347" r:id="rId7"/>
    <p:sldId id="258" r:id="rId8"/>
    <p:sldId id="266" r:id="rId9"/>
    <p:sldId id="315" r:id="rId10"/>
    <p:sldId id="300" r:id="rId11"/>
    <p:sldId id="318" r:id="rId12"/>
    <p:sldId id="270" r:id="rId13"/>
    <p:sldId id="319" r:id="rId14"/>
    <p:sldId id="320" r:id="rId15"/>
    <p:sldId id="321" r:id="rId16"/>
    <p:sldId id="273" r:id="rId17"/>
    <p:sldId id="261" r:id="rId18"/>
    <p:sldId id="271" r:id="rId19"/>
    <p:sldId id="263" r:id="rId20"/>
    <p:sldId id="349" r:id="rId21"/>
    <p:sldId id="322" r:id="rId22"/>
    <p:sldId id="278" r:id="rId23"/>
    <p:sldId id="264" r:id="rId24"/>
    <p:sldId id="265" r:id="rId25"/>
    <p:sldId id="323" r:id="rId26"/>
    <p:sldId id="348" r:id="rId27"/>
    <p:sldId id="274" r:id="rId28"/>
    <p:sldId id="260"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1093" autoAdjust="0"/>
  </p:normalViewPr>
  <p:slideViewPr>
    <p:cSldViewPr>
      <p:cViewPr varScale="1">
        <p:scale>
          <a:sx n="89" d="100"/>
          <a:sy n="89" d="100"/>
        </p:scale>
        <p:origin x="2204" y="64"/>
      </p:cViewPr>
      <p:guideLst>
        <p:guide orient="horz" pos="2160"/>
        <p:guide pos="2880"/>
      </p:guideLst>
    </p:cSldViewPr>
  </p:slideViewPr>
  <p:notesTextViewPr>
    <p:cViewPr>
      <p:scale>
        <a:sx n="1" d="1"/>
        <a:sy n="1" d="1"/>
      </p:scale>
      <p:origin x="0" y="0"/>
    </p:cViewPr>
  </p:notesTextViewPr>
  <p:sorterViewPr>
    <p:cViewPr>
      <p:scale>
        <a:sx n="110" d="100"/>
        <a:sy n="110" d="100"/>
      </p:scale>
      <p:origin x="0" y="-4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E2350-D28D-4DE3-8E5E-D3796BC8B8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A8DBA4-DACE-4CA0-B043-EDAFB6AA2DE7}">
      <dgm:prSet/>
      <dgm:spPr/>
      <dgm:t>
        <a:bodyPr/>
        <a:lstStyle/>
        <a:p>
          <a:r>
            <a:rPr lang="en-US"/>
            <a:t>The love we have for our children, is flawed</a:t>
          </a:r>
        </a:p>
      </dgm:t>
    </dgm:pt>
    <dgm:pt modelId="{5B25196B-3C0F-40AE-81EB-B4B90E794C3B}" type="parTrans" cxnId="{4F407E1E-14AA-4875-AD5C-ABE6749FDF45}">
      <dgm:prSet/>
      <dgm:spPr/>
      <dgm:t>
        <a:bodyPr/>
        <a:lstStyle/>
        <a:p>
          <a:endParaRPr lang="en-US"/>
        </a:p>
      </dgm:t>
    </dgm:pt>
    <dgm:pt modelId="{0C979DC7-098E-4DAC-9F2D-1C0C883BB7D5}" type="sibTrans" cxnId="{4F407E1E-14AA-4875-AD5C-ABE6749FDF45}">
      <dgm:prSet/>
      <dgm:spPr/>
      <dgm:t>
        <a:bodyPr/>
        <a:lstStyle/>
        <a:p>
          <a:endParaRPr lang="en-US"/>
        </a:p>
      </dgm:t>
    </dgm:pt>
    <dgm:pt modelId="{5A3611BA-C644-49CE-BE5B-2721290D9F59}">
      <dgm:prSet/>
      <dgm:spPr/>
      <dgm:t>
        <a:bodyPr/>
        <a:lstStyle/>
        <a:p>
          <a:r>
            <a:rPr lang="en-US"/>
            <a:t>But we see how much God must love us</a:t>
          </a:r>
        </a:p>
      </dgm:t>
    </dgm:pt>
    <dgm:pt modelId="{96B2CFA8-CEEB-406F-8982-2B90266B8EFF}" type="parTrans" cxnId="{CAF5E4D0-5E1B-4B33-91D4-0FB248B03CB0}">
      <dgm:prSet/>
      <dgm:spPr/>
      <dgm:t>
        <a:bodyPr/>
        <a:lstStyle/>
        <a:p>
          <a:endParaRPr lang="en-US"/>
        </a:p>
      </dgm:t>
    </dgm:pt>
    <dgm:pt modelId="{2B6D4815-9B97-4F38-9178-B26CB0E02E47}" type="sibTrans" cxnId="{CAF5E4D0-5E1B-4B33-91D4-0FB248B03CB0}">
      <dgm:prSet/>
      <dgm:spPr/>
      <dgm:t>
        <a:bodyPr/>
        <a:lstStyle/>
        <a:p>
          <a:endParaRPr lang="en-US"/>
        </a:p>
      </dgm:t>
    </dgm:pt>
    <dgm:pt modelId="{9D909EFF-67C5-412C-B9FF-DDA4445EE019}">
      <dgm:prSet/>
      <dgm:spPr/>
      <dgm:t>
        <a:bodyPr/>
        <a:lstStyle/>
        <a:p>
          <a:r>
            <a:rPr lang="en-US"/>
            <a:t>Teaches us how loving He must be</a:t>
          </a:r>
        </a:p>
      </dgm:t>
    </dgm:pt>
    <dgm:pt modelId="{484AB5FE-91AC-4ABB-AE11-1FED5D7C3343}" type="parTrans" cxnId="{635926D4-CA21-4BC5-BD83-5901C972F7C6}">
      <dgm:prSet/>
      <dgm:spPr/>
      <dgm:t>
        <a:bodyPr/>
        <a:lstStyle/>
        <a:p>
          <a:endParaRPr lang="en-US"/>
        </a:p>
      </dgm:t>
    </dgm:pt>
    <dgm:pt modelId="{FADC420A-521B-4290-92A3-6943E0579F71}" type="sibTrans" cxnId="{635926D4-CA21-4BC5-BD83-5901C972F7C6}">
      <dgm:prSet/>
      <dgm:spPr/>
      <dgm:t>
        <a:bodyPr/>
        <a:lstStyle/>
        <a:p>
          <a:endParaRPr lang="en-US"/>
        </a:p>
      </dgm:t>
    </dgm:pt>
    <dgm:pt modelId="{2F1A8B07-B5B3-467D-A1F8-FEAF02C8FC05}">
      <dgm:prSet/>
      <dgm:spPr/>
      <dgm:t>
        <a:bodyPr/>
        <a:lstStyle/>
        <a:p>
          <a:r>
            <a:rPr lang="en-US"/>
            <a:t>Can God reveal Himself to us through our being a parent?</a:t>
          </a:r>
        </a:p>
      </dgm:t>
    </dgm:pt>
    <dgm:pt modelId="{4D43821F-2FF7-44AD-9318-721E22D6F7EF}" type="parTrans" cxnId="{3F43902A-D2CD-4DF3-8D81-FDA864F52911}">
      <dgm:prSet/>
      <dgm:spPr/>
      <dgm:t>
        <a:bodyPr/>
        <a:lstStyle/>
        <a:p>
          <a:endParaRPr lang="en-US"/>
        </a:p>
      </dgm:t>
    </dgm:pt>
    <dgm:pt modelId="{E822A0DF-6B1B-40B3-B922-1B56FDF9C1F1}" type="sibTrans" cxnId="{3F43902A-D2CD-4DF3-8D81-FDA864F52911}">
      <dgm:prSet/>
      <dgm:spPr/>
      <dgm:t>
        <a:bodyPr/>
        <a:lstStyle/>
        <a:p>
          <a:endParaRPr lang="en-US"/>
        </a:p>
      </dgm:t>
    </dgm:pt>
    <dgm:pt modelId="{6CE76305-B622-4BFE-84E4-8A193E062D63}">
      <dgm:prSet/>
      <dgm:spPr/>
      <dgm:t>
        <a:bodyPr/>
        <a:lstStyle/>
        <a:p>
          <a:r>
            <a:rPr lang="en-US"/>
            <a:t>Can we reveal Him to our children through our parenting?</a:t>
          </a:r>
        </a:p>
      </dgm:t>
    </dgm:pt>
    <dgm:pt modelId="{ADB89750-4601-4DC7-90D3-06DF2877CA87}" type="parTrans" cxnId="{4B3D2D5E-7DD2-4B55-B383-824AC1EDDBFE}">
      <dgm:prSet/>
      <dgm:spPr/>
      <dgm:t>
        <a:bodyPr/>
        <a:lstStyle/>
        <a:p>
          <a:endParaRPr lang="en-US"/>
        </a:p>
      </dgm:t>
    </dgm:pt>
    <dgm:pt modelId="{62509572-6DD2-4076-8353-4F28EB085268}" type="sibTrans" cxnId="{4B3D2D5E-7DD2-4B55-B383-824AC1EDDBFE}">
      <dgm:prSet/>
      <dgm:spPr/>
      <dgm:t>
        <a:bodyPr/>
        <a:lstStyle/>
        <a:p>
          <a:endParaRPr lang="en-US"/>
        </a:p>
      </dgm:t>
    </dgm:pt>
    <dgm:pt modelId="{1AAB80D2-2A9A-4292-979F-1DAD446EF8A8}" type="pres">
      <dgm:prSet presAssocID="{56BE2350-D28D-4DE3-8E5E-D3796BC8B84C}" presName="linear" presStyleCnt="0">
        <dgm:presLayoutVars>
          <dgm:animLvl val="lvl"/>
          <dgm:resizeHandles val="exact"/>
        </dgm:presLayoutVars>
      </dgm:prSet>
      <dgm:spPr/>
    </dgm:pt>
    <dgm:pt modelId="{79D1878E-0B30-4316-BEFF-12244235EDDD}" type="pres">
      <dgm:prSet presAssocID="{F6A8DBA4-DACE-4CA0-B043-EDAFB6AA2DE7}" presName="parentText" presStyleLbl="node1" presStyleIdx="0" presStyleCnt="5">
        <dgm:presLayoutVars>
          <dgm:chMax val="0"/>
          <dgm:bulletEnabled val="1"/>
        </dgm:presLayoutVars>
      </dgm:prSet>
      <dgm:spPr/>
    </dgm:pt>
    <dgm:pt modelId="{6C417A19-DA8D-441D-8D9F-9F50D23FA49D}" type="pres">
      <dgm:prSet presAssocID="{0C979DC7-098E-4DAC-9F2D-1C0C883BB7D5}" presName="spacer" presStyleCnt="0"/>
      <dgm:spPr/>
    </dgm:pt>
    <dgm:pt modelId="{AE9E4198-00A4-44C8-B9BB-2A4CE42939BD}" type="pres">
      <dgm:prSet presAssocID="{5A3611BA-C644-49CE-BE5B-2721290D9F59}" presName="parentText" presStyleLbl="node1" presStyleIdx="1" presStyleCnt="5">
        <dgm:presLayoutVars>
          <dgm:chMax val="0"/>
          <dgm:bulletEnabled val="1"/>
        </dgm:presLayoutVars>
      </dgm:prSet>
      <dgm:spPr/>
    </dgm:pt>
    <dgm:pt modelId="{D8A05495-639A-4901-A79F-D7D17F7D4596}" type="pres">
      <dgm:prSet presAssocID="{2B6D4815-9B97-4F38-9178-B26CB0E02E47}" presName="spacer" presStyleCnt="0"/>
      <dgm:spPr/>
    </dgm:pt>
    <dgm:pt modelId="{96BA39F5-75D2-49B4-B18B-E0404DE2A704}" type="pres">
      <dgm:prSet presAssocID="{9D909EFF-67C5-412C-B9FF-DDA4445EE019}" presName="parentText" presStyleLbl="node1" presStyleIdx="2" presStyleCnt="5">
        <dgm:presLayoutVars>
          <dgm:chMax val="0"/>
          <dgm:bulletEnabled val="1"/>
        </dgm:presLayoutVars>
      </dgm:prSet>
      <dgm:spPr/>
    </dgm:pt>
    <dgm:pt modelId="{EAA3F3EE-171E-4EFF-9DF9-990B549B8964}" type="pres">
      <dgm:prSet presAssocID="{FADC420A-521B-4290-92A3-6943E0579F71}" presName="spacer" presStyleCnt="0"/>
      <dgm:spPr/>
    </dgm:pt>
    <dgm:pt modelId="{EFC66EE2-A98D-4FF9-8A87-10DA258D8FB5}" type="pres">
      <dgm:prSet presAssocID="{2F1A8B07-B5B3-467D-A1F8-FEAF02C8FC05}" presName="parentText" presStyleLbl="node1" presStyleIdx="3" presStyleCnt="5">
        <dgm:presLayoutVars>
          <dgm:chMax val="0"/>
          <dgm:bulletEnabled val="1"/>
        </dgm:presLayoutVars>
      </dgm:prSet>
      <dgm:spPr/>
    </dgm:pt>
    <dgm:pt modelId="{0FB89197-EA89-4098-B087-37CA8CBF9336}" type="pres">
      <dgm:prSet presAssocID="{E822A0DF-6B1B-40B3-B922-1B56FDF9C1F1}" presName="spacer" presStyleCnt="0"/>
      <dgm:spPr/>
    </dgm:pt>
    <dgm:pt modelId="{61E927F2-463A-4689-8231-D077942A1A2C}" type="pres">
      <dgm:prSet presAssocID="{6CE76305-B622-4BFE-84E4-8A193E062D63}" presName="parentText" presStyleLbl="node1" presStyleIdx="4" presStyleCnt="5">
        <dgm:presLayoutVars>
          <dgm:chMax val="0"/>
          <dgm:bulletEnabled val="1"/>
        </dgm:presLayoutVars>
      </dgm:prSet>
      <dgm:spPr/>
    </dgm:pt>
  </dgm:ptLst>
  <dgm:cxnLst>
    <dgm:cxn modelId="{08920A15-AEC0-4C4D-827A-B7364B6A386C}" type="presOf" srcId="{6CE76305-B622-4BFE-84E4-8A193E062D63}" destId="{61E927F2-463A-4689-8231-D077942A1A2C}" srcOrd="0" destOrd="0" presId="urn:microsoft.com/office/officeart/2005/8/layout/vList2"/>
    <dgm:cxn modelId="{4F407E1E-14AA-4875-AD5C-ABE6749FDF45}" srcId="{56BE2350-D28D-4DE3-8E5E-D3796BC8B84C}" destId="{F6A8DBA4-DACE-4CA0-B043-EDAFB6AA2DE7}" srcOrd="0" destOrd="0" parTransId="{5B25196B-3C0F-40AE-81EB-B4B90E794C3B}" sibTransId="{0C979DC7-098E-4DAC-9F2D-1C0C883BB7D5}"/>
    <dgm:cxn modelId="{406B1A28-7EB1-4BBB-8BFB-447F02A5299B}" type="presOf" srcId="{56BE2350-D28D-4DE3-8E5E-D3796BC8B84C}" destId="{1AAB80D2-2A9A-4292-979F-1DAD446EF8A8}" srcOrd="0" destOrd="0" presId="urn:microsoft.com/office/officeart/2005/8/layout/vList2"/>
    <dgm:cxn modelId="{3F43902A-D2CD-4DF3-8D81-FDA864F52911}" srcId="{56BE2350-D28D-4DE3-8E5E-D3796BC8B84C}" destId="{2F1A8B07-B5B3-467D-A1F8-FEAF02C8FC05}" srcOrd="3" destOrd="0" parTransId="{4D43821F-2FF7-44AD-9318-721E22D6F7EF}" sibTransId="{E822A0DF-6B1B-40B3-B922-1B56FDF9C1F1}"/>
    <dgm:cxn modelId="{3958D735-3FED-4D01-9CE6-81CDAB86FBEA}" type="presOf" srcId="{9D909EFF-67C5-412C-B9FF-DDA4445EE019}" destId="{96BA39F5-75D2-49B4-B18B-E0404DE2A704}" srcOrd="0" destOrd="0" presId="urn:microsoft.com/office/officeart/2005/8/layout/vList2"/>
    <dgm:cxn modelId="{4B3D2D5E-7DD2-4B55-B383-824AC1EDDBFE}" srcId="{56BE2350-D28D-4DE3-8E5E-D3796BC8B84C}" destId="{6CE76305-B622-4BFE-84E4-8A193E062D63}" srcOrd="4" destOrd="0" parTransId="{ADB89750-4601-4DC7-90D3-06DF2877CA87}" sibTransId="{62509572-6DD2-4076-8353-4F28EB085268}"/>
    <dgm:cxn modelId="{558324B1-5C6E-4617-9A41-C0F797FA1383}" type="presOf" srcId="{F6A8DBA4-DACE-4CA0-B043-EDAFB6AA2DE7}" destId="{79D1878E-0B30-4316-BEFF-12244235EDDD}" srcOrd="0" destOrd="0" presId="urn:microsoft.com/office/officeart/2005/8/layout/vList2"/>
    <dgm:cxn modelId="{CAF5E4D0-5E1B-4B33-91D4-0FB248B03CB0}" srcId="{56BE2350-D28D-4DE3-8E5E-D3796BC8B84C}" destId="{5A3611BA-C644-49CE-BE5B-2721290D9F59}" srcOrd="1" destOrd="0" parTransId="{96B2CFA8-CEEB-406F-8982-2B90266B8EFF}" sibTransId="{2B6D4815-9B97-4F38-9178-B26CB0E02E47}"/>
    <dgm:cxn modelId="{635926D4-CA21-4BC5-BD83-5901C972F7C6}" srcId="{56BE2350-D28D-4DE3-8E5E-D3796BC8B84C}" destId="{9D909EFF-67C5-412C-B9FF-DDA4445EE019}" srcOrd="2" destOrd="0" parTransId="{484AB5FE-91AC-4ABB-AE11-1FED5D7C3343}" sibTransId="{FADC420A-521B-4290-92A3-6943E0579F71}"/>
    <dgm:cxn modelId="{5F0ED8EF-E3E8-460D-B738-F441BA1C702B}" type="presOf" srcId="{2F1A8B07-B5B3-467D-A1F8-FEAF02C8FC05}" destId="{EFC66EE2-A98D-4FF9-8A87-10DA258D8FB5}" srcOrd="0" destOrd="0" presId="urn:microsoft.com/office/officeart/2005/8/layout/vList2"/>
    <dgm:cxn modelId="{F7DF28FF-F62A-44A0-9B55-628C607BA98D}" type="presOf" srcId="{5A3611BA-C644-49CE-BE5B-2721290D9F59}" destId="{AE9E4198-00A4-44C8-B9BB-2A4CE42939BD}" srcOrd="0" destOrd="0" presId="urn:microsoft.com/office/officeart/2005/8/layout/vList2"/>
    <dgm:cxn modelId="{CA528CA7-1E12-4FB9-94A5-3071F819CFB9}" type="presParOf" srcId="{1AAB80D2-2A9A-4292-979F-1DAD446EF8A8}" destId="{79D1878E-0B30-4316-BEFF-12244235EDDD}" srcOrd="0" destOrd="0" presId="urn:microsoft.com/office/officeart/2005/8/layout/vList2"/>
    <dgm:cxn modelId="{0B689E43-440E-4152-BBCA-F1150CC15038}" type="presParOf" srcId="{1AAB80D2-2A9A-4292-979F-1DAD446EF8A8}" destId="{6C417A19-DA8D-441D-8D9F-9F50D23FA49D}" srcOrd="1" destOrd="0" presId="urn:microsoft.com/office/officeart/2005/8/layout/vList2"/>
    <dgm:cxn modelId="{2BE0F51D-C7CC-41CD-A342-CE575DFB2BA0}" type="presParOf" srcId="{1AAB80D2-2A9A-4292-979F-1DAD446EF8A8}" destId="{AE9E4198-00A4-44C8-B9BB-2A4CE42939BD}" srcOrd="2" destOrd="0" presId="urn:microsoft.com/office/officeart/2005/8/layout/vList2"/>
    <dgm:cxn modelId="{8FED48F7-58B8-47F5-A1EE-A302CFBA0CDF}" type="presParOf" srcId="{1AAB80D2-2A9A-4292-979F-1DAD446EF8A8}" destId="{D8A05495-639A-4901-A79F-D7D17F7D4596}" srcOrd="3" destOrd="0" presId="urn:microsoft.com/office/officeart/2005/8/layout/vList2"/>
    <dgm:cxn modelId="{04618221-0A07-42B6-826C-6F9D1F22FECE}" type="presParOf" srcId="{1AAB80D2-2A9A-4292-979F-1DAD446EF8A8}" destId="{96BA39F5-75D2-49B4-B18B-E0404DE2A704}" srcOrd="4" destOrd="0" presId="urn:microsoft.com/office/officeart/2005/8/layout/vList2"/>
    <dgm:cxn modelId="{D8B7B374-5C6A-466A-A242-EE1BACAA79B8}" type="presParOf" srcId="{1AAB80D2-2A9A-4292-979F-1DAD446EF8A8}" destId="{EAA3F3EE-171E-4EFF-9DF9-990B549B8964}" srcOrd="5" destOrd="0" presId="urn:microsoft.com/office/officeart/2005/8/layout/vList2"/>
    <dgm:cxn modelId="{21EC1578-2174-4FDE-9231-CB74B6F8673D}" type="presParOf" srcId="{1AAB80D2-2A9A-4292-979F-1DAD446EF8A8}" destId="{EFC66EE2-A98D-4FF9-8A87-10DA258D8FB5}" srcOrd="6" destOrd="0" presId="urn:microsoft.com/office/officeart/2005/8/layout/vList2"/>
    <dgm:cxn modelId="{42E2921D-2EBB-4784-8C73-25FA00EA72ED}" type="presParOf" srcId="{1AAB80D2-2A9A-4292-979F-1DAD446EF8A8}" destId="{0FB89197-EA89-4098-B087-37CA8CBF9336}" srcOrd="7" destOrd="0" presId="urn:microsoft.com/office/officeart/2005/8/layout/vList2"/>
    <dgm:cxn modelId="{EBB112F8-4F1B-4C99-9864-B553DE0CEA6F}" type="presParOf" srcId="{1AAB80D2-2A9A-4292-979F-1DAD446EF8A8}" destId="{61E927F2-463A-4689-8231-D077942A1A2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1878E-0B30-4316-BEFF-12244235EDDD}">
      <dsp:nvSpPr>
        <dsp:cNvPr id="0" name=""/>
        <dsp:cNvSpPr/>
      </dsp:nvSpPr>
      <dsp:spPr>
        <a:xfrm>
          <a:off x="0" y="16883"/>
          <a:ext cx="4697730"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love we have for our children, is flawed</a:t>
          </a:r>
        </a:p>
      </dsp:txBody>
      <dsp:txXfrm>
        <a:off x="50489" y="67372"/>
        <a:ext cx="4596752" cy="933302"/>
      </dsp:txXfrm>
    </dsp:sp>
    <dsp:sp modelId="{AE9E4198-00A4-44C8-B9BB-2A4CE42939BD}">
      <dsp:nvSpPr>
        <dsp:cNvPr id="0" name=""/>
        <dsp:cNvSpPr/>
      </dsp:nvSpPr>
      <dsp:spPr>
        <a:xfrm>
          <a:off x="0" y="1126043"/>
          <a:ext cx="4697730" cy="103428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But we see how much God must love us</a:t>
          </a:r>
        </a:p>
      </dsp:txBody>
      <dsp:txXfrm>
        <a:off x="50489" y="1176532"/>
        <a:ext cx="4596752" cy="933302"/>
      </dsp:txXfrm>
    </dsp:sp>
    <dsp:sp modelId="{96BA39F5-75D2-49B4-B18B-E0404DE2A704}">
      <dsp:nvSpPr>
        <dsp:cNvPr id="0" name=""/>
        <dsp:cNvSpPr/>
      </dsp:nvSpPr>
      <dsp:spPr>
        <a:xfrm>
          <a:off x="0" y="2235203"/>
          <a:ext cx="4697730" cy="1034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Teaches us how loving He must be</a:t>
          </a:r>
        </a:p>
      </dsp:txBody>
      <dsp:txXfrm>
        <a:off x="50489" y="2285692"/>
        <a:ext cx="4596752" cy="933302"/>
      </dsp:txXfrm>
    </dsp:sp>
    <dsp:sp modelId="{EFC66EE2-A98D-4FF9-8A87-10DA258D8FB5}">
      <dsp:nvSpPr>
        <dsp:cNvPr id="0" name=""/>
        <dsp:cNvSpPr/>
      </dsp:nvSpPr>
      <dsp:spPr>
        <a:xfrm>
          <a:off x="0" y="3344363"/>
          <a:ext cx="4697730" cy="103428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Can God reveal Himself to us through our being a parent?</a:t>
          </a:r>
        </a:p>
      </dsp:txBody>
      <dsp:txXfrm>
        <a:off x="50489" y="3394852"/>
        <a:ext cx="4596752" cy="933302"/>
      </dsp:txXfrm>
    </dsp:sp>
    <dsp:sp modelId="{61E927F2-463A-4689-8231-D077942A1A2C}">
      <dsp:nvSpPr>
        <dsp:cNvPr id="0" name=""/>
        <dsp:cNvSpPr/>
      </dsp:nvSpPr>
      <dsp:spPr>
        <a:xfrm>
          <a:off x="0" y="4453523"/>
          <a:ext cx="4697730" cy="1034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Can we reveal Him to our children through our parenting?</a:t>
          </a:r>
        </a:p>
      </dsp:txBody>
      <dsp:txXfrm>
        <a:off x="50489" y="4504012"/>
        <a:ext cx="4596752" cy="9333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6C0F95B4-B97B-4A6D-8682-5AE7226D046C}" type="datetimeFigureOut">
              <a:rPr lang="en-US" smtClean="0"/>
              <a:t>5/17/2022</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461A1DB5-573D-4FCC-B59E-5B24D44EC544}" type="slidenum">
              <a:rPr lang="en-US" smtClean="0"/>
              <a:t>‹#›</a:t>
            </a:fld>
            <a:endParaRPr lang="en-US"/>
          </a:p>
        </p:txBody>
      </p:sp>
    </p:spTree>
    <p:extLst>
      <p:ext uri="{BB962C8B-B14F-4D97-AF65-F5344CB8AC3E}">
        <p14:creationId xmlns:p14="http://schemas.microsoft.com/office/powerpoint/2010/main" val="182036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3AEA9B-E779-4B66-BEF5-173FB3FB559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51514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AEA9B-E779-4B66-BEF5-173FB3FB559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229284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AEA9B-E779-4B66-BEF5-173FB3FB559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2380842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lvl1pPr/>
          </a:lstStyle>
          <a:p>
            <a:pPr lvl="0"/>
            <a:fld id="{86CB4B4D-7CA3-9044-876B-883B54F8677D}" type="slidenum">
              <a:t>‹#›</a:t>
            </a:fld>
            <a:endParaRPr>
              <a:uFillTx/>
            </a:endParaRPr>
          </a:p>
        </p:txBody>
      </p:sp>
    </p:spTree>
    <p:extLst>
      <p:ext uri="{BB962C8B-B14F-4D97-AF65-F5344CB8AC3E}">
        <p14:creationId xmlns:p14="http://schemas.microsoft.com/office/powerpoint/2010/main" val="25939060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AEA9B-E779-4B66-BEF5-173FB3FB559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148842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AEA9B-E779-4B66-BEF5-173FB3FB559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339627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EA9B-E779-4B66-BEF5-173FB3FB559F}"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390362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3AEA9B-E779-4B66-BEF5-173FB3FB559F}"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83535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3AEA9B-E779-4B66-BEF5-173FB3FB559F}"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363706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AEA9B-E779-4B66-BEF5-173FB3FB559F}"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404147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3AEA9B-E779-4B66-BEF5-173FB3FB559F}"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12294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3AEA9B-E779-4B66-BEF5-173FB3FB559F}"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6C28E-89E2-439E-91EA-E8884E6522A6}" type="slidenum">
              <a:rPr lang="en-US" smtClean="0"/>
              <a:t>‹#›</a:t>
            </a:fld>
            <a:endParaRPr lang="en-US"/>
          </a:p>
        </p:txBody>
      </p:sp>
    </p:spTree>
    <p:extLst>
      <p:ext uri="{BB962C8B-B14F-4D97-AF65-F5344CB8AC3E}">
        <p14:creationId xmlns:p14="http://schemas.microsoft.com/office/powerpoint/2010/main" val="9643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8C100-A5B8-49C5-874D-1D23E8F3657D}" type="datetimeFigureOut">
              <a:rPr lang="en-US" smtClean="0"/>
              <a:t>5/17/2022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849F-FEC6-4528-A430-76ECCDD0E777}" type="slidenum">
              <a:rPr lang="en-US" smtClean="0"/>
              <a:t>‹#›</a:t>
            </a:fld>
            <a:endParaRPr lang="en-US"/>
          </a:p>
        </p:txBody>
      </p:sp>
    </p:spTree>
    <p:extLst>
      <p:ext uri="{BB962C8B-B14F-4D97-AF65-F5344CB8AC3E}">
        <p14:creationId xmlns:p14="http://schemas.microsoft.com/office/powerpoint/2010/main" val="286265333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www.philokalia.org/images/porphy_flowers_bl.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E7F9-4EC2-4DF7-88B4-D92C607CA4C4}"/>
              </a:ext>
            </a:extLst>
          </p:cNvPr>
          <p:cNvSpPr>
            <a:spLocks noGrp="1"/>
          </p:cNvSpPr>
          <p:nvPr>
            <p:ph type="title"/>
          </p:nvPr>
        </p:nvSpPr>
        <p:spPr>
          <a:xfrm>
            <a:off x="1143001" y="1992150"/>
            <a:ext cx="2457338" cy="678782"/>
          </a:xfrm>
        </p:spPr>
        <p:txBody>
          <a:bodyPr anchor="b">
            <a:normAutofit/>
          </a:bodyPr>
          <a:lstStyle/>
          <a:p>
            <a:r>
              <a:rPr lang="en-US" sz="3525" dirty="0"/>
              <a:t>Schedule</a:t>
            </a:r>
          </a:p>
        </p:txBody>
      </p:sp>
      <p:sp>
        <p:nvSpPr>
          <p:cNvPr id="3" name="Content Placeholder 2">
            <a:extLst>
              <a:ext uri="{FF2B5EF4-FFF2-40B4-BE49-F238E27FC236}">
                <a16:creationId xmlns:a16="http://schemas.microsoft.com/office/drawing/2014/main" id="{04BB4F89-D8E8-4BE1-90C6-365683B85B45}"/>
              </a:ext>
            </a:extLst>
          </p:cNvPr>
          <p:cNvSpPr>
            <a:spLocks noGrp="1"/>
          </p:cNvSpPr>
          <p:nvPr>
            <p:ph idx="1"/>
          </p:nvPr>
        </p:nvSpPr>
        <p:spPr>
          <a:xfrm>
            <a:off x="0" y="3011924"/>
            <a:ext cx="5857875" cy="2910816"/>
          </a:xfrm>
        </p:spPr>
        <p:txBody>
          <a:bodyPr>
            <a:normAutofit/>
          </a:bodyPr>
          <a:lstStyle/>
          <a:p>
            <a:r>
              <a:rPr lang="en-US" dirty="0">
                <a:effectLst/>
                <a:latin typeface="Calibri" panose="020F0502020204030204" pitchFamily="34" charset="0"/>
                <a:ea typeface="Calibri" panose="020F0502020204030204" pitchFamily="34" charset="0"/>
              </a:rPr>
              <a:t>Talk 1: Fighting and Forgiving</a:t>
            </a:r>
          </a:p>
          <a:p>
            <a:r>
              <a:rPr lang="en-US" dirty="0">
                <a:latin typeface="Calibri" panose="020F0502020204030204" pitchFamily="34" charset="0"/>
                <a:ea typeface="Calibri" panose="020F0502020204030204" pitchFamily="34" charset="0"/>
              </a:rPr>
              <a:t>Talk 2: Marriage as Salvation</a:t>
            </a:r>
          </a:p>
          <a:p>
            <a:r>
              <a:rPr lang="en-US" dirty="0">
                <a:latin typeface="Calibri" panose="020F0502020204030204" pitchFamily="34" charset="0"/>
                <a:ea typeface="Calibri" panose="020F0502020204030204" pitchFamily="34" charset="0"/>
              </a:rPr>
              <a:t>Talk 3: Letting Christ in to heal the Marriage</a:t>
            </a:r>
          </a:p>
          <a:p>
            <a:pPr marL="0" indent="0" algn="ctr">
              <a:buNone/>
            </a:pPr>
            <a:r>
              <a:rPr lang="en-US" sz="3200" b="1" i="1" dirty="0">
                <a:solidFill>
                  <a:srgbClr val="0070C0"/>
                </a:solidFill>
                <a:latin typeface="Adobe Hebrew" panose="02040503050201020203" pitchFamily="18" charset="-79"/>
                <a:ea typeface="Calibri" panose="020F0502020204030204" pitchFamily="34" charset="0"/>
                <a:cs typeface="Adobe Hebrew" panose="02040503050201020203" pitchFamily="18" charset="-79"/>
              </a:rPr>
              <a:t>Talk 4: Children as the path to YOUR salvation </a:t>
            </a:r>
            <a:endParaRPr lang="en-US" sz="3600" b="1" i="1" dirty="0">
              <a:solidFill>
                <a:srgbClr val="0070C0"/>
              </a:solidFill>
              <a:latin typeface="Adobe Hebrew" panose="02040503050201020203" pitchFamily="18" charset="-79"/>
              <a:ea typeface="Calibri" panose="020F0502020204030204" pitchFamily="34" charset="0"/>
              <a:cs typeface="Adobe Hebrew" panose="02040503050201020203" pitchFamily="18" charset="-79"/>
            </a:endParaRPr>
          </a:p>
        </p:txBody>
      </p:sp>
      <p:sp>
        <p:nvSpPr>
          <p:cNvPr id="7" name="Rectangle 6">
            <a:extLst>
              <a:ext uri="{FF2B5EF4-FFF2-40B4-BE49-F238E27FC236}">
                <a16:creationId xmlns:a16="http://schemas.microsoft.com/office/drawing/2014/main" id="{3311B30D-B79B-4492-A96B-67F742D383D5}"/>
              </a:ext>
            </a:extLst>
          </p:cNvPr>
          <p:cNvSpPr/>
          <p:nvPr/>
        </p:nvSpPr>
        <p:spPr>
          <a:xfrm>
            <a:off x="185737" y="4876800"/>
            <a:ext cx="5486400" cy="1132647"/>
          </a:xfrm>
          <a:custGeom>
            <a:avLst/>
            <a:gdLst>
              <a:gd name="connsiteX0" fmla="*/ 0 w 5486400"/>
              <a:gd name="connsiteY0" fmla="*/ 0 h 1132647"/>
              <a:gd name="connsiteX1" fmla="*/ 493776 w 5486400"/>
              <a:gd name="connsiteY1" fmla="*/ 0 h 1132647"/>
              <a:gd name="connsiteX2" fmla="*/ 1097280 w 5486400"/>
              <a:gd name="connsiteY2" fmla="*/ 0 h 1132647"/>
              <a:gd name="connsiteX3" fmla="*/ 1755648 w 5486400"/>
              <a:gd name="connsiteY3" fmla="*/ 0 h 1132647"/>
              <a:gd name="connsiteX4" fmla="*/ 2249424 w 5486400"/>
              <a:gd name="connsiteY4" fmla="*/ 0 h 1132647"/>
              <a:gd name="connsiteX5" fmla="*/ 2907792 w 5486400"/>
              <a:gd name="connsiteY5" fmla="*/ 0 h 1132647"/>
              <a:gd name="connsiteX6" fmla="*/ 3401568 w 5486400"/>
              <a:gd name="connsiteY6" fmla="*/ 0 h 1132647"/>
              <a:gd name="connsiteX7" fmla="*/ 3950208 w 5486400"/>
              <a:gd name="connsiteY7" fmla="*/ 0 h 1132647"/>
              <a:gd name="connsiteX8" fmla="*/ 4553712 w 5486400"/>
              <a:gd name="connsiteY8" fmla="*/ 0 h 1132647"/>
              <a:gd name="connsiteX9" fmla="*/ 5486400 w 5486400"/>
              <a:gd name="connsiteY9" fmla="*/ 0 h 1132647"/>
              <a:gd name="connsiteX10" fmla="*/ 5486400 w 5486400"/>
              <a:gd name="connsiteY10" fmla="*/ 543671 h 1132647"/>
              <a:gd name="connsiteX11" fmla="*/ 5486400 w 5486400"/>
              <a:gd name="connsiteY11" fmla="*/ 1132647 h 1132647"/>
              <a:gd name="connsiteX12" fmla="*/ 4937760 w 5486400"/>
              <a:gd name="connsiteY12" fmla="*/ 1132647 h 1132647"/>
              <a:gd name="connsiteX13" fmla="*/ 4498848 w 5486400"/>
              <a:gd name="connsiteY13" fmla="*/ 1132647 h 1132647"/>
              <a:gd name="connsiteX14" fmla="*/ 4059936 w 5486400"/>
              <a:gd name="connsiteY14" fmla="*/ 1132647 h 1132647"/>
              <a:gd name="connsiteX15" fmla="*/ 3511296 w 5486400"/>
              <a:gd name="connsiteY15" fmla="*/ 1132647 h 1132647"/>
              <a:gd name="connsiteX16" fmla="*/ 3127248 w 5486400"/>
              <a:gd name="connsiteY16" fmla="*/ 1132647 h 1132647"/>
              <a:gd name="connsiteX17" fmla="*/ 2468880 w 5486400"/>
              <a:gd name="connsiteY17" fmla="*/ 1132647 h 1132647"/>
              <a:gd name="connsiteX18" fmla="*/ 1810512 w 5486400"/>
              <a:gd name="connsiteY18" fmla="*/ 1132647 h 1132647"/>
              <a:gd name="connsiteX19" fmla="*/ 1261872 w 5486400"/>
              <a:gd name="connsiteY19" fmla="*/ 1132647 h 1132647"/>
              <a:gd name="connsiteX20" fmla="*/ 877824 w 5486400"/>
              <a:gd name="connsiteY20" fmla="*/ 1132647 h 1132647"/>
              <a:gd name="connsiteX21" fmla="*/ 0 w 5486400"/>
              <a:gd name="connsiteY21" fmla="*/ 1132647 h 1132647"/>
              <a:gd name="connsiteX22" fmla="*/ 0 w 5486400"/>
              <a:gd name="connsiteY22" fmla="*/ 543671 h 1132647"/>
              <a:gd name="connsiteX23" fmla="*/ 0 w 5486400"/>
              <a:gd name="connsiteY23" fmla="*/ 0 h 113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86400" h="1132647" extrusionOk="0">
                <a:moveTo>
                  <a:pt x="0" y="0"/>
                </a:moveTo>
                <a:cubicBezTo>
                  <a:pt x="109134" y="-42436"/>
                  <a:pt x="265989" y="27085"/>
                  <a:pt x="493776" y="0"/>
                </a:cubicBezTo>
                <a:cubicBezTo>
                  <a:pt x="721563" y="-27085"/>
                  <a:pt x="841163" y="36525"/>
                  <a:pt x="1097280" y="0"/>
                </a:cubicBezTo>
                <a:cubicBezTo>
                  <a:pt x="1353397" y="-36525"/>
                  <a:pt x="1492537" y="30735"/>
                  <a:pt x="1755648" y="0"/>
                </a:cubicBezTo>
                <a:cubicBezTo>
                  <a:pt x="2018759" y="-30735"/>
                  <a:pt x="2023581" y="18297"/>
                  <a:pt x="2249424" y="0"/>
                </a:cubicBezTo>
                <a:cubicBezTo>
                  <a:pt x="2475267" y="-18297"/>
                  <a:pt x="2766379" y="67838"/>
                  <a:pt x="2907792" y="0"/>
                </a:cubicBezTo>
                <a:cubicBezTo>
                  <a:pt x="3049205" y="-67838"/>
                  <a:pt x="3175847" y="53184"/>
                  <a:pt x="3401568" y="0"/>
                </a:cubicBezTo>
                <a:cubicBezTo>
                  <a:pt x="3627289" y="-53184"/>
                  <a:pt x="3748410" y="57137"/>
                  <a:pt x="3950208" y="0"/>
                </a:cubicBezTo>
                <a:cubicBezTo>
                  <a:pt x="4152006" y="-57137"/>
                  <a:pt x="4362245" y="69746"/>
                  <a:pt x="4553712" y="0"/>
                </a:cubicBezTo>
                <a:cubicBezTo>
                  <a:pt x="4745179" y="-69746"/>
                  <a:pt x="5026670" y="64256"/>
                  <a:pt x="5486400" y="0"/>
                </a:cubicBezTo>
                <a:cubicBezTo>
                  <a:pt x="5537312" y="237948"/>
                  <a:pt x="5465437" y="319087"/>
                  <a:pt x="5486400" y="543671"/>
                </a:cubicBezTo>
                <a:cubicBezTo>
                  <a:pt x="5507363" y="768255"/>
                  <a:pt x="5419320" y="964045"/>
                  <a:pt x="5486400" y="1132647"/>
                </a:cubicBezTo>
                <a:cubicBezTo>
                  <a:pt x="5348756" y="1164315"/>
                  <a:pt x="5143991" y="1130608"/>
                  <a:pt x="4937760" y="1132647"/>
                </a:cubicBezTo>
                <a:cubicBezTo>
                  <a:pt x="4731529" y="1134686"/>
                  <a:pt x="4687955" y="1122130"/>
                  <a:pt x="4498848" y="1132647"/>
                </a:cubicBezTo>
                <a:cubicBezTo>
                  <a:pt x="4309741" y="1143164"/>
                  <a:pt x="4227411" y="1095022"/>
                  <a:pt x="4059936" y="1132647"/>
                </a:cubicBezTo>
                <a:cubicBezTo>
                  <a:pt x="3892461" y="1170272"/>
                  <a:pt x="3757089" y="1125721"/>
                  <a:pt x="3511296" y="1132647"/>
                </a:cubicBezTo>
                <a:cubicBezTo>
                  <a:pt x="3265503" y="1139573"/>
                  <a:pt x="3240558" y="1101574"/>
                  <a:pt x="3127248" y="1132647"/>
                </a:cubicBezTo>
                <a:cubicBezTo>
                  <a:pt x="3013938" y="1163720"/>
                  <a:pt x="2682263" y="1108575"/>
                  <a:pt x="2468880" y="1132647"/>
                </a:cubicBezTo>
                <a:cubicBezTo>
                  <a:pt x="2255497" y="1156719"/>
                  <a:pt x="2011024" y="1129956"/>
                  <a:pt x="1810512" y="1132647"/>
                </a:cubicBezTo>
                <a:cubicBezTo>
                  <a:pt x="1610000" y="1135338"/>
                  <a:pt x="1441545" y="1124540"/>
                  <a:pt x="1261872" y="1132647"/>
                </a:cubicBezTo>
                <a:cubicBezTo>
                  <a:pt x="1082199" y="1140754"/>
                  <a:pt x="1030455" y="1125094"/>
                  <a:pt x="877824" y="1132647"/>
                </a:cubicBezTo>
                <a:cubicBezTo>
                  <a:pt x="725193" y="1140200"/>
                  <a:pt x="379265" y="1079729"/>
                  <a:pt x="0" y="1132647"/>
                </a:cubicBezTo>
                <a:cubicBezTo>
                  <a:pt x="-28785" y="979515"/>
                  <a:pt x="11577" y="732874"/>
                  <a:pt x="0" y="543671"/>
                </a:cubicBezTo>
                <a:cubicBezTo>
                  <a:pt x="-11577" y="354468"/>
                  <a:pt x="50386" y="255676"/>
                  <a:pt x="0" y="0"/>
                </a:cubicBezTo>
                <a:close/>
              </a:path>
            </a:pathLst>
          </a:custGeom>
          <a:noFill/>
          <a:ln w="76200">
            <a:extLst>
              <a:ext uri="{C807C97D-BFC1-408E-A445-0C87EB9F89A2}">
                <ask:lineSketchStyleProps xmlns:ask="http://schemas.microsoft.com/office/drawing/2018/sketchyshapes" sd="13968299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2" descr="Wedding at Cana of Galilee — St. Verena American Coptic Orthodox Church">
            <a:extLst>
              <a:ext uri="{FF2B5EF4-FFF2-40B4-BE49-F238E27FC236}">
                <a16:creationId xmlns:a16="http://schemas.microsoft.com/office/drawing/2014/main" id="{8FE23101-C9F8-4717-B9E2-3BB923EF5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863" y="1219200"/>
            <a:ext cx="3363468" cy="50452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1B4C80F-B9E2-4CC3-893B-F8A3A8956466}"/>
              </a:ext>
            </a:extLst>
          </p:cNvPr>
          <p:cNvSpPr/>
          <p:nvPr/>
        </p:nvSpPr>
        <p:spPr>
          <a:xfrm>
            <a:off x="76200" y="304800"/>
            <a:ext cx="9151271" cy="692497"/>
          </a:xfrm>
          <a:prstGeom prst="rect">
            <a:avLst/>
          </a:prstGeom>
          <a:noFill/>
        </p:spPr>
        <p:txBody>
          <a:bodyPr wrap="square" lIns="68580" tIns="34290" rIns="68580" bIns="34290">
            <a:spAutoFit/>
          </a:bodyPr>
          <a:lstStyle/>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 Mark Marriage Retreat 2022</a:t>
            </a:r>
          </a:p>
        </p:txBody>
      </p:sp>
    </p:spTree>
    <p:extLst>
      <p:ext uri="{BB962C8B-B14F-4D97-AF65-F5344CB8AC3E}">
        <p14:creationId xmlns:p14="http://schemas.microsoft.com/office/powerpoint/2010/main" val="34373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i="1" dirty="0">
                <a:solidFill>
                  <a:schemeClr val="accent2"/>
                </a:solidFill>
                <a:uFillTx/>
              </a:rPr>
              <a:t>What saves and makes for good children is the life of the parents in the home </a:t>
            </a:r>
            <a:br>
              <a:rPr lang="en-US" dirty="0">
                <a:uFillTx/>
              </a:rPr>
            </a:br>
            <a:endParaRPr lang="en-US" dirty="0">
              <a:uFillTx/>
            </a:endParaRPr>
          </a:p>
        </p:txBody>
      </p:sp>
      <p:sp>
        <p:nvSpPr>
          <p:cNvPr id="6" name="Content Placeholder 5"/>
          <p:cNvSpPr>
            <a:spLocks noGrp="1"/>
          </p:cNvSpPr>
          <p:nvPr>
            <p:ph idx="1"/>
          </p:nvPr>
        </p:nvSpPr>
        <p:spPr>
          <a:xfrm>
            <a:off x="76200" y="2057400"/>
            <a:ext cx="8915400" cy="4648200"/>
          </a:xfrm>
        </p:spPr>
        <p:txBody>
          <a:bodyPr>
            <a:noAutofit/>
          </a:bodyPr>
          <a:lstStyle/>
          <a:p>
            <a:pPr marL="0" indent="0" algn="ctr">
              <a:buNone/>
            </a:pPr>
            <a:r>
              <a:rPr lang="en-US" sz="3600" i="1" dirty="0">
                <a:uFillTx/>
                <a:latin typeface="Adobe Hebrew" panose="02040503050201020203" pitchFamily="18" charset="-79"/>
                <a:cs typeface="Adobe Hebrew" panose="02040503050201020203" pitchFamily="18" charset="-79"/>
              </a:rPr>
              <a:t>“The parents need to devote themselves to the love of God. They need to become saints in their relation to their children through their mildness, patience and love. They need to make a new start every day, with a fresh outlook, renewed enthusiasm and love for their children. And the joy that will come to them, the holiness that will visit them, will shower grace on their children….</a:t>
            </a:r>
          </a:p>
        </p:txBody>
      </p:sp>
    </p:spTree>
    <p:extLst>
      <p:ext uri="{BB962C8B-B14F-4D97-AF65-F5344CB8AC3E}">
        <p14:creationId xmlns:p14="http://schemas.microsoft.com/office/powerpoint/2010/main" val="213328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i="1" dirty="0">
                <a:solidFill>
                  <a:schemeClr val="accent2"/>
                </a:solidFill>
              </a:rPr>
              <a:t>What saves and makes for good children is the life of the parents in the home </a:t>
            </a:r>
            <a:br>
              <a:rPr lang="en-US" dirty="0"/>
            </a:br>
            <a:endParaRPr lang="en-US" dirty="0"/>
          </a:p>
        </p:txBody>
      </p:sp>
      <p:sp>
        <p:nvSpPr>
          <p:cNvPr id="6" name="Content Placeholder 5"/>
          <p:cNvSpPr>
            <a:spLocks noGrp="1"/>
          </p:cNvSpPr>
          <p:nvPr>
            <p:ph idx="1"/>
          </p:nvPr>
        </p:nvSpPr>
        <p:spPr>
          <a:xfrm>
            <a:off x="76200" y="1905000"/>
            <a:ext cx="8915400" cy="4800600"/>
          </a:xfrm>
        </p:spPr>
        <p:txBody>
          <a:bodyPr>
            <a:noAutofit/>
          </a:bodyPr>
          <a:lstStyle/>
          <a:p>
            <a:pPr marL="0" indent="0" algn="ctr">
              <a:buNone/>
            </a:pPr>
            <a:r>
              <a:rPr lang="en-US" sz="3600" i="1" dirty="0">
                <a:latin typeface="Adobe Hebrew" panose="02040503050201020203" pitchFamily="18" charset="-79"/>
                <a:cs typeface="Adobe Hebrew" panose="02040503050201020203" pitchFamily="18" charset="-79"/>
              </a:rPr>
              <a:t>“….Generally the parents are to blame for the bad behavior of the children. And their behavior is not improved by reprimands, disciplining, or strictness. If the parents do not pursue a life of holiness and if they don't engage in spiritual struggle, they make great mistakes and transmit the faults they have within them.”</a:t>
            </a:r>
          </a:p>
        </p:txBody>
      </p:sp>
    </p:spTree>
    <p:extLst>
      <p:ext uri="{BB962C8B-B14F-4D97-AF65-F5344CB8AC3E}">
        <p14:creationId xmlns:p14="http://schemas.microsoft.com/office/powerpoint/2010/main" val="67361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QQEhQUERQWFRQUGBYUFxUWFBcWFBUYFRYcGBQXFRYdHTQhGBwlGxoXITIiJSkrLjEuIB8zODMsNygtLisBCgoKDg0OGhAQGywlHCQsLSwsLDIsLCwvLCwvLCw0NCwsLCwsNCwsOCwsLCwsLCwsLC0sLCssLCwsLCwsLCwsLP/AABEIAMIBAwMBIgACEQEDEQH/xAAcAAABBQEBAQAAAAAAAAAAAAAAAwQFBgcCAQj/xABCEAACAQMCBQIDBQQJAgYDAAABAgMABBESIQUGEzFBIlFhcYEHFCMykRUkgrIzQlJiobGzwfA0k1Rjc5LR4SVDU//EABsBAQACAwEBAAAAAAAAAAAAAAABAgMEBQYH/8QALREBAQABAgQEBQMFAAAAAAAAAAECAxEEEiExE1FhcRQiMkGRBTOhI1KB0fD/2gAMAwEAAhEDEQA/AMOooooCiiigKKKKAooooCiiigKK7EZILYOB3ODgZ7ZNerAxUsFYqO7AEgfM9hQJ0Urb27SHSiszYJwoJOAMk7eAKSoCiilJLdlALKwDdiVIB+R8+KBOiu1jJBIBIHcgHA9snxXqwMVLBWKju2k6R8z2FAnRRRQFFFFAUUUUBXq15XSCoqZ3LRjepLhafjJ8/wDamUKZqa4HBqlQfP8AyNa2tltjW9w2O+ePuluJ2u4NKSwaYfnU9dcPyqnFdXfDshRXE+JnSPR+D0VYRdOP4mk7K00jW1Tc9lrb+6tITWpkOldlFbE1o17ooWS5OTgbUVNfdkXb2oq3jY+Svg1m9FFFdt5cUUUUBRRRQFFFFAUUUUE1bhjw+b8xUXFuR3wPw5wxH1K5+Yp3yzGr286SNoR57JGbOAFLyajn4DJ+lVunU9+zokZ0hUA7KAWxnSXP9YjUwHzrFlp7yzfvZfxt/peZLXwO1CyxiWERTo8ykJka4ug+WwSQcNgBhsc+cU3tLCJxG5gGGs53Krq/pIpJFQjf82AmfnnG9VKvKrdG777/APdfX1Of0TXHbRepB01VBNDA2BkJqdQGO5OBmpa6LuqpJGTOLrJgdvTcs6nqPnYgZVF2OnDbeap9e5q9095Jv2RzLBw3V9zvhggZh9IzpBEu+PkP8Kk10i3VG9DG0OLlP6MoSZOhIvYtn0ah6snGD3ql0VGWlv8Af77/AMJmewNFFFZVBRRRQFFFFAUpHSdLQCovZM7n9smatvJlpruoh76v5DVbso60b7MLYG+gz/f/ANNq5/EYZ6mNxx72NrT1pp2XyXA8HOAMdq5uuF7Hb4VpH3Rfakp+How7VxMv0jisZzby/wCXQx/Vrv1jJ34Ttj9aazcN2wowPetOuOCqexxUbLy5qO52+FaPPq4Xaxu6f6hpZd2aNwtB3O9FaA/LC58UVb4q+rL8Zoeb5booor3DyQooooCiiigKKKKAooooCiiigKKKKAooooCiiigKKKKAoFFKQPpYHb60CdFSVzECraACc7+/0qNqbNkS7il7akKXtqrl2SnLAVo/2Yf9fB/H/ptWb2JrQ/s0P79B/H/ptWpqas05cltt2+A14xpqGNda61p+pY5TsnkDCk2SlNVJO1criLp3qyY7kilFBNFc/wCVl6vjGiiivdNNN2PKF9PEJobSaSJskOkZYHBIOMd9wahpEKkqwIIJBBGCCNiCPBq+86meO44dZ2zOssFrbRgRsVbrzfiNjHkl1qy8a4Lbz33E72Q27rFLFbRJPMIbeS5ES9YyNkZ06XOkH1HPtQY3RWk3vBLS/urC2iNulxIZPvbWWo2yxpl1KasjWI1bONs4r3hVza3NvxKROH28dtawHoyEO04lkYRwdSQvhmPqYjHcUGa0VoM4tLDhvD5XtY5rydZnxLqMQj6pCvIgYFzpACjOB6ic7VVOa7i2lupXskMdu2kohGCp0L1ABk4GvVjftigiaKleVuDG+u4LZTjrOFLf2V7u30UE1cOa+O2Fo9zY23DYWWLqQC4lZjP1FBRpM+MPnbzjxnFBTv2DN9z++EAQdXoBiwDNJp1YVe5GPPwPtUdFGWYKO7EAb43JwNzW12E0Nrw7gtpLbJdS3cnVCSZ6SLNJ/SMv9ZgjhRnb8xqDihtYOPzWkVlBPHLcxQqJQWWBdvvHTXOPLHftpoKJzTy5Nw2foXOnqBVf0NqGGG2/v3rji/AJrSO3lmUBbpOrFhgSU23IH5c5Hen/ADxbJ+07qK2B0idokUknBDaNIJ3wGBA+GKnvttlC30dsn5bO2gtwB2BC6/8AJl/Sgz6pTj/AJrFo0uFCtLEk6gMG9D506sdjsdq0ex4Pb8PXhsH3OK7vOIiOSRpwzpFHIwwEQHGwJJb+6T8pq9trW84rxiW9QPa2NssQHlCqjOg+GysgHzoMKorRupY8ZNlbW1qtpdPcFHMS/hi3wScsTl5AADkjvntmrJx2z4XbR3cUicPEMcbpAYZzNxJp12Uvj8uWzkHt52zQYrRWucPsbO0seEGWzjuLy8dlUPnQUkmADyAfnIUoqg+5Piqb9pfD4YOK3UNsqpErqFUH0qTGpcD2GottQVWpFSU0BADqGSff338V4HVMKV7gaj370oDoGCfQezDxnx/91kxmzHldy9rw55BNLCBpt1DzZIAwW0gD3OfFMZ+mQW8nx8fc1aLJRbcGuX7m5uYoAR/ZhQykfqwz8hXP2e8vxXC3NzcdMx2qppjmlEMMkspIjEknhBpJIBBOw81FqZFMp+llIiRysjLHKXEbkYVzGQH0nzgkA/OrXzhNaJHbMqWbXayFpUs9bWjQjBRZMnBYkEHSe3ntUzznx9YFsrc2NmcWiTFWSTEMlyWkdYx1Nv6p3zvWO9l1OsvFaF9mp/foP4/9Nqzyw8VoH2bn9+h/j/02rm8Xfky9mTHu3EPXpem4evddeZ8Ss/IWL1wzUmXrh2x2qLmtMXeqikuoKKpzeq/K+Oa6Q4IOM4OcHsfga5or3rnrvf8A2lzySPNHb2kFxIMG4jiYzj06fQ7uQnp2yADiofgfNLW8UsEsMVzBMwkeOYPtIoIEiOrBlbBwTncVAUUE9bcztBeR3dtBBA0WyxormIggq2vU5ZtSsQTn9KecQ53kktprSOCCC2m0ExxKwwyPrL6ixLMSFBLZwFAGPNVooJPjnG3u+hrVVFvDHbIFzjRHnBOSfUSSSajKKKB3wjiUlrNHPC2mSJg6nvuPceQexHtVk5o57N/G6vZWcUkpBknjhInYqQdnLbZI375qoU9veFSwxwyyLpS4VniOpSWVW0lsA5UZyN8ZxQT0nPczXdpddKHNlEkMUWH6QWMMFJGrOfV4I7Co2x5lmhvvvy6TP1XmwQShZySwIznT6iO+fjUNT/gXCnvLiK3ixrmdUUn8oyd2bzgDJOPagk+Yeazdzxzpb29u8bmUdGPBdywctKxJLnUP8T70+5q58biCvrs7RJZdHUnSI9dihUjS5Y6M6QD8Ns1VLqHQ7JkNpZl1L+VtJxkfA0lQX+z+1a5ijtwsNuZrdViW4aMmYxIR+HnOwYDBI3wTjB3qFfnScxX8eiMftGQSzOA2sYcuEQ6sBclhvnYmq1RQPeDcUktJ454TpkiYOpxkZHgjyCMg1P8AMnOgvY3U2NnFJKQ0k8cTCUtq1MVJb06j379zVTpWCHWcdvJPtQWg86Tyz2U3SiP7PSOOGPD9P8P8rPlsls4OxHYU85T4xGl+/E72ZFZJZZTbhGeWZpFb0xgjSqgtjLNtgVVnBRPwzkZySMVy2JVz2cf41fl/KnN+Di8uxdPIxUIzu8gUdl1MW0j4DOKZpMY8qwyPY/8AO1SHMPChZP0TLFLIoRupA+uP1DONWBuPamd7w6ZIoZ5FxHca+k2oEsIm0udIOVAO2+M+KWkn4S3CObTBbC2ktre5jWQzR9dZDodlCt+RxqBA7GuOD81vbm4BgglguiDLbshWL0sWQx6CDGVJOMGmI4K/3M3hZRGJxbBd9bP0+oSBjGkLjz5FRlUXSHGeIpcMpjt4rdVGkJF1MHfOWLuST9ameJc2G8iCzW1uZgkcX3oCQTaY8adtejVgYJ09qq1L29Rl2ImbI1ffs6bF5D/H/ptVAtKvXILYu4f4/wCRq5XG3+nl7Vsac3sbUsm1erJkU1R9qIpK8lMm9cDlZMjFcrL4NNupg0TN5qOZPhlyKKbC4oqN4tyZPkqiiivorjNGveX+tdcHsY4lybeCSYhRqPWcyymQgb6Ux3+Vc2HFLNeLcQecRRBjNHau0AlggcSBY2aEDB9A74IBOcVD232i30Yi0SIGiCIJOjH1XSL+jSSTTqdV22J+eajuFczy26uvTt5Q7mQ9e2imw5GCVLrkdu3agf8A2gi5WaNbtoJD0xLFNbxxok0Uh9L5RFz2PcZG9VWn/GuMTXkvVuH1vgKNgqqq7KqKoAVR7AUwoNUN4tnHwe2toIfvdxHE7yyQpIQlzMSigMMZbO5O4UKARSXFobezbid/FBExS9NlbRvGHhiYZeWXp/lOy+kHYZ7VSX5nuGuYrospmgEaxnQulREumPCYxtjPz3pThPNlxbdUAxyJO2uWKeJJoncHIco4wGye4/2oLFzRxA/dOGXskcS3jtcEkQRqssUbKInliC6TvqAONxnvT/7S+ap4ZxaKIMRW0MT5tYCQ8kQeTpkp6Bl9guAPFUDjPGJryTq3Dl3wFGwVVVRhVRVAVFHsAB3qQ4vzfcXcXTn6TnCqZvu8QuGVMaFaYLqIGB5385oICrl9lf4d1Nc/+DtLm5A92WPpqP8A3SCqbUnwDjstjIzwlfWjROrxrJHJG+CyOjDBBIH6UDrkfgq319b27nCSMS+O+hFLuB7EqpFW/gnGlvxxCOS2gjsYbWeWNUgjVoGXa3ImxqMhJA3J1HO1U645quXniuA6xyQbRdKKOJYwCThURQuNz3Bz5pTjPN9zdRmJzHHE7CR44IY4Vlcf15dCgufmSPNBY4OAftGx4UIUUP1ri2mdVUEKCsokkbyEjLHJ8Cpa1SzuLjiXEcQRwwPFb2gkiLW4YjQJXiRTq9KagCMZbftWf2PMlzDay2kUhSCZtUigDLZAUjXjIBAAIB3xileWuNXNoJBBoMcoAliljSWGTTkrqRwQSCTgimxumuc+IQXUVusbxz3EZkM12lsLZGVsdOPQFGsrv6ioqsR+j0P2bsR8fenPGeIvcka0jRtlVYYkhiAyeyoAPJ370hqBPTPYAAHzkCskmzHbu0WfliOa3hkyIxHw1TGqKoa5uhHLcsDtlsRLue+6DNNJ7lrbiFnZ28cAk6dpayloI3YSM+uXcg4J6gUt39PcVXTzldRPbOsil7ROnAQi6UUp0zqXGGJTbJ+FQMPFZUuBcq564k63UOCepq1ajnY+rfeot26Jk36pXmy6WPidzJboirHcyFEKK0focgegjBBIzgjFW/7Qua7i3a2twtvlbSEyZtIDiSZS8mjKegepdlxvVF4/zDLesDMIl0lmCxQxxLqkILsdAGpiQMk5pxxLm64uYRDN0Xwqx9UwRfeNCEFE62nVgYHmqLrgOKNYcM4ZBDFG13ctLcBpY1kEYlk6cbKjArqZVA1EbAEDvVY+02ONOKXawqqIsgXSgCqGCKJMAdvXqNR0vMU7S20rMpe0SKOH0LhVgOYwVxht9znvTC9ummkeWQ5eRmkY4xlnJZjjxuTQIUvb0hS0FRl2TEvZ1duRG/e4v4v5GqkWdXPkY/vcX8X8jVyeO/ay9q2tCb5RsiPtXEcm9JK21JK+9ePdaYdzqZqFfIpKU7UjFJRMw3hQmivSa9psl8qUUUV9HecFFbLzPyWtyZshvvK2tstpEu2sQRwid29wWl0j4q3tTbmO9S2W7vrYK0sM8PC4JCgYQLBbjqyoCMamZSAxGwJxQZHRWrXSSXrcC+9DVeTzFnYqoka26y9Jpcd/SHIJ8Uw419ozLdXsccUZspfvEYgAVVdpGP7w7aSWctlvhkAEAUGcVL8zcCNjIkTOGdoYZmAGOmZU19M77kAjetAs47m2m4dw/hv4TTwwXFxMiIZHM3qdmdlP4cabAdu+xJprLzPBHxviE1xlNZlghuFjWVrZkIjSURnY+lMbbjO1BmVFW77RnuurCLq6+9o0KzwTadJaKYnBKkBlOVOxziqjQFFaTcXtzw79n2nDPRLc28FxI6ojSXElzlgpYg5jQYUAbfmJzUvLNb213x66SKOSOJI4Fj0gxNNM6BgVGxXqxsSPIBHmgx+lIIS5wPqfarDx/nKa+tY4bkCSSOVpFnOkMEZQOiqqoAUEZ/22quI5GcHvsaQqcteFtLDO0JQJAnUlZm3wWCgDbdiTUeqa0XBwF7//AD/z3q9cG5kuLfgjyCVv+qitYsKv4aLGZZANt85HfNI2PEGFtecTc9a61wW8TuoYRZU6pdONOdKqqkjY5rJvL1Y9rOimCTqNgHGncHySPeuHvR3C+rGM+1adE8t8OCm69dzPdEhmUCQ2qOhJc4Gpdm058A4rpeaTdnjWkItglvcFIlRdLSyyhYpmbGS7MWbOduw7VFyTMWR0Vp9qtxa/s2y4X+HPeQx3U06orSP1mbALEZWONFJIGB3zTzmG7DS8wXQGRGsVhHsNtbiKTA8bRsfrVF2SUVqEHLRFvwaxnGg31zLczA7OE9Eca/AmPVt4J96c8a5wtofvcImeaFklt4rBbNIbeA7qjM7MSWTGdQGon2oMmooooClYKSpWCoy7JiWtauHI5/e4v4v5DVNtTVv5JP71F/F/Ia5XG/t5e1b3DT557tdDbUhqrzXtSJevIbO5jgfa8imxavIpcj9R+hxScjU2McOp2slFMhJRU8qfCfNVFFFfRHk063ON6Z/vH3h+t0+gJAFBEf8AYGBgd+43zvSPA+Zrqx1i2mMYkxrXCujEdiVcEZHvjNPpeVWNnaTQrLLNcmdukkZcLFCwTXhRndifhVfjtnbUVRjoGXwpOkZxlvYZ23oJAcyXX3kXfWc3IyRK2GYZUrtkYAwSAMbeKiqcQ2Mr6SkbsHJVSqMdTDcquBufgKnOL8l3NtFBI0cjGaMzMqwyfgqGIAkbGASATjxQJ2/O1/HFFEly4jhKFBhcjptqRS2MsoYAhSSNhtXPDOcby2Eghm0iVzK4McbhnPdvUpwflUDSiwMVLhWKKQCwU6QT2BbsCcGgccW4pNdyGW4kaSQ4BZjvgdgB2AHsNqZ0tFauyllRmUEKWCkgM35VJ9z4FS/E+DR29rG0pnjvHc5gkgeNRDg6ZFdh6snHb/ag7tOdr+KEQR3LrGqlFA060U91STGtR8ARUfa3sxhkgR/wnZZHTb1MgIUk4z5PnFSHBuUZ7mGaYI6rEiuo6TsZi7BVWLA38knwBSnLnLzSSTifqQ/d7eWdhp0uemoKrpYf1iy/rUydUW9EFaxamwfG5Hy8U4QK4OV048j/AJvTu+sZImBeKSKTGrTIjRll9wGG/wA6bTJ1ANB7d17b/H41fbaKW7nPBeZ7uxVktpiiOQxUqrISNgwV1IB+I3rjhnM11bPI8MpUzHMmQrK5JzkoRpzknxSf3CW4IWGN5WQerpoz4+ekbdjTKe0kR9Do6vt6GUhvV+X0kZ3yKpelX7xInme7NyLszubgZAlOCVBUrhQRgDSSAANvFM7fiUscUsKORHPo6i4Hr6bakycZ2O+1d3PB7iIoJIJkMhCoGidS5PYKCPUflUtxHku6ht7eYxSsZ1kcxiGTVCsb6R1NttWCR8KhK08u83Q2cUBPELiaOEKwsfuwRi49QjNzq/oRJhsZOwxpqm8N5ru7aSaSCYo051SYVWVjqLAlWBGQScHuM13yzwRJiZLvrxWiq2q4jgeRQwHoUkDAyf8Ag7iEiiZyFUFmYgAAEkk9gAO5oJC+5guZ2iaWZ2aEs0bE+tCzmRmDDfOs5yd6ecX50vbuNop5taPgsOnEpbSQRqZVDHcA7moq84dNCwSaKSNzghXjZGOe2FIya7bhM4V3MEoSM6XbpvpRh3DtjCn4GgZUU6sOGzXBIgiklI3IjjZyPmFG1I3EDRsUkVkZdirAqwPsQdxQJ0rDSVKw1GXZM7pO2NW3ks/vUX8X8hqoW5q18nN+8x/xfymuXxk/p5e1dDhfrx92qa6RL0l1K4Mm9eUmL0cxL2b+n6t/Ma7kamVq/pH1/wA66a5XOnI1EEhc7kDAJx7ZIq2WF5qiTYvropsZa9qOVfZ89UUUV794ls92L5JuFWFqJYYoIbaS4lQMiEn8WVpZBtoQFticZJ81DzZuLbjk9ojSC7vIoI1iVmbR1XmLYG4DYT9cVQZePXTx9JrmdosY6Zmcx49tJOMUlw7i09tq6E0kWsYbpyMmoDsG0nfuaC689wy8NtuF2wcpLHHNcOUbBWSaTBGpfKhSux8Gl/tVvL2K6aJZLkW0UNvDq1y9OQdFdTM2dLlmLDJ71nk908mnW7PoUIupi2lRuFXPYbnanVxxu5kiEL3EzRLjETSuYxj8uEJxt49qBhWlckWMb8ImkuP+mS8SS43wWSGAlY1P9p5HRB8yfFZrS63kgjMQkcRM2sxhj0yw2DFM4J+NBovPcP7IiNvAxjea+e9i0MQ0cESlLY5zkZZpCD/dzTTnWKaSz4WJBNLot5LmWYh5MC4mJGqQ9gAqjc+apXXeeQGZ2kOAMuxZsKMBcnfAG1O5eOT6OhrfpDYRa20D+DOPpirSfeq2/aLlw24uE4Q5ge4dmu44h03kZooY4S+E0n0AswG3cCvOXOJyWtrf3rSMZneC2jeQl3VyWZyS2+UVVIz2IHtVQ4RxS4tc9OSWJW7mN2Q/M6TSbXDoCpdmhdtZBYkayMFyPJxtmrxS+S1c33UjWXCkd3ll03E7PIxZ9E0oEY1E5xpTNUm+dS2w+fxru8vHJA6jMqqEXUxOlV7IpPZR7CmdUtnaLyXvWsR8Lu2HCrOxMsNvLBDdTzxFo1aSZj1XklGMlQAqgn2A70tLcvLecevbdC93bskNvhdbovUMEkqL31LGg3HbNZhHxq5WNYluJhGjB1jErhFYHUGVc4BBGQffek7Xic0UhljlkSU5JkV2VzqOWywOTk96qsecT4lfBk+8y3IZT1Y+rJKGUnbqJqOQTj8w9quX2m319FJFGsl0IYrS2jaQPKIpS0YLyMwOG1M5GT52rP7+/luH1zyPK+MapHZ2wOwyTnFLS8auGiEDTzGEYxEZXMYx+UBM4wMDFBb+Rb24az4l65ZY4rP7ukALMoNzMqBljzgY9Z2HkmuuVLKe1sOITQxyLeo8Nvsp69vHJkyuoxqQnAXV3G/aqVw7ik1sS1vLJEzDSTG7ISPYlTuK7s+M3EMjSxTypI2dTrIyu2e+pgct9aDSrS3mlXg9res73T3jXIEpLTQ2vo9L6jqAco7gH2+Vex80zXcvGp2kItY7W4ijhDHpAzyCOI6BsWYlmLdyTWYftKbq9bqydbv1eo3VyRgnXnPbbvSUdy6qyK7BH061DEK+k5XUvZsHcZ7UGjciu8ttHw90vrYzTCaK6tUYK/UUKvXXbXGMZDBu3yzVD46rrczLLIZnSR42lLFjIUYrq1E5IOKWi5lvEjES3VwsQGkRiaQIB20hc4A+FRVAV6DXleigXic+5/WrJyu568eWcd9wd/ynFV2379qn+X7NXmRSBk57jUMaT3UA/HuK1teS42XybnD2zOVaePSS9ISW8kkjxuPSQ2DkFWwPOM+/xqv3HE7oMcQz4OcZMqt8yVbBq/cO4U8QLtblUXLY1qu2Dj0uvbf/AC23ourMMMiFXIGNlBbSwyC41+lcZ8b585rl6ethh8vLL6urqS53eZWMwfiVwD6o5BjbAaUY38nNL23F7jJYvKMKEGZGzgYJ38+9WjiKyIMBQoyU9KR9wCSCDLscZHbeq3M5Uk9PGdu2B+mSP8dtq3scsc52jVuOWHXmrz9uT/8A9pf+69FMintGx+IXb/KireHp+UV8XU/uQNFFFbrlJrg3Kl5eIXtreSRAcagMKT7KTsx+Argcs3ZeWMQSF4CiyIo1MjSMFjBA8kkDArUzyxJc8Q4bg6eGwRWnSk1DpyHAdlQf1pHkzqxvjJPaoD9tvDZcWvI3KyX96LdWH5lUdSaQqfGVcLt2yMUFH45wC5sWVbqFoi41Lqxhh2OCDg48jxVn5V+z6d5BLfW8sdokUs0jHCNpSJmXY7rkgdxVh4NFGtzy/bS6SEhkusMdupcF5YVOf76R7fGmltwu4tLLi15fki7mjSHpuwM2i4mCySOo/KG0kKDjOlsDAFBl9S/LvLtxfORbwvKEK69GBpDHtqY4BODgGoirF9n0PV4jZxs2ENxExGcA6G1D67Y+tAjx61j+/PFYxzKutYkimx1g+ysrAbZ15GKfXHLt+kLzNaSLHGSrOR2KtoY47lQ2RqG3xqe4ZwSc8fhkvImh61zLdgPjOiFmmJK5yB6cZP0rjh/G5LmPjXEJSSzQrboD2UXMwCoo7YVE/wCZqZbEWSqTaTuWwdx527VLcqcuXHEZRDAjGLqRpJIACIkkbBY77gAMfpUHLeMwxsPlVq+yRf8A8ijDBkjiuHhQkDqSiFhGgJ85OfpU2omKN5n5RuLKQh4nETStHC7aQZACdBwDsSMGvDyTf6JX+6y6ISwkOBto/Pjf1afOM4pzy9yzPHxOzt7mJoneWJ9LjB6YfLNj5I36UrzJzpcvxK4uopSpJlhj2DKsLZTSqsCBldz8ST3qqytzcOlSKOZkIilLKjnsxTGsD5ZFTnAuR7u5uhb9F1KtCJj6cwpNgq7DP9jLYq3y8qveQ8FjAC2awh5bgsBGr3E5MsYOcmTIVQo3JI+NecIuvvHM1xJkakkuhEpIAdoYnigUZ2z6QfpQU3mrlC4sZG1xSCEytFFIwGZcE6SFB7kDOKledeQ5raWdra3la0twqtKdwWVF6zDyVDlhkDAx8DSPK3LE6cVsobuN4meVZiJBglI2LuTn3CNvUxY8ee6bjXEJWJ/dmt4wT+UXUoSJAPYKD9ck+9Bm1FTfD+WJp7O4vUMfRtmVXDPhyWIA0rjf8w7kfDJqEoCiiigKKKKAr0V5Xq0DiNsb1M8Auwk0bNq77dNjr3GAFAI8n3FQ8MRPb6jA/wB6sXL0KGeHqZQAnJCwtjA74bb27isOrty1saX1RMcRvxrTW9z6iHDs5XOM4EYDkdts96UXVINadVifLzuuCd9Q1AAdvfB2z7VIX98yt04jcS4b+u0aaSzYBEYdcH57dzTiW4YoddtMvT8tdIR4BO0i6PAA3z5JzXP7SdP5dSdb3/hVeJXLsca2LJnDAq5CkHOZQRsdvPb47VHSXr59QDYGAeozHGcjOHIH0qyX1pbTLrjic6RhixRen5Ho1DVsTgZz7k5yImeygCsSHLscggINs/Fz4+H1NZ8M8duzDnhlvvEZrY7lt/8A1P0xvRXbWB98ecFlzv8AWisnPj5sXJl5K5RRRW25zvqHbc7Zxuds98e1c58eO+PFeUUHpYnua9eQnJJJJ75JOfn71zRQFANFFB20rE5JJJ85Of1rnUe3j2ryigK9Bryig7aVickkn3yc/rXFFFB11DjGTgHIGdgffHvXma8ooO2lYnJYk+5Jz+tc6j28e1eUUHoY4xnY9x4OO2a8oooCiiigKKKKArpa5r1aBzB47/QVP8BH4qaUJO+yq2psKTjHx37f7VC20eexAqe4Bw8ySovUOTqxpZe4BIyCN9/nWvq2ctbehPmieN/deoLFcxBjn8NtLn55XLjJJ708sOE3E/r9atjfWU1E9lzvkN9BSB4fdaicscnJJkjVSNx204/5+i0NpcRjMpQg7jVdaNOfJ0uCTjHeudc+nTZ15p9epC64ddnUj5ZcEAF5NONzuFODv4HnamM/BH2aQntkMTJhsncqzDx58fPvUha2+Sem8Yz+fQST6vzYMjYJ7ZNL3dmsQzJKCf7smp8HO2BsNvjiq3Ws6br+DL3Vaa3UHClsDHYH2rypw2EB31svwKOSPqBiisnje6nw/szWiiiuu86KKKKAooooCiiigKKKKAooooCiiigKKKKAooooCiiigKKKKAooooCukrmukomdzuDB8D/H/apvl+06kyABR+bGepg+k7emoOFfmBUpw2QCRc7geCT7fKtbV+m7N3h/qnuvUXBUKkMuN/BkXb+71Bjx7Gko7GIelidz6AGGo5Pk7AfXauIeMY05lj32/wD2Z/iZvalOIXa5BjNuDjcAxsp+e2QTg+/euTtnvtXd3x23ju54ecDCdtgxuVcDHggAAVHzuyH1PCfhrXx8Qf8AI0zvrgsdRCnOMhQfSD2Iwe5wfh7U3iuQM+k6TkZKKW+G57fQ1kmnfuxZasnQ9e5Y+YR8pTj+evaaniFsNgkn1kX6+K9q3h+ini+qi0UUV2XnBRRRQFFFFAUUUUBRRRQFFFFAUUUUBRRRQFFFFAUUUUBRRRQFFFFAV6tFFEw5t6s3K6AzjIH5JfH/AJZoorV1/ovs3eF+vH3iwXEYS49AC9vyjHlfamdvIWchiSMNsTnsDiiiudHYvcy4/eyDKiR9OSNOo4x7YzVUlvJM/wBI++59R3/xoore4STlczjbd3r8Wnz/AE8v/cfx9aKKK3No51yu/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QEhQUERQWFRQUGBYUFxUWFBcWFBUYFRYcGBQXFRYdHTQhGBwlGxoXITIiJSkrLjEuIB8zODMsNygtLisBCgoKDg0OGhAQGywlHCQsLSwsLDIsLCwvLCwvLCw0NCwsLCwsNCwsOCwsLCwsLCwsLC0sLCssLCwsLCwsLCwsLP/AABEIAMIBAwMBIgACEQEDEQH/xAAcAAABBQEBAQAAAAAAAAAAAAAAAwQFBgcCAQj/xABCEAACAQMCBQIDBQQJAgYDAAABAgMABBESIQUGEzFBIlFhcYEHFCMykRUkgrIzQlJiobGzwfA0k1Rjc5LR4SVDU//EABsBAQACAwEBAAAAAAAAAAAAAAABAgMEBQYH/8QALREBAQABAgQEBQMFAAAAAAAAAAECAxEEEiExE1FhcRQiMkGRBTOhI1KB0fD/2gAMAwEAAhEDEQA/AMOooooCiiigKKKKAooooCiiigKK7EZILYOB3ODgZ7ZNerAxUsFYqO7AEgfM9hQJ0Urb27SHSiszYJwoJOAMk7eAKSoCiilJLdlALKwDdiVIB+R8+KBOiu1jJBIBIHcgHA9snxXqwMVLBWKju2k6R8z2FAnRRRQFFFFAUUUUBXq15XSCoqZ3LRjepLhafjJ8/wDamUKZqa4HBqlQfP8AyNa2tltjW9w2O+ePuluJ2u4NKSwaYfnU9dcPyqnFdXfDshRXE+JnSPR+D0VYRdOP4mk7K00jW1Tc9lrb+6tITWpkOldlFbE1o17ooWS5OTgbUVNfdkXb2oq3jY+Svg1m9FFFdt5cUUUUBRRRQFFFFAUUUUE1bhjw+b8xUXFuR3wPw5wxH1K5+Yp3yzGr286SNoR57JGbOAFLyajn4DJ+lVunU9+zokZ0hUA7KAWxnSXP9YjUwHzrFlp7yzfvZfxt/peZLXwO1CyxiWERTo8ykJka4ug+WwSQcNgBhsc+cU3tLCJxG5gGGs53Krq/pIpJFQjf82AmfnnG9VKvKrdG777/APdfX1Of0TXHbRepB01VBNDA2BkJqdQGO5OBmpa6LuqpJGTOLrJgdvTcs6nqPnYgZVF2OnDbeap9e5q9095Jv2RzLBw3V9zvhggZh9IzpBEu+PkP8Kk10i3VG9DG0OLlP6MoSZOhIvYtn0ah6snGD3ql0VGWlv8Af77/AMJmewNFFFZVBRRRQFFFFAUpHSdLQCovZM7n9smatvJlpruoh76v5DVbso60b7MLYG+gz/f/ANNq5/EYZ6mNxx72NrT1pp2XyXA8HOAMdq5uuF7Hb4VpH3Rfakp+How7VxMv0jisZzby/wCXQx/Vrv1jJ34Ttj9aazcN2wowPetOuOCqexxUbLy5qO52+FaPPq4Xaxu6f6hpZd2aNwtB3O9FaA/LC58UVb4q+rL8Zoeb5booor3DyQooooCiiigKKKKAooooCiiigKKKKAooooCiiigKKKKAoFFKQPpYHb60CdFSVzECraACc7+/0qNqbNkS7il7akKXtqrl2SnLAVo/2Yf9fB/H/ptWb2JrQ/s0P79B/H/ptWpqas05cltt2+A14xpqGNda61p+pY5TsnkDCk2SlNVJO1criLp3qyY7kilFBNFc/wCVl6vjGiiivdNNN2PKF9PEJobSaSJskOkZYHBIOMd9wahpEKkqwIIJBBGCCNiCPBq+86meO44dZ2zOssFrbRgRsVbrzfiNjHkl1qy8a4Lbz33E72Q27rFLFbRJPMIbeS5ES9YyNkZ06XOkH1HPtQY3RWk3vBLS/urC2iNulxIZPvbWWo2yxpl1KasjWI1bONs4r3hVza3NvxKROH28dtawHoyEO04lkYRwdSQvhmPqYjHcUGa0VoM4tLDhvD5XtY5rydZnxLqMQj6pCvIgYFzpACjOB6ic7VVOa7i2lupXskMdu2kohGCp0L1ABk4GvVjftigiaKleVuDG+u4LZTjrOFLf2V7u30UE1cOa+O2Fo9zY23DYWWLqQC4lZjP1FBRpM+MPnbzjxnFBTv2DN9z++EAQdXoBiwDNJp1YVe5GPPwPtUdFGWYKO7EAb43JwNzW12E0Nrw7gtpLbJdS3cnVCSZ6SLNJ/SMv9ZgjhRnb8xqDihtYOPzWkVlBPHLcxQqJQWWBdvvHTXOPLHftpoKJzTy5Nw2foXOnqBVf0NqGGG2/v3rji/AJrSO3lmUBbpOrFhgSU23IH5c5Hen/ADxbJ+07qK2B0idokUknBDaNIJ3wGBA+GKnvttlC30dsn5bO2gtwB2BC6/8AJl/Sgz6pTj/AJrFo0uFCtLEk6gMG9D506sdjsdq0ex4Pb8PXhsH3OK7vOIiOSRpwzpFHIwwEQHGwJJb+6T8pq9trW84rxiW9QPa2NssQHlCqjOg+GysgHzoMKorRupY8ZNlbW1qtpdPcFHMS/hi3wScsTl5AADkjvntmrJx2z4XbR3cUicPEMcbpAYZzNxJp12Uvj8uWzkHt52zQYrRWucPsbO0seEGWzjuLy8dlUPnQUkmADyAfnIUoqg+5Piqb9pfD4YOK3UNsqpErqFUH0qTGpcD2GottQVWpFSU0BADqGSff338V4HVMKV7gaj370oDoGCfQezDxnx/91kxmzHldy9rw55BNLCBpt1DzZIAwW0gD3OfFMZ+mQW8nx8fc1aLJRbcGuX7m5uYoAR/ZhQykfqwz8hXP2e8vxXC3NzcdMx2qppjmlEMMkspIjEknhBpJIBBOw81FqZFMp+llIiRysjLHKXEbkYVzGQH0nzgkA/OrXzhNaJHbMqWbXayFpUs9bWjQjBRZMnBYkEHSe3ntUzznx9YFsrc2NmcWiTFWSTEMlyWkdYx1Nv6p3zvWO9l1OsvFaF9mp/foP4/9Nqzyw8VoH2bn9+h/j/02rm8Xfky9mTHu3EPXpem4evddeZ8Ss/IWL1wzUmXrh2x2qLmtMXeqikuoKKpzeq/K+Oa6Q4IOM4OcHsfga5or3rnrvf8A2lzySPNHb2kFxIMG4jiYzj06fQ7uQnp2yADiofgfNLW8UsEsMVzBMwkeOYPtIoIEiOrBlbBwTncVAUUE9bcztBeR3dtBBA0WyxormIggq2vU5ZtSsQTn9KecQ53kktprSOCCC2m0ExxKwwyPrL6ixLMSFBLZwFAGPNVooJPjnG3u+hrVVFvDHbIFzjRHnBOSfUSSSajKKKB3wjiUlrNHPC2mSJg6nvuPceQexHtVk5o57N/G6vZWcUkpBknjhInYqQdnLbZI375qoU9veFSwxwyyLpS4VniOpSWVW0lsA5UZyN8ZxQT0nPczXdpddKHNlEkMUWH6QWMMFJGrOfV4I7Co2x5lmhvvvy6TP1XmwQShZySwIznT6iO+fjUNT/gXCnvLiK3ixrmdUUn8oyd2bzgDJOPagk+Yeazdzxzpb29u8bmUdGPBdywctKxJLnUP8T70+5q58biCvrs7RJZdHUnSI9dihUjS5Y6M6QD8Ns1VLqHQ7JkNpZl1L+VtJxkfA0lQX+z+1a5ijtwsNuZrdViW4aMmYxIR+HnOwYDBI3wTjB3qFfnScxX8eiMftGQSzOA2sYcuEQ6sBclhvnYmq1RQPeDcUktJ454TpkiYOpxkZHgjyCMg1P8AMnOgvY3U2NnFJKQ0k8cTCUtq1MVJb06j379zVTpWCHWcdvJPtQWg86Tyz2U3SiP7PSOOGPD9P8P8rPlsls4OxHYU85T4xGl+/E72ZFZJZZTbhGeWZpFb0xgjSqgtjLNtgVVnBRPwzkZySMVy2JVz2cf41fl/KnN+Di8uxdPIxUIzu8gUdl1MW0j4DOKZpMY8qwyPY/8AO1SHMPChZP0TLFLIoRupA+uP1DONWBuPamd7w6ZIoZ5FxHca+k2oEsIm0udIOVAO2+M+KWkn4S3CObTBbC2ktre5jWQzR9dZDodlCt+RxqBA7GuOD81vbm4BgglguiDLbshWL0sWQx6CDGVJOMGmI4K/3M3hZRGJxbBd9bP0+oSBjGkLjz5FRlUXSHGeIpcMpjt4rdVGkJF1MHfOWLuST9ameJc2G8iCzW1uZgkcX3oCQTaY8adtejVgYJ09qq1L29Rl2ImbI1ffs6bF5D/H/ptVAtKvXILYu4f4/wCRq5XG3+nl7Vsac3sbUsm1erJkU1R9qIpK8lMm9cDlZMjFcrL4NNupg0TN5qOZPhlyKKbC4oqN4tyZPkqiiivorjNGveX+tdcHsY4lybeCSYhRqPWcyymQgb6Ux3+Vc2HFLNeLcQecRRBjNHau0AlggcSBY2aEDB9A74IBOcVD232i30Yi0SIGiCIJOjH1XSL+jSSTTqdV22J+eajuFczy26uvTt5Q7mQ9e2imw5GCVLrkdu3agf8A2gi5WaNbtoJD0xLFNbxxok0Uh9L5RFz2PcZG9VWn/GuMTXkvVuH1vgKNgqqq7KqKoAVR7AUwoNUN4tnHwe2toIfvdxHE7yyQpIQlzMSigMMZbO5O4UKARSXFobezbid/FBExS9NlbRvGHhiYZeWXp/lOy+kHYZ7VSX5nuGuYrospmgEaxnQulREumPCYxtjPz3pThPNlxbdUAxyJO2uWKeJJoncHIco4wGye4/2oLFzRxA/dOGXskcS3jtcEkQRqssUbKInliC6TvqAONxnvT/7S+ap4ZxaKIMRW0MT5tYCQ8kQeTpkp6Bl9guAPFUDjPGJryTq3Dl3wFGwVVVRhVRVAVFHsAB3qQ4vzfcXcXTn6TnCqZvu8QuGVMaFaYLqIGB5385oICrl9lf4d1Nc/+DtLm5A92WPpqP8A3SCqbUnwDjstjIzwlfWjROrxrJHJG+CyOjDBBIH6UDrkfgq319b27nCSMS+O+hFLuB7EqpFW/gnGlvxxCOS2gjsYbWeWNUgjVoGXa3ImxqMhJA3J1HO1U645quXniuA6xyQbRdKKOJYwCThURQuNz3Bz5pTjPN9zdRmJzHHE7CR44IY4Vlcf15dCgufmSPNBY4OAftGx4UIUUP1ri2mdVUEKCsokkbyEjLHJ8Cpa1SzuLjiXEcQRwwPFb2gkiLW4YjQJXiRTq9KagCMZbftWf2PMlzDay2kUhSCZtUigDLZAUjXjIBAAIB3xileWuNXNoJBBoMcoAliljSWGTTkrqRwQSCTgimxumuc+IQXUVusbxz3EZkM12lsLZGVsdOPQFGsrv6ioqsR+j0P2bsR8fenPGeIvcka0jRtlVYYkhiAyeyoAPJ370hqBPTPYAAHzkCskmzHbu0WfliOa3hkyIxHw1TGqKoa5uhHLcsDtlsRLue+6DNNJ7lrbiFnZ28cAk6dpayloI3YSM+uXcg4J6gUt39PcVXTzldRPbOsil7ROnAQi6UUp0zqXGGJTbJ+FQMPFZUuBcq564k63UOCepq1ajnY+rfeot26Jk36pXmy6WPidzJboirHcyFEKK0focgegjBBIzgjFW/7Qua7i3a2twtvlbSEyZtIDiSZS8mjKegepdlxvVF4/zDLesDMIl0lmCxQxxLqkILsdAGpiQMk5pxxLm64uYRDN0Xwqx9UwRfeNCEFE62nVgYHmqLrgOKNYcM4ZBDFG13ctLcBpY1kEYlk6cbKjArqZVA1EbAEDvVY+02ONOKXawqqIsgXSgCqGCKJMAdvXqNR0vMU7S20rMpe0SKOH0LhVgOYwVxht9znvTC9ummkeWQ5eRmkY4xlnJZjjxuTQIUvb0hS0FRl2TEvZ1duRG/e4v4v5GqkWdXPkY/vcX8X8jVyeO/ay9q2tCb5RsiPtXEcm9JK21JK+9ePdaYdzqZqFfIpKU7UjFJRMw3hQmivSa9psl8qUUUV9HecFFbLzPyWtyZshvvK2tstpEu2sQRwid29wWl0j4q3tTbmO9S2W7vrYK0sM8PC4JCgYQLBbjqyoCMamZSAxGwJxQZHRWrXSSXrcC+9DVeTzFnYqoka26y9Jpcd/SHIJ8Uw419ozLdXsccUZspfvEYgAVVdpGP7w7aSWctlvhkAEAUGcVL8zcCNjIkTOGdoYZmAGOmZU19M77kAjetAs47m2m4dw/hv4TTwwXFxMiIZHM3qdmdlP4cabAdu+xJprLzPBHxviE1xlNZlghuFjWVrZkIjSURnY+lMbbjO1BmVFW77RnuurCLq6+9o0KzwTadJaKYnBKkBlOVOxziqjQFFaTcXtzw79n2nDPRLc28FxI6ojSXElzlgpYg5jQYUAbfmJzUvLNb213x66SKOSOJI4Fj0gxNNM6BgVGxXqxsSPIBHmgx+lIIS5wPqfarDx/nKa+tY4bkCSSOVpFnOkMEZQOiqqoAUEZ/22quI5GcHvsaQqcteFtLDO0JQJAnUlZm3wWCgDbdiTUeqa0XBwF7//AD/z3q9cG5kuLfgjyCVv+qitYsKv4aLGZZANt85HfNI2PEGFtecTc9a61wW8TuoYRZU6pdONOdKqqkjY5rJvL1Y9rOimCTqNgHGncHySPeuHvR3C+rGM+1adE8t8OCm69dzPdEhmUCQ2qOhJc4Gpdm058A4rpeaTdnjWkItglvcFIlRdLSyyhYpmbGS7MWbOduw7VFyTMWR0Vp9qtxa/s2y4X+HPeQx3U06orSP1mbALEZWONFJIGB3zTzmG7DS8wXQGRGsVhHsNtbiKTA8bRsfrVF2SUVqEHLRFvwaxnGg31zLczA7OE9Eca/AmPVt4J96c8a5wtofvcImeaFklt4rBbNIbeA7qjM7MSWTGdQGon2oMmooooClYKSpWCoy7JiWtauHI5/e4v4v5DVNtTVv5JP71F/F/Ia5XG/t5e1b3DT557tdDbUhqrzXtSJevIbO5jgfa8imxavIpcj9R+hxScjU2McOp2slFMhJRU8qfCfNVFFFfRHk063ON6Z/vH3h+t0+gJAFBEf8AYGBgd+43zvSPA+Zrqx1i2mMYkxrXCujEdiVcEZHvjNPpeVWNnaTQrLLNcmdukkZcLFCwTXhRndifhVfjtnbUVRjoGXwpOkZxlvYZ23oJAcyXX3kXfWc3IyRK2GYZUrtkYAwSAMbeKiqcQ2Mr6SkbsHJVSqMdTDcquBufgKnOL8l3NtFBI0cjGaMzMqwyfgqGIAkbGASATjxQJ2/O1/HFFEly4jhKFBhcjptqRS2MsoYAhSSNhtXPDOcby2Eghm0iVzK4McbhnPdvUpwflUDSiwMVLhWKKQCwU6QT2BbsCcGgccW4pNdyGW4kaSQ4BZjvgdgB2AHsNqZ0tFauyllRmUEKWCkgM35VJ9z4FS/E+DR29rG0pnjvHc5gkgeNRDg6ZFdh6snHb/ag7tOdr+KEQR3LrGqlFA060U91STGtR8ARUfa3sxhkgR/wnZZHTb1MgIUk4z5PnFSHBuUZ7mGaYI6rEiuo6TsZi7BVWLA38knwBSnLnLzSSTifqQ/d7eWdhp0uemoKrpYf1iy/rUydUW9EFaxamwfG5Hy8U4QK4OV048j/AJvTu+sZImBeKSKTGrTIjRll9wGG/wA6bTJ1ANB7d17b/H41fbaKW7nPBeZ7uxVktpiiOQxUqrISNgwV1IB+I3rjhnM11bPI8MpUzHMmQrK5JzkoRpzknxSf3CW4IWGN5WQerpoz4+ekbdjTKe0kR9Do6vt6GUhvV+X0kZ3yKpelX7xInme7NyLszubgZAlOCVBUrhQRgDSSAANvFM7fiUscUsKORHPo6i4Hr6bakycZ2O+1d3PB7iIoJIJkMhCoGidS5PYKCPUflUtxHku6ht7eYxSsZ1kcxiGTVCsb6R1NttWCR8KhK08u83Q2cUBPELiaOEKwsfuwRi49QjNzq/oRJhsZOwxpqm8N5ru7aSaSCYo051SYVWVjqLAlWBGQScHuM13yzwRJiZLvrxWiq2q4jgeRQwHoUkDAyf8Ag7iEiiZyFUFmYgAAEkk9gAO5oJC+5guZ2iaWZ2aEs0bE+tCzmRmDDfOs5yd6ecX50vbuNop5taPgsOnEpbSQRqZVDHcA7moq84dNCwSaKSNzghXjZGOe2FIya7bhM4V3MEoSM6XbpvpRh3DtjCn4GgZUU6sOGzXBIgiklI3IjjZyPmFG1I3EDRsUkVkZdirAqwPsQdxQJ0rDSVKw1GXZM7pO2NW3ks/vUX8X8hqoW5q18nN+8x/xfymuXxk/p5e1dDhfrx92qa6RL0l1K4Mm9eUmL0cxL2b+n6t/Ma7kamVq/pH1/wA66a5XOnI1EEhc7kDAJx7ZIq2WF5qiTYvropsZa9qOVfZ89UUUV794ls92L5JuFWFqJYYoIbaS4lQMiEn8WVpZBtoQFticZJ81DzZuLbjk9ojSC7vIoI1iVmbR1XmLYG4DYT9cVQZePXTx9JrmdosY6Zmcx49tJOMUlw7i09tq6E0kWsYbpyMmoDsG0nfuaC689wy8NtuF2wcpLHHNcOUbBWSaTBGpfKhSux8Gl/tVvL2K6aJZLkW0UNvDq1y9OQdFdTM2dLlmLDJ71nk908mnW7PoUIupi2lRuFXPYbnanVxxu5kiEL3EzRLjETSuYxj8uEJxt49qBhWlckWMb8ImkuP+mS8SS43wWSGAlY1P9p5HRB8yfFZrS63kgjMQkcRM2sxhj0yw2DFM4J+NBovPcP7IiNvAxjea+e9i0MQ0cESlLY5zkZZpCD/dzTTnWKaSz4WJBNLot5LmWYh5MC4mJGqQ9gAqjc+apXXeeQGZ2kOAMuxZsKMBcnfAG1O5eOT6OhrfpDYRa20D+DOPpirSfeq2/aLlw24uE4Q5ge4dmu44h03kZooY4S+E0n0AswG3cCvOXOJyWtrf3rSMZneC2jeQl3VyWZyS2+UVVIz2IHtVQ4RxS4tc9OSWJW7mN2Q/M6TSbXDoCpdmhdtZBYkayMFyPJxtmrxS+S1c33UjWXCkd3ll03E7PIxZ9E0oEY1E5xpTNUm+dS2w+fxru8vHJA6jMqqEXUxOlV7IpPZR7CmdUtnaLyXvWsR8Lu2HCrOxMsNvLBDdTzxFo1aSZj1XklGMlQAqgn2A70tLcvLecevbdC93bskNvhdbovUMEkqL31LGg3HbNZhHxq5WNYluJhGjB1jErhFYHUGVc4BBGQffek7Xic0UhljlkSU5JkV2VzqOWywOTk96qsecT4lfBk+8y3IZT1Y+rJKGUnbqJqOQTj8w9quX2m319FJFGsl0IYrS2jaQPKIpS0YLyMwOG1M5GT52rP7+/luH1zyPK+MapHZ2wOwyTnFLS8auGiEDTzGEYxEZXMYx+UBM4wMDFBb+Rb24az4l65ZY4rP7ukALMoNzMqBljzgY9Z2HkmuuVLKe1sOITQxyLeo8Nvsp69vHJkyuoxqQnAXV3G/aqVw7ik1sS1vLJEzDSTG7ISPYlTuK7s+M3EMjSxTypI2dTrIyu2e+pgct9aDSrS3mlXg9res73T3jXIEpLTQ2vo9L6jqAco7gH2+Vex80zXcvGp2kItY7W4ijhDHpAzyCOI6BsWYlmLdyTWYftKbq9bqydbv1eo3VyRgnXnPbbvSUdy6qyK7BH061DEK+k5XUvZsHcZ7UGjciu8ttHw90vrYzTCaK6tUYK/UUKvXXbXGMZDBu3yzVD46rrczLLIZnSR42lLFjIUYrq1E5IOKWi5lvEjES3VwsQGkRiaQIB20hc4A+FRVAV6DXleigXic+5/WrJyu568eWcd9wd/ynFV2379qn+X7NXmRSBk57jUMaT3UA/HuK1teS42XybnD2zOVaePSS9ISW8kkjxuPSQ2DkFWwPOM+/xqv3HE7oMcQz4OcZMqt8yVbBq/cO4U8QLtblUXLY1qu2Dj0uvbf/AC23ourMMMiFXIGNlBbSwyC41+lcZ8b585rl6ethh8vLL6urqS53eZWMwfiVwD6o5BjbAaUY38nNL23F7jJYvKMKEGZGzgYJ38+9WjiKyIMBQoyU9KR9wCSCDLscZHbeq3M5Uk9PGdu2B+mSP8dtq3scsc52jVuOWHXmrz9uT/8A9pf+69FMintGx+IXb/KireHp+UV8XU/uQNFFFbrlJrg3Kl5eIXtreSRAcagMKT7KTsx+Argcs3ZeWMQSF4CiyIo1MjSMFjBA8kkDArUzyxJc8Q4bg6eGwRWnSk1DpyHAdlQf1pHkzqxvjJPaoD9tvDZcWvI3KyX96LdWH5lUdSaQqfGVcLt2yMUFH45wC5sWVbqFoi41Lqxhh2OCDg48jxVn5V+z6d5BLfW8sdokUs0jHCNpSJmXY7rkgdxVh4NFGtzy/bS6SEhkusMdupcF5YVOf76R7fGmltwu4tLLi15fki7mjSHpuwM2i4mCySOo/KG0kKDjOlsDAFBl9S/LvLtxfORbwvKEK69GBpDHtqY4BODgGoirF9n0PV4jZxs2ENxExGcA6G1D67Y+tAjx61j+/PFYxzKutYkimx1g+ysrAbZ15GKfXHLt+kLzNaSLHGSrOR2KtoY47lQ2RqG3xqe4ZwSc8fhkvImh61zLdgPjOiFmmJK5yB6cZP0rjh/G5LmPjXEJSSzQrboD2UXMwCoo7YVE/wCZqZbEWSqTaTuWwdx527VLcqcuXHEZRDAjGLqRpJIACIkkbBY77gAMfpUHLeMwxsPlVq+yRf8A8ijDBkjiuHhQkDqSiFhGgJ85OfpU2omKN5n5RuLKQh4nETStHC7aQZACdBwDsSMGvDyTf6JX+6y6ISwkOBto/Pjf1afOM4pzy9yzPHxOzt7mJoneWJ9LjB6YfLNj5I36UrzJzpcvxK4uopSpJlhj2DKsLZTSqsCBldz8ST3qqytzcOlSKOZkIilLKjnsxTGsD5ZFTnAuR7u5uhb9F1KtCJj6cwpNgq7DP9jLYq3y8qveQ8FjAC2awh5bgsBGr3E5MsYOcmTIVQo3JI+NecIuvvHM1xJkakkuhEpIAdoYnigUZ2z6QfpQU3mrlC4sZG1xSCEytFFIwGZcE6SFB7kDOKledeQ5raWdra3la0twqtKdwWVF6zDyVDlhkDAx8DSPK3LE6cVsobuN4meVZiJBglI2LuTn3CNvUxY8ee6bjXEJWJ/dmt4wT+UXUoSJAPYKD9ck+9Bm1FTfD+WJp7O4vUMfRtmVXDPhyWIA0rjf8w7kfDJqEoCiiigKKKKAr0V5Xq0DiNsb1M8Auwk0bNq77dNjr3GAFAI8n3FQ8MRPb6jA/wB6sXL0KGeHqZQAnJCwtjA74bb27isOrty1saX1RMcRvxrTW9z6iHDs5XOM4EYDkdts96UXVINadVifLzuuCd9Q1AAdvfB2z7VIX98yt04jcS4b+u0aaSzYBEYdcH57dzTiW4YoddtMvT8tdIR4BO0i6PAA3z5JzXP7SdP5dSdb3/hVeJXLsca2LJnDAq5CkHOZQRsdvPb47VHSXr59QDYGAeozHGcjOHIH0qyX1pbTLrjic6RhixRen5Ho1DVsTgZz7k5yImeygCsSHLscggINs/Fz4+H1NZ8M8duzDnhlvvEZrY7lt/8A1P0xvRXbWB98ecFlzv8AWisnPj5sXJl5K5RRRW25zvqHbc7Zxuds98e1c58eO+PFeUUHpYnua9eQnJJJJ75JOfn71zRQFANFFB20rE5JJJ85Of1rnUe3j2ryigK9Bryig7aVickkn3yc/rXFFFB11DjGTgHIGdgffHvXma8ooO2lYnJYk+5Jz+tc6j28e1eUUHoY4xnY9x4OO2a8oooCiiigKKKKArpa5r1aBzB47/QVP8BH4qaUJO+yq2psKTjHx37f7VC20eexAqe4Bw8ySovUOTqxpZe4BIyCN9/nWvq2ctbehPmieN/deoLFcxBjn8NtLn55XLjJJ708sOE3E/r9atjfWU1E9lzvkN9BSB4fdaicscnJJkjVSNx204/5+i0NpcRjMpQg7jVdaNOfJ0uCTjHeudc+nTZ15p9epC64ddnUj5ZcEAF5NONzuFODv4HnamM/BH2aQntkMTJhsncqzDx58fPvUha2+Sem8Yz+fQST6vzYMjYJ7ZNL3dmsQzJKCf7smp8HO2BsNvjiq3Ws6br+DL3Vaa3UHClsDHYH2rypw2EB31svwKOSPqBiisnje6nw/szWiiiuu86KKKKAooooCiiigKKKKAooooCiiigKKKKAooooCiiigKKKKAooooCukrmukomdzuDB8D/H/apvl+06kyABR+bGepg+k7emoOFfmBUpw2QCRc7geCT7fKtbV+m7N3h/qnuvUXBUKkMuN/BkXb+71Bjx7Gko7GIelidz6AGGo5Pk7AfXauIeMY05lj32/wD2Z/iZvalOIXa5BjNuDjcAxsp+e2QTg+/euTtnvtXd3x23ju54ecDCdtgxuVcDHggAAVHzuyH1PCfhrXx8Qf8AI0zvrgsdRCnOMhQfSD2Iwe5wfh7U3iuQM+k6TkZKKW+G57fQ1kmnfuxZasnQ9e5Y+YR8pTj+evaaniFsNgkn1kX6+K9q3h+ini+qi0UUV2XnBRRRQFFFFAUUUUBRRRQFFFFAUUUUBRRRQFFFFAUUUUBRRRQFFFFAV6tFFEw5t6s3K6AzjIH5JfH/AJZoorV1/ovs3eF+vH3iwXEYS49AC9vyjHlfamdvIWchiSMNsTnsDiiiudHYvcy4/eyDKiR9OSNOo4x7YzVUlvJM/wBI++59R3/xoore4STlczjbd3r8Wnz/AE8v/cfx9aKKK3No51yu/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slideteam.net/media/catalog/product/cache/1/thumbnail/543x403/c68698d68bdc5cacf3dcc75ce675b615/1/_/1_john_3_18_let_us_not_love_with_words_powerpoint_church_sermon_Slide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653727" cy="574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6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381000"/>
            <a:ext cx="8915400" cy="6096000"/>
          </a:xfrm>
        </p:spPr>
        <p:txBody>
          <a:bodyPr>
            <a:normAutofit/>
          </a:bodyPr>
          <a:lstStyle/>
          <a:p>
            <a:pPr marL="0" indent="0" algn="ctr">
              <a:buNone/>
            </a:pPr>
            <a:r>
              <a:rPr lang="en-US" sz="3600" i="1" dirty="0">
                <a:latin typeface="Adobe Hebrew" panose="02040503050201020203" pitchFamily="18" charset="-79"/>
                <a:cs typeface="Adobe Hebrew" panose="02040503050201020203" pitchFamily="18" charset="-79"/>
              </a:rPr>
              <a:t>A large part of the responsibility for a person's spiritual state lies with the family. For children to be released from their various inner problems it is not enough for them to receive good advice, or to be compelled by force; nor do logical arguments or threats do any good. These things rather make matters worse. The solution is to be found through the sanctification of the parents. Become saints and you will have no problems with your children. The sanctity of their parents releases the children from their problems. </a:t>
            </a:r>
          </a:p>
        </p:txBody>
      </p:sp>
    </p:spTree>
    <p:extLst>
      <p:ext uri="{BB962C8B-B14F-4D97-AF65-F5344CB8AC3E}">
        <p14:creationId xmlns:p14="http://schemas.microsoft.com/office/powerpoint/2010/main" val="207142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solidFill>
                  <a:schemeClr val="accent2"/>
                </a:solidFill>
              </a:rPr>
              <a:t>A child needs to be surrounded by people who pray and pray ardently </a:t>
            </a:r>
            <a:br>
              <a:rPr lang="en-US" dirty="0"/>
            </a:br>
            <a:endParaRPr lang="en-US" dirty="0"/>
          </a:p>
        </p:txBody>
      </p:sp>
      <p:sp>
        <p:nvSpPr>
          <p:cNvPr id="3" name="Content Placeholder 2"/>
          <p:cNvSpPr>
            <a:spLocks noGrp="1"/>
          </p:cNvSpPr>
          <p:nvPr>
            <p:ph idx="1"/>
          </p:nvPr>
        </p:nvSpPr>
        <p:spPr>
          <a:xfrm>
            <a:off x="457200" y="1600200"/>
            <a:ext cx="8534400" cy="5181600"/>
          </a:xfrm>
        </p:spPr>
        <p:txBody>
          <a:bodyPr>
            <a:normAutofit/>
          </a:bodyPr>
          <a:lstStyle/>
          <a:p>
            <a:pPr marL="0" indent="0" algn="ctr">
              <a:buNone/>
            </a:pPr>
            <a:r>
              <a:rPr lang="en-US" sz="3200" i="1" dirty="0">
                <a:latin typeface="Adobe Hebrew" panose="02040503050201020203" pitchFamily="18" charset="-79"/>
                <a:cs typeface="Adobe Hebrew" panose="02040503050201020203" pitchFamily="18" charset="-79"/>
              </a:rPr>
              <a:t>“A child needs to be surrounded by people who pray and pray ardently. A mother should not be satisfied by giving her child a physical caress, but should also coddle it with the caress of prayer. In the depths of its soul the child senses the spiritual caress that its mother conveys to it and is drawn to her. It feels security and certainty when its mother mystically embraces it with constant, intense and fervent prayer and releases it from whatever is oppressing it.”</a:t>
            </a:r>
          </a:p>
          <a:p>
            <a:endParaRPr lang="en-US" dirty="0"/>
          </a:p>
        </p:txBody>
      </p:sp>
    </p:spTree>
    <p:extLst>
      <p:ext uri="{BB962C8B-B14F-4D97-AF65-F5344CB8AC3E}">
        <p14:creationId xmlns:p14="http://schemas.microsoft.com/office/powerpoint/2010/main" val="43768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248400"/>
          </a:xfrm>
        </p:spPr>
        <p:txBody>
          <a:bodyPr>
            <a:normAutofit/>
          </a:bodyPr>
          <a:lstStyle/>
          <a:p>
            <a:pPr marL="0" indent="0" algn="ctr">
              <a:buNone/>
            </a:pPr>
            <a:r>
              <a:rPr lang="en-US" sz="3200" i="1" dirty="0">
                <a:latin typeface="Adobe Hebrew" panose="02040503050201020203" pitchFamily="18" charset="-79"/>
                <a:cs typeface="Adobe Hebrew" panose="02040503050201020203" pitchFamily="18" charset="-79"/>
              </a:rPr>
              <a:t>“Pray, and when you have to, speak to your children with love. Lots of prayer and few words. Lots of prayer and few words for everyone. We mustn't become an annoyance, but rather pray secretly and then speak, and God will let us know in our hearts whether the others have accepted what we have said. If not, we won't speak. We will simply pray mystically. Because if we speak we become an annoyance and make others react or even infuriate them. That is why it is better to speak mystically to the heart of others through secret prayer rather than to their ears.”</a:t>
            </a:r>
          </a:p>
        </p:txBody>
      </p:sp>
    </p:spTree>
    <p:extLst>
      <p:ext uri="{BB962C8B-B14F-4D97-AF65-F5344CB8AC3E}">
        <p14:creationId xmlns:p14="http://schemas.microsoft.com/office/powerpoint/2010/main" val="174738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1C91C1-E467-4336-B894-EB55EDC9D048}"/>
              </a:ext>
            </a:extLst>
          </p:cNvPr>
          <p:cNvPicPr>
            <a:picLocks noChangeAspect="1"/>
          </p:cNvPicPr>
          <p:nvPr/>
        </p:nvPicPr>
        <p:blipFill rotWithShape="1">
          <a:blip r:embed="rId2"/>
          <a:srcRect l="2302" r="10232" b="1724"/>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One Thanksgiving a </a:t>
            </a:r>
            <a:br>
              <a:rPr lang="en-US" sz="5700"/>
            </a:br>
            <a:r>
              <a:rPr lang="en-US" sz="5700"/>
              <a:t>few years back…</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05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00800"/>
          </a:xfrm>
        </p:spPr>
        <p:txBody>
          <a:bodyPr>
            <a:normAutofit/>
          </a:bodyPr>
          <a:lstStyle/>
          <a:p>
            <a:pPr marL="0" indent="0" algn="ctr">
              <a:buNone/>
            </a:pPr>
            <a:r>
              <a:rPr lang="en-US" sz="4400" i="1" dirty="0">
                <a:latin typeface="Adobe Hebrew" panose="02040503050201020203" pitchFamily="18" charset="-79"/>
                <a:cs typeface="Adobe Hebrew" panose="02040503050201020203" pitchFamily="18" charset="-79"/>
              </a:rPr>
              <a:t>“This is the most perfect way — for the mother to speak to God and for God to speak to the children. If you do not communicate in this way, constant lecturing becomes a kind of intimidation. And when the child grows up it begins to rebel, that is, to take revenge, so to speak, on its father and mother who coerced it.” </a:t>
            </a:r>
          </a:p>
        </p:txBody>
      </p:sp>
    </p:spTree>
    <p:extLst>
      <p:ext uri="{BB962C8B-B14F-4D97-AF65-F5344CB8AC3E}">
        <p14:creationId xmlns:p14="http://schemas.microsoft.com/office/powerpoint/2010/main" val="702736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564x/df/f2/8a/dff28a852b7e95f282c281726eb135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248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9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6186309"/>
          </a:xfrm>
          <a:prstGeom prst="rect">
            <a:avLst/>
          </a:prstGeom>
        </p:spPr>
        <p:txBody>
          <a:bodyPr wrap="square">
            <a:spAutoFit/>
          </a:bodyPr>
          <a:lstStyle/>
          <a:p>
            <a:pPr algn="ctr"/>
            <a:r>
              <a:rPr lang="en-US" sz="3600" i="1" dirty="0">
                <a:latin typeface="Adobe Hebrew" panose="02040503050201020203" pitchFamily="18" charset="-79"/>
                <a:cs typeface="Adobe Hebrew" panose="02040503050201020203" pitchFamily="18" charset="-79"/>
              </a:rPr>
              <a:t>“The life of the children seems to be affected by the radiation of their parents. If the parents insist, 'Come on now, go and make confession, go and receive Communion', and so on, nothing is achieved. But what does your child see in you? How do you live and what do you radiate? Does Christ radiate in you? That is what is transmitted to your child. This is where the secret lies. And if this is done when the child is young, it will not be necessary for it to undergo 'great travail' when it grows up.”</a:t>
            </a:r>
          </a:p>
        </p:txBody>
      </p:sp>
    </p:spTree>
    <p:extLst>
      <p:ext uri="{BB962C8B-B14F-4D97-AF65-F5344CB8AC3E}">
        <p14:creationId xmlns:p14="http://schemas.microsoft.com/office/powerpoint/2010/main" val="117907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98460" y="1783959"/>
            <a:ext cx="3065480" cy="2889114"/>
          </a:xfrm>
        </p:spPr>
        <p:txBody>
          <a:bodyPr anchor="b">
            <a:normAutofit/>
          </a:bodyPr>
          <a:lstStyle/>
          <a:p>
            <a:pPr algn="l"/>
            <a:r>
              <a:rPr lang="en-US" sz="4000"/>
              <a:t>Raising Children as the Path to YOUR salvation</a:t>
            </a:r>
          </a:p>
        </p:txBody>
      </p:sp>
      <p:sp>
        <p:nvSpPr>
          <p:cNvPr id="1028"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No automatic alt text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l="17032" r="6103"/>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11B2CF2-4F11-4F33-82CA-93D9F4B20D56" descr="Screenshot 2022-05-16 at 4.24.58 PM.png">
            <a:extLst>
              <a:ext uri="{FF2B5EF4-FFF2-40B4-BE49-F238E27FC236}">
                <a16:creationId xmlns:a16="http://schemas.microsoft.com/office/drawing/2014/main" id="{35BCF595-9BD1-4211-AD6C-7CFC825CDB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73"/>
          <a:stretch/>
        </p:blipFill>
        <p:spPr bwMode="auto">
          <a:xfrm>
            <a:off x="1066800" y="-28575"/>
            <a:ext cx="7010400" cy="6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6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446"/>
            <a:ext cx="8229600" cy="639762"/>
          </a:xfrm>
        </p:spPr>
        <p:txBody>
          <a:bodyPr>
            <a:normAutofit fontScale="90000"/>
          </a:bodyPr>
          <a:lstStyle/>
          <a:p>
            <a:r>
              <a:rPr lang="en-US" dirty="0"/>
              <a:t>What do we pray for??</a:t>
            </a:r>
          </a:p>
        </p:txBody>
      </p:sp>
      <p:sp>
        <p:nvSpPr>
          <p:cNvPr id="3" name="Content Placeholder 2"/>
          <p:cNvSpPr>
            <a:spLocks noGrp="1"/>
          </p:cNvSpPr>
          <p:nvPr>
            <p:ph idx="1"/>
          </p:nvPr>
        </p:nvSpPr>
        <p:spPr>
          <a:xfrm>
            <a:off x="76200" y="990600"/>
            <a:ext cx="9067800" cy="5867400"/>
          </a:xfrm>
        </p:spPr>
        <p:txBody>
          <a:bodyPr>
            <a:normAutofit/>
          </a:bodyPr>
          <a:lstStyle/>
          <a:p>
            <a:pPr marL="0" indent="0" algn="ctr">
              <a:buNone/>
            </a:pPr>
            <a:r>
              <a:rPr lang="en-US" sz="3200" b="1" i="1" dirty="0">
                <a:latin typeface="Adobe Hebrew" panose="02040503050201020203" pitchFamily="18" charset="-79"/>
                <a:cs typeface="Adobe Hebrew" panose="02040503050201020203" pitchFamily="18" charset="-79"/>
              </a:rPr>
              <a:t>“We shouldn't continue relentlessly in order to acquire what we want; rather we should leave all things to the will of God. What happens when we pursue what we want? These wants always increase and we are never satisfied with what we have. The more we chase after these wants the more elusive they become. If we pray for good grades next we will ask for a good job. Then it will be for a better job and so forth. What should we ask for in our prayer? In our prayer we should ask only for the salvation of our soul...The secret is to ask for your union with Christ with utter selflessness, without saying "give me this" or "give me that." </a:t>
            </a:r>
            <a:r>
              <a:rPr lang="en-US" b="1" dirty="0"/>
              <a:t>- St. </a:t>
            </a:r>
            <a:r>
              <a:rPr lang="en-US" b="1" dirty="0" err="1"/>
              <a:t>Porphyrios</a:t>
            </a:r>
            <a:endParaRPr lang="en-US" b="1" dirty="0"/>
          </a:p>
          <a:p>
            <a:endParaRPr lang="en-US" dirty="0"/>
          </a:p>
        </p:txBody>
      </p:sp>
    </p:spTree>
    <p:extLst>
      <p:ext uri="{BB962C8B-B14F-4D97-AF65-F5344CB8AC3E}">
        <p14:creationId xmlns:p14="http://schemas.microsoft.com/office/powerpoint/2010/main" val="414518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834" t="18000" r="43333" b="19333"/>
          <a:stretch/>
        </p:blipFill>
        <p:spPr>
          <a:xfrm>
            <a:off x="1962555" y="0"/>
            <a:ext cx="5218889" cy="6629400"/>
          </a:xfrm>
          <a:prstGeom prst="rect">
            <a:avLst/>
          </a:prstGeom>
        </p:spPr>
      </p:pic>
    </p:spTree>
    <p:extLst>
      <p:ext uri="{BB962C8B-B14F-4D97-AF65-F5344CB8AC3E}">
        <p14:creationId xmlns:p14="http://schemas.microsoft.com/office/powerpoint/2010/main" val="338546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419" y="612844"/>
            <a:ext cx="8839200" cy="5632311"/>
          </a:xfrm>
          <a:prstGeom prst="rect">
            <a:avLst/>
          </a:prstGeom>
        </p:spPr>
        <p:txBody>
          <a:bodyPr wrap="square">
            <a:spAutoFit/>
          </a:bodyPr>
          <a:lstStyle/>
          <a:p>
            <a:pPr algn="ctr"/>
            <a:r>
              <a:rPr lang="en-US" sz="3600" i="1" dirty="0">
                <a:latin typeface="Adobe Hebrew" panose="02040503050201020203" pitchFamily="18" charset="-79"/>
                <a:cs typeface="Adobe Hebrew" panose="02040503050201020203" pitchFamily="18" charset="-79"/>
              </a:rPr>
              <a:t>“You shouldn't say to a child, 'You'll succeed, you're great, you're young, you're fearless, you're perfect!' This is not good for the child. You can tell the child to pray, and say, 'The talents you have, have been given to you by God, Pray and God will give you strength to cultivate them and in that way you will succeed. God will give you His grace.' That is the best way. Children should learn to seek God's help in everything.”</a:t>
            </a:r>
          </a:p>
        </p:txBody>
      </p:sp>
    </p:spTree>
    <p:extLst>
      <p:ext uri="{BB962C8B-B14F-4D97-AF65-F5344CB8AC3E}">
        <p14:creationId xmlns:p14="http://schemas.microsoft.com/office/powerpoint/2010/main" val="419444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12844"/>
            <a:ext cx="8991600" cy="5632311"/>
          </a:xfrm>
          <a:prstGeom prst="rect">
            <a:avLst/>
          </a:prstGeom>
        </p:spPr>
        <p:txBody>
          <a:bodyPr wrap="square">
            <a:spAutoFit/>
          </a:bodyPr>
          <a:lstStyle/>
          <a:p>
            <a:pPr algn="ctr"/>
            <a:r>
              <a:rPr lang="en-US" sz="3600" i="1" dirty="0">
                <a:latin typeface="Adobe Hebrew" panose="02040503050201020203" pitchFamily="18" charset="-79"/>
                <a:cs typeface="Adobe Hebrew" panose="02040503050201020203" pitchFamily="18" charset="-79"/>
              </a:rPr>
              <a:t>“They fill them with egotistical words. They do not lead them to the spirit of God and they alienate them from the Church. When the children grow up a little and go to school with this egotism they abandon and disdain religion and they lose their respect for God, for their parents and for everyone. They become stubborn, hard and unfeeling, with no respect for religion or for God. We have produced a generation of egotists and not of Christians.”</a:t>
            </a:r>
          </a:p>
        </p:txBody>
      </p:sp>
    </p:spTree>
    <p:extLst>
      <p:ext uri="{BB962C8B-B14F-4D97-AF65-F5344CB8AC3E}">
        <p14:creationId xmlns:p14="http://schemas.microsoft.com/office/powerpoint/2010/main" val="260858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EA6406-4AA4-4C35-AD01-CF973C1D1910}"/>
              </a:ext>
            </a:extLst>
          </p:cNvPr>
          <p:cNvPicPr>
            <a:picLocks noChangeAspect="1"/>
          </p:cNvPicPr>
          <p:nvPr/>
        </p:nvPicPr>
        <p:blipFill rotWithShape="1">
          <a:blip r:embed="rId2"/>
          <a:srcRect r="-1" b="23072"/>
          <a:stretch/>
        </p:blipFill>
        <p:spPr>
          <a:xfrm>
            <a:off x="20" y="10"/>
            <a:ext cx="3409931"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21" name="Group 9">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11" name="Freeform: Shape 10">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1">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ectangle 1"/>
          <p:cNvSpPr/>
          <p:nvPr/>
        </p:nvSpPr>
        <p:spPr>
          <a:xfrm>
            <a:off x="3443288" y="152400"/>
            <a:ext cx="5700692" cy="6705600"/>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US" sz="2400" i="1" dirty="0">
                <a:solidFill>
                  <a:schemeClr val="bg1">
                    <a:alpha val="80000"/>
                  </a:schemeClr>
                </a:solidFill>
                <a:latin typeface="Adobe Hebrew" panose="02040503050201020203" pitchFamily="18" charset="-79"/>
                <a:cs typeface="Adobe Hebrew" panose="02040503050201020203" pitchFamily="18" charset="-79"/>
              </a:rPr>
              <a:t>Someone gave me a question, "How can we be consoled in our pastoral ministry if we are giving and serving our people as much as we can and still feel inadequate to do and say to them all we know is needed. How can we be sure we are doing enough?"</a:t>
            </a:r>
          </a:p>
          <a:p>
            <a:pPr indent="-228600" algn="ctr">
              <a:lnSpc>
                <a:spcPct val="90000"/>
              </a:lnSpc>
              <a:spcAft>
                <a:spcPts val="600"/>
              </a:spcAft>
              <a:buFont typeface="Arial" panose="020B0604020202020204" pitchFamily="34" charset="0"/>
              <a:buChar char="•"/>
            </a:pPr>
            <a:r>
              <a:rPr lang="en-US" sz="2400" i="1" dirty="0">
                <a:solidFill>
                  <a:schemeClr val="bg1">
                    <a:alpha val="80000"/>
                  </a:schemeClr>
                </a:solidFill>
                <a:latin typeface="Adobe Hebrew" panose="02040503050201020203" pitchFamily="18" charset="-79"/>
                <a:cs typeface="Adobe Hebrew" panose="02040503050201020203" pitchFamily="18" charset="-79"/>
              </a:rPr>
              <a:t>Forgive me. We are never sure, but we trust in God and we do what we can and we leave the rest to God. We must pray for them above all that God speaks to their heart.</a:t>
            </a:r>
          </a:p>
          <a:p>
            <a:pPr indent="-228600" algn="ctr">
              <a:lnSpc>
                <a:spcPct val="90000"/>
              </a:lnSpc>
              <a:spcAft>
                <a:spcPts val="600"/>
              </a:spcAft>
              <a:buFont typeface="Arial" panose="020B0604020202020204" pitchFamily="34" charset="0"/>
              <a:buChar char="•"/>
            </a:pPr>
            <a:r>
              <a:rPr lang="en-US" sz="2400" i="1" dirty="0">
                <a:solidFill>
                  <a:schemeClr val="bg1">
                    <a:alpha val="80000"/>
                  </a:schemeClr>
                </a:solidFill>
                <a:latin typeface="Adobe Hebrew" panose="02040503050201020203" pitchFamily="18" charset="-79"/>
                <a:cs typeface="Adobe Hebrew" panose="02040503050201020203" pitchFamily="18" charset="-79"/>
              </a:rPr>
              <a:t>I knew a priest who had three sons, and they were like angels - the three of them. And I said to them, "Father, how did you manage to instruct them and that they are like angels?" One received ordination even, and the other two are chanters in his parish. "How did you manage to instruct them and they are so devout and so beautiful in their manner, in their ethos."</a:t>
            </a:r>
          </a:p>
        </p:txBody>
      </p:sp>
    </p:spTree>
    <p:extLst>
      <p:ext uri="{BB962C8B-B14F-4D97-AF65-F5344CB8AC3E}">
        <p14:creationId xmlns:p14="http://schemas.microsoft.com/office/powerpoint/2010/main" val="296911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6533" y="0"/>
            <a:ext cx="656039" cy="6857455"/>
            <a:chOff x="5395368" y="0"/>
            <a:chExt cx="874718" cy="6857455"/>
          </a:xfrm>
        </p:grpSpPr>
        <p:sp>
          <p:nvSpPr>
            <p:cNvPr id="11" name="Freeform: Shape 10">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ectangle 1"/>
          <p:cNvSpPr/>
          <p:nvPr/>
        </p:nvSpPr>
        <p:spPr>
          <a:xfrm>
            <a:off x="3581400" y="228600"/>
            <a:ext cx="5562580" cy="6705054"/>
          </a:xfrm>
          <a:prstGeom prst="rect">
            <a:avLst/>
          </a:prstGeom>
        </p:spPr>
        <p:txBody>
          <a:bodyPr vert="horz" lIns="91440" tIns="45720" rIns="91440" bIns="45720" rtlCol="0">
            <a:normAutofit fontScale="92500" lnSpcReduction="10000"/>
          </a:bodyPr>
          <a:lstStyle/>
          <a:p>
            <a:pPr indent="-228600" algn="ctr">
              <a:lnSpc>
                <a:spcPct val="90000"/>
              </a:lnSpc>
              <a:spcAft>
                <a:spcPts val="600"/>
              </a:spcAft>
              <a:buFont typeface="Arial" panose="020B0604020202020204" pitchFamily="34" charset="0"/>
              <a:buChar char="•"/>
            </a:pPr>
            <a:r>
              <a:rPr lang="en-US" sz="2800" i="1" dirty="0">
                <a:solidFill>
                  <a:schemeClr val="bg1">
                    <a:alpha val="80000"/>
                  </a:schemeClr>
                </a:solidFill>
                <a:latin typeface="Adobe Hebrew" panose="02040503050201020203" pitchFamily="18" charset="-79"/>
                <a:cs typeface="Adobe Hebrew" panose="02040503050201020203" pitchFamily="18" charset="-79"/>
              </a:rPr>
              <a:t>And he said to me, "Father, I never taught them anything. But from infancy, I used to go and kneel by their bed for half an hour in the night and pray for them. And all the things I wanted to tell them, I told God, and God put them in their hearts."</a:t>
            </a:r>
          </a:p>
          <a:p>
            <a:pPr indent="-228600" algn="ctr">
              <a:lnSpc>
                <a:spcPct val="90000"/>
              </a:lnSpc>
              <a:spcAft>
                <a:spcPts val="600"/>
              </a:spcAft>
              <a:buFont typeface="Arial" panose="020B0604020202020204" pitchFamily="34" charset="0"/>
              <a:buChar char="•"/>
            </a:pPr>
            <a:r>
              <a:rPr lang="en-US" sz="2800" i="1" dirty="0">
                <a:solidFill>
                  <a:schemeClr val="bg1">
                    <a:alpha val="80000"/>
                  </a:schemeClr>
                </a:solidFill>
                <a:latin typeface="Adobe Hebrew" panose="02040503050201020203" pitchFamily="18" charset="-79"/>
                <a:cs typeface="Adobe Hebrew" panose="02040503050201020203" pitchFamily="18" charset="-79"/>
              </a:rPr>
              <a:t>I think the same principle may apply for our parishioners. Let's speak to God all the things that we want the parishioners to [hear] and if we approach them with that prayer in our heart, surely, their heart will be touched and be informed. . . So, we can tell God first what we want to tell them, pray, and leave the matter to Him . . . and do what we can. </a:t>
            </a:r>
          </a:p>
          <a:p>
            <a:pPr algn="ctr">
              <a:lnSpc>
                <a:spcPct val="90000"/>
              </a:lnSpc>
              <a:spcAft>
                <a:spcPts val="600"/>
              </a:spcAft>
            </a:pPr>
            <a:endParaRPr lang="en-US" sz="2800" i="1" dirty="0">
              <a:solidFill>
                <a:schemeClr val="bg1">
                  <a:alpha val="80000"/>
                </a:schemeClr>
              </a:solidFill>
              <a:latin typeface="Adobe Hebrew" panose="02040503050201020203" pitchFamily="18" charset="-79"/>
              <a:cs typeface="Adobe Hebrew" panose="02040503050201020203" pitchFamily="18" charset="-79"/>
            </a:endParaRPr>
          </a:p>
          <a:p>
            <a:pPr algn="ctr">
              <a:lnSpc>
                <a:spcPct val="90000"/>
              </a:lnSpc>
              <a:spcAft>
                <a:spcPts val="600"/>
              </a:spcAft>
            </a:pPr>
            <a:r>
              <a:rPr lang="en-US" sz="2800" i="1" dirty="0">
                <a:solidFill>
                  <a:schemeClr val="bg1">
                    <a:alpha val="80000"/>
                  </a:schemeClr>
                </a:solidFill>
                <a:latin typeface="Adobe Hebrew" panose="02040503050201020203" pitchFamily="18" charset="-79"/>
                <a:cs typeface="Adobe Hebrew" panose="02040503050201020203" pitchFamily="18" charset="-79"/>
              </a:rPr>
              <a:t>--Fr. Zacharias </a:t>
            </a:r>
            <a:r>
              <a:rPr lang="en-US" sz="2800" i="1" dirty="0" err="1">
                <a:solidFill>
                  <a:schemeClr val="bg1">
                    <a:alpha val="80000"/>
                  </a:schemeClr>
                </a:solidFill>
                <a:latin typeface="Adobe Hebrew" panose="02040503050201020203" pitchFamily="18" charset="-79"/>
                <a:cs typeface="Adobe Hebrew" panose="02040503050201020203" pitchFamily="18" charset="-79"/>
              </a:rPr>
              <a:t>Zacharou</a:t>
            </a:r>
            <a:endParaRPr lang="en-US" sz="2800" i="1" dirty="0">
              <a:solidFill>
                <a:schemeClr val="bg1">
                  <a:alpha val="80000"/>
                </a:schemeClr>
              </a:solidFill>
              <a:latin typeface="Adobe Hebrew" panose="02040503050201020203" pitchFamily="18" charset="-79"/>
              <a:cs typeface="Adobe Hebrew" panose="02040503050201020203" pitchFamily="18" charset="-79"/>
            </a:endParaRPr>
          </a:p>
        </p:txBody>
      </p:sp>
      <p:pic>
        <p:nvPicPr>
          <p:cNvPr id="9" name="Picture 8">
            <a:extLst>
              <a:ext uri="{FF2B5EF4-FFF2-40B4-BE49-F238E27FC236}">
                <a16:creationId xmlns:a16="http://schemas.microsoft.com/office/drawing/2014/main" id="{ACF4277B-C7EE-45E0-8D30-725B0AAE86F2}"/>
              </a:ext>
            </a:extLst>
          </p:cNvPr>
          <p:cNvPicPr>
            <a:picLocks noChangeAspect="1"/>
          </p:cNvPicPr>
          <p:nvPr/>
        </p:nvPicPr>
        <p:blipFill rotWithShape="1">
          <a:blip r:embed="rId3"/>
          <a:srcRect r="-1" b="23072"/>
          <a:stretch/>
        </p:blipFill>
        <p:spPr>
          <a:xfrm>
            <a:off x="20" y="10"/>
            <a:ext cx="3409931"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spTree>
    <p:extLst>
      <p:ext uri="{BB962C8B-B14F-4D97-AF65-F5344CB8AC3E}">
        <p14:creationId xmlns:p14="http://schemas.microsoft.com/office/powerpoint/2010/main" val="316332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229600" cy="1143000"/>
          </a:xfrm>
        </p:spPr>
        <p:txBody>
          <a:bodyPr/>
          <a:lstStyle/>
          <a:p>
            <a:r>
              <a:rPr lang="en-US" dirty="0"/>
              <a:t>Things for you to do…</a:t>
            </a:r>
          </a:p>
        </p:txBody>
      </p:sp>
      <p:sp>
        <p:nvSpPr>
          <p:cNvPr id="3" name="Content Placeholder 2"/>
          <p:cNvSpPr>
            <a:spLocks noGrp="1"/>
          </p:cNvSpPr>
          <p:nvPr>
            <p:ph idx="1"/>
          </p:nvPr>
        </p:nvSpPr>
        <p:spPr>
          <a:xfrm>
            <a:off x="457200" y="1600200"/>
            <a:ext cx="8305800" cy="5029200"/>
          </a:xfrm>
        </p:spPr>
        <p:txBody>
          <a:bodyPr>
            <a:normAutofit/>
          </a:bodyPr>
          <a:lstStyle/>
          <a:p>
            <a:r>
              <a:rPr lang="en-US" dirty="0">
                <a:latin typeface="Adobe Hebrew" panose="02040503050201020203" pitchFamily="18" charset="-79"/>
                <a:cs typeface="Adobe Hebrew" panose="02040503050201020203" pitchFamily="18" charset="-79"/>
              </a:rPr>
              <a:t>Objective: kids in church vs. knowing Christ through church?</a:t>
            </a:r>
          </a:p>
          <a:p>
            <a:r>
              <a:rPr lang="en-US" dirty="0">
                <a:latin typeface="Adobe Hebrew" panose="02040503050201020203" pitchFamily="18" charset="-79"/>
                <a:cs typeface="Adobe Hebrew" panose="02040503050201020203" pitchFamily="18" charset="-79"/>
              </a:rPr>
              <a:t>Fr. Matthew the poor asking mom to work on herself to save girl</a:t>
            </a:r>
          </a:p>
          <a:p>
            <a:r>
              <a:rPr lang="en-US" dirty="0">
                <a:latin typeface="Adobe Hebrew" panose="02040503050201020203" pitchFamily="18" charset="-79"/>
                <a:cs typeface="Adobe Hebrew" panose="02040503050201020203" pitchFamily="18" charset="-79"/>
              </a:rPr>
              <a:t>Example of Christ and disciples. “talks” don’t work.  They learn from you teaching them.</a:t>
            </a:r>
          </a:p>
          <a:p>
            <a:r>
              <a:rPr lang="en-US" dirty="0">
                <a:latin typeface="Adobe Hebrew" panose="02040503050201020203" pitchFamily="18" charset="-79"/>
                <a:cs typeface="Adobe Hebrew" panose="02040503050201020203" pitchFamily="18" charset="-79"/>
              </a:rPr>
              <a:t>Fr. </a:t>
            </a:r>
            <a:r>
              <a:rPr lang="en-US" dirty="0" err="1">
                <a:latin typeface="Adobe Hebrew" panose="02040503050201020203" pitchFamily="18" charset="-79"/>
                <a:cs typeface="Adobe Hebrew" panose="02040503050201020203" pitchFamily="18" charset="-79"/>
              </a:rPr>
              <a:t>Dawoud</a:t>
            </a:r>
            <a:r>
              <a:rPr lang="en-US" dirty="0">
                <a:latin typeface="Adobe Hebrew" panose="02040503050201020203" pitchFamily="18" charset="-79"/>
                <a:cs typeface="Adobe Hebrew" panose="02040503050201020203" pitchFamily="18" charset="-79"/>
              </a:rPr>
              <a:t> – parenting is “absorbed” by kids</a:t>
            </a:r>
          </a:p>
          <a:p>
            <a:r>
              <a:rPr lang="en-US" dirty="0">
                <a:latin typeface="Adobe Hebrew" panose="02040503050201020203" pitchFamily="18" charset="-79"/>
                <a:cs typeface="Adobe Hebrew" panose="02040503050201020203" pitchFamily="18" charset="-79"/>
              </a:rPr>
              <a:t>History of Sunday school – it was introduced in a time of ignorance, corruption, massive weakness in the church and it was necessary for education. BUT IT DOES NOT RAISE SPIRITUAL CHILDREN</a:t>
            </a:r>
          </a:p>
          <a:p>
            <a:endParaRPr lang="en-US" dirty="0"/>
          </a:p>
        </p:txBody>
      </p:sp>
    </p:spTree>
    <p:extLst>
      <p:ext uri="{BB962C8B-B14F-4D97-AF65-F5344CB8AC3E}">
        <p14:creationId xmlns:p14="http://schemas.microsoft.com/office/powerpoint/2010/main" val="88075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automatic alt text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l="13818" t="6469" r="-3" b="2620"/>
          <a:stretch/>
        </p:blipFill>
        <p:spPr bwMode="auto">
          <a:xfrm>
            <a:off x="-1" y="10"/>
            <a:ext cx="650138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05405" y="1698482"/>
            <a:ext cx="3017520" cy="4574348"/>
          </a:xfrm>
        </p:spPr>
        <p:txBody>
          <a:bodyPr anchor="b">
            <a:normAutofit/>
          </a:bodyPr>
          <a:lstStyle/>
          <a:p>
            <a:r>
              <a:rPr lang="en-US" sz="3600" dirty="0"/>
              <a:t>In conclusion… </a:t>
            </a:r>
            <a:br>
              <a:rPr lang="en-US" sz="3600" dirty="0"/>
            </a:br>
            <a:br>
              <a:rPr lang="en-US" sz="3600" dirty="0"/>
            </a:br>
            <a:r>
              <a:rPr lang="en-US" sz="3600" dirty="0"/>
              <a:t>Maybe it should read…</a:t>
            </a:r>
            <a:br>
              <a:rPr lang="en-US" sz="3600" dirty="0"/>
            </a:br>
            <a:br>
              <a:rPr lang="en-US" sz="3600" dirty="0"/>
            </a:br>
            <a:r>
              <a:rPr lang="en-US" sz="3600" dirty="0"/>
              <a:t> “I was </a:t>
            </a:r>
            <a:r>
              <a:rPr lang="en-US" sz="3600" i="1" dirty="0"/>
              <a:t>selfish</a:t>
            </a:r>
            <a:r>
              <a:rPr lang="en-US" sz="3600" dirty="0"/>
              <a:t> two kids ago”??</a:t>
            </a:r>
          </a:p>
        </p:txBody>
      </p:sp>
      <p:sp>
        <p:nvSpPr>
          <p:cNvPr id="1030"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1"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15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may contain: one or more people and text"/>
          <p:cNvPicPr>
            <a:picLocks noChangeAspect="1" noChangeArrowheads="1"/>
          </p:cNvPicPr>
          <p:nvPr/>
        </p:nvPicPr>
        <p:blipFill rotWithShape="1">
          <a:blip r:embed="rId2">
            <a:extLst>
              <a:ext uri="{28A0092B-C50C-407E-A947-70E740481C1C}">
                <a14:useLocalDpi xmlns:a14="http://schemas.microsoft.com/office/drawing/2010/main" val="0"/>
              </a:ext>
            </a:extLst>
          </a:blip>
          <a:srcRect b="19444"/>
          <a:stretch/>
        </p:blipFill>
        <p:spPr bwMode="auto">
          <a:xfrm>
            <a:off x="1931059" y="241830"/>
            <a:ext cx="5281881" cy="637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1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6109" y="381001"/>
            <a:ext cx="7266222" cy="685800"/>
          </a:xfrm>
        </p:spPr>
        <p:txBody>
          <a:bodyPr anchor="b">
            <a:normAutofit/>
          </a:bodyPr>
          <a:lstStyle/>
          <a:p>
            <a:r>
              <a:rPr lang="en-US" sz="3500" dirty="0"/>
              <a:t>What, Why and How…</a:t>
            </a:r>
          </a:p>
        </p:txBody>
      </p:sp>
      <p:sp>
        <p:nvSpPr>
          <p:cNvPr id="3" name="Content Placeholder 2"/>
          <p:cNvSpPr>
            <a:spLocks noGrp="1"/>
          </p:cNvSpPr>
          <p:nvPr>
            <p:ph idx="1"/>
          </p:nvPr>
        </p:nvSpPr>
        <p:spPr>
          <a:xfrm>
            <a:off x="533400" y="1600200"/>
            <a:ext cx="8153400" cy="4495800"/>
          </a:xfrm>
        </p:spPr>
        <p:txBody>
          <a:bodyPr anchor="t">
            <a:normAutofit/>
          </a:bodyPr>
          <a:lstStyle/>
          <a:p>
            <a:r>
              <a:rPr lang="en-US" dirty="0"/>
              <a:t>What do we want for our kids? to stay off drugs, not marry the wrong person, don’t get involved with the wrong crowd, Successful career, </a:t>
            </a:r>
            <a:r>
              <a:rPr lang="en-US" dirty="0" err="1"/>
              <a:t>etc</a:t>
            </a:r>
            <a:endParaRPr lang="en-US" dirty="0"/>
          </a:p>
          <a:p>
            <a:pPr lvl="1"/>
            <a:r>
              <a:rPr lang="en-US" sz="2800" dirty="0"/>
              <a:t>Is this the right motivation for spiritual life??</a:t>
            </a:r>
          </a:p>
          <a:p>
            <a:r>
              <a:rPr lang="en-US" dirty="0"/>
              <a:t>Why – so that we can ultimately see them in heaven and continue our relationship</a:t>
            </a:r>
          </a:p>
          <a:p>
            <a:r>
              <a:rPr lang="en-US" dirty="0"/>
              <a:t>How – the rest of the talk</a:t>
            </a:r>
          </a:p>
          <a:p>
            <a:r>
              <a:rPr lang="en-US" dirty="0"/>
              <a:t>My goal? Not to get invited back… “it’s not you, it’s me” </a:t>
            </a:r>
          </a:p>
          <a:p>
            <a:endParaRPr lang="en-US" sz="17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7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US" sz="5200" i="1">
                <a:solidFill>
                  <a:schemeClr val="bg1"/>
                </a:solidFill>
              </a:rPr>
              <a:t>Why does God include us in the process of creation?</a:t>
            </a:r>
          </a:p>
        </p:txBody>
      </p:sp>
      <p:graphicFrame>
        <p:nvGraphicFramePr>
          <p:cNvPr id="22" name="Content Placeholder 2">
            <a:extLst>
              <a:ext uri="{FF2B5EF4-FFF2-40B4-BE49-F238E27FC236}">
                <a16:creationId xmlns:a16="http://schemas.microsoft.com/office/drawing/2014/main" id="{A9CD2AE2-6459-2345-DB3E-904759A31D24}"/>
              </a:ext>
            </a:extLst>
          </p:cNvPr>
          <p:cNvGraphicFramePr>
            <a:graphicFrameLocks noGrp="1"/>
          </p:cNvGraphicFramePr>
          <p:nvPr>
            <p:ph idx="1"/>
            <p:extLst>
              <p:ext uri="{D42A27DB-BD31-4B8C-83A1-F6EECF244321}">
                <p14:modId xmlns:p14="http://schemas.microsoft.com/office/powerpoint/2010/main" val="251129920"/>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22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7B358-9D94-4FBF-9D9D-5543865F9F50}"/>
              </a:ext>
            </a:extLst>
          </p:cNvPr>
          <p:cNvSpPr txBox="1"/>
          <p:nvPr/>
        </p:nvSpPr>
        <p:spPr>
          <a:xfrm>
            <a:off x="228600" y="381000"/>
            <a:ext cx="8534400" cy="5693866"/>
          </a:xfrm>
          <a:prstGeom prst="rect">
            <a:avLst/>
          </a:prstGeom>
          <a:noFill/>
        </p:spPr>
        <p:txBody>
          <a:bodyPr wrap="square">
            <a:spAutoFit/>
          </a:bodyPr>
          <a:lstStyle/>
          <a:p>
            <a:pPr algn="ctr"/>
            <a:r>
              <a:rPr lang="en-US" sz="3600" dirty="0">
                <a:solidFill>
                  <a:srgbClr val="FF0000"/>
                </a:solidFill>
              </a:rPr>
              <a:t>So how DO we handle the things our kids are seeing in school? </a:t>
            </a:r>
          </a:p>
          <a:p>
            <a:pPr marL="728663" lvl="1" indent="-385763">
              <a:buFont typeface="Arial" panose="020B0604020202020204" pitchFamily="34" charset="0"/>
              <a:buChar char="•"/>
            </a:pPr>
            <a:endParaRPr lang="en-US" sz="2800" dirty="0"/>
          </a:p>
          <a:p>
            <a:pPr marL="728663" lvl="1" indent="-385763">
              <a:buFont typeface="Arial" panose="020B0604020202020204" pitchFamily="34" charset="0"/>
              <a:buChar char="•"/>
            </a:pPr>
            <a:endParaRPr lang="en-US" sz="2800" dirty="0"/>
          </a:p>
          <a:p>
            <a:pPr marL="728663" lvl="1" indent="-385763">
              <a:buFont typeface="Arial" panose="020B0604020202020204" pitchFamily="34" charset="0"/>
              <a:buChar char="•"/>
            </a:pPr>
            <a:r>
              <a:rPr lang="en-US" sz="2800" dirty="0"/>
              <a:t>Listen calmly and don’t get angry, </a:t>
            </a:r>
          </a:p>
          <a:p>
            <a:pPr marL="728663" lvl="1" indent="-385763">
              <a:buFont typeface="Arial" panose="020B0604020202020204" pitchFamily="34" charset="0"/>
              <a:buChar char="•"/>
            </a:pPr>
            <a:r>
              <a:rPr lang="en-US" sz="2800" dirty="0"/>
              <a:t>Validate their feelings. </a:t>
            </a:r>
          </a:p>
          <a:p>
            <a:pPr marL="728663" lvl="1" indent="-385763">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St John Chrysostom says “No matter how just your words may be, you ruin everything when you speak with anger.” </a:t>
            </a:r>
            <a:endParaRPr lang="en-US" sz="2800" dirty="0"/>
          </a:p>
          <a:p>
            <a:pPr marL="728663" lvl="1" indent="-385763">
              <a:buFont typeface="Arial" panose="020B0604020202020204" pitchFamily="34" charset="0"/>
              <a:buChar char="•"/>
            </a:pPr>
            <a:r>
              <a:rPr lang="en-US" sz="2800" dirty="0"/>
              <a:t>Point out the positives, help them see it from the point of view of a loving God. (story of St. </a:t>
            </a:r>
            <a:r>
              <a:rPr lang="en-US" sz="2800" dirty="0" err="1"/>
              <a:t>Silouan’s</a:t>
            </a:r>
            <a:r>
              <a:rPr lang="en-US" sz="2800" dirty="0"/>
              <a:t> father)</a:t>
            </a:r>
          </a:p>
          <a:p>
            <a:pPr marL="728663" lvl="1" indent="-385763">
              <a:buFont typeface="+mj-lt"/>
              <a:buAutoNum type="arabicPeriod"/>
            </a:pPr>
            <a:endParaRPr lang="en-US" sz="1200" dirty="0"/>
          </a:p>
        </p:txBody>
      </p:sp>
    </p:spTree>
    <p:extLst>
      <p:ext uri="{BB962C8B-B14F-4D97-AF65-F5344CB8AC3E}">
        <p14:creationId xmlns:p14="http://schemas.microsoft.com/office/powerpoint/2010/main" val="6970013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76200"/>
            <a:ext cx="3733800" cy="868362"/>
          </a:xfrm>
        </p:spPr>
        <p:txBody>
          <a:bodyPr>
            <a:normAutofit fontScale="90000"/>
          </a:bodyPr>
          <a:lstStyle/>
          <a:p>
            <a:r>
              <a:rPr lang="en-US" dirty="0"/>
              <a:t>St. </a:t>
            </a:r>
            <a:r>
              <a:rPr lang="en-US" dirty="0" err="1"/>
              <a:t>Silouan’s</a:t>
            </a:r>
            <a:r>
              <a:rPr lang="en-US" dirty="0"/>
              <a:t> childhood</a:t>
            </a:r>
          </a:p>
        </p:txBody>
      </p:sp>
      <p:sp>
        <p:nvSpPr>
          <p:cNvPr id="4" name="Content Placeholder 3"/>
          <p:cNvSpPr>
            <a:spLocks noGrp="1"/>
          </p:cNvSpPr>
          <p:nvPr>
            <p:ph idx="1"/>
          </p:nvPr>
        </p:nvSpPr>
        <p:spPr>
          <a:xfrm>
            <a:off x="152400" y="76200"/>
            <a:ext cx="4572000" cy="6705600"/>
          </a:xfrm>
        </p:spPr>
        <p:txBody>
          <a:bodyPr>
            <a:normAutofit fontScale="85000" lnSpcReduction="10000"/>
          </a:bodyPr>
          <a:lstStyle/>
          <a:p>
            <a:r>
              <a:rPr lang="en-US" dirty="0"/>
              <a:t>Family of peasants – 5 sons and 2 daughters</a:t>
            </a:r>
          </a:p>
          <a:p>
            <a:r>
              <a:rPr lang="en-US" dirty="0"/>
              <a:t>Loving father – Asked him to prepare dinner on Friday and he made pork. 6 Months later, his father brought it up to him… </a:t>
            </a:r>
          </a:p>
          <a:p>
            <a:r>
              <a:rPr lang="en-US" dirty="0"/>
              <a:t>"Why didn’t you tell me then?"</a:t>
            </a:r>
          </a:p>
          <a:p>
            <a:r>
              <a:rPr lang="en-US" dirty="0"/>
              <a:t>"I didn’t want to embarrass you."</a:t>
            </a:r>
          </a:p>
          <a:p>
            <a:r>
              <a:rPr lang="en-US" dirty="0"/>
              <a:t>In telling about these events from his life in his father’s house, the Elder would add, "This is the type of Elder one should be: he never became angry, always had an even and meek disposition. Think about it: he waited a half-year for a good moment to tell me without shaming me.“</a:t>
            </a:r>
          </a:p>
          <a:p>
            <a:r>
              <a:rPr lang="en-US" b="1" dirty="0">
                <a:solidFill>
                  <a:srgbClr val="FF0000"/>
                </a:solidFill>
              </a:rPr>
              <a:t>Aren’t we called to be the Image of our father in heaven??</a:t>
            </a:r>
          </a:p>
          <a:p>
            <a:endParaRPr lang="en-US" dirty="0"/>
          </a:p>
        </p:txBody>
      </p:sp>
      <p:pic>
        <p:nvPicPr>
          <p:cNvPr id="3" name="Picture 2">
            <a:extLst>
              <a:ext uri="{FF2B5EF4-FFF2-40B4-BE49-F238E27FC236}">
                <a16:creationId xmlns:a16="http://schemas.microsoft.com/office/drawing/2014/main" id="{D1A3BB22-74F0-485F-A148-92111B328407}"/>
              </a:ext>
            </a:extLst>
          </p:cNvPr>
          <p:cNvPicPr>
            <a:picLocks noChangeAspect="1"/>
          </p:cNvPicPr>
          <p:nvPr/>
        </p:nvPicPr>
        <p:blipFill>
          <a:blip r:embed="rId2"/>
          <a:stretch>
            <a:fillRect/>
          </a:stretch>
        </p:blipFill>
        <p:spPr>
          <a:xfrm>
            <a:off x="4948068" y="1676400"/>
            <a:ext cx="4157832" cy="5334462"/>
          </a:xfrm>
          <a:prstGeom prst="rect">
            <a:avLst/>
          </a:prstGeom>
        </p:spPr>
      </p:pic>
    </p:spTree>
    <p:extLst>
      <p:ext uri="{BB962C8B-B14F-4D97-AF65-F5344CB8AC3E}">
        <p14:creationId xmlns:p14="http://schemas.microsoft.com/office/powerpoint/2010/main" val="329695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846" y="110428"/>
            <a:ext cx="5427152" cy="1032572"/>
          </a:xfrm>
        </p:spPr>
        <p:txBody>
          <a:bodyPr>
            <a:normAutofit/>
          </a:bodyPr>
          <a:lstStyle/>
          <a:p>
            <a:r>
              <a:rPr lang="en-US" sz="3600" dirty="0"/>
              <a:t>The life of Elder </a:t>
            </a:r>
            <a:r>
              <a:rPr lang="en-US" sz="3600" dirty="0" err="1"/>
              <a:t>Porphyrios</a:t>
            </a:r>
            <a:endParaRPr lang="en-US" sz="3100" dirty="0"/>
          </a:p>
        </p:txBody>
      </p:sp>
      <p:sp>
        <p:nvSpPr>
          <p:cNvPr id="71" name="Freeform: Shape 7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3500169"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3376629"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 descr="http://www.philokalia.org/images/porphy_flowers_bl.jpg"/>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724695" y="201168"/>
            <a:ext cx="1751415" cy="2679192"/>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918051"/>
            <a:ext cx="2690447"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82142"/>
            <a:ext cx="2567381"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http://cyberdesert.files.wordpress.com/2011/08/porphyrios-elder-02.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7811" y="4731276"/>
            <a:ext cx="1608201" cy="19202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376629" y="1752600"/>
            <a:ext cx="5347221" cy="5105400"/>
          </a:xfrm>
        </p:spPr>
        <p:txBody>
          <a:bodyPr anchor="t">
            <a:normAutofit/>
          </a:bodyPr>
          <a:lstStyle/>
          <a:p>
            <a:r>
              <a:rPr lang="en-US" dirty="0"/>
              <a:t>Dec 2013 was canonized as  a saint. </a:t>
            </a:r>
          </a:p>
          <a:p>
            <a:r>
              <a:rPr lang="en-US" dirty="0"/>
              <a:t>Monk of Mount Athos</a:t>
            </a:r>
          </a:p>
          <a:p>
            <a:r>
              <a:rPr lang="en-US" dirty="0"/>
              <a:t>Father </a:t>
            </a:r>
            <a:r>
              <a:rPr lang="en-US" dirty="0" err="1"/>
              <a:t>Porphrios</a:t>
            </a:r>
            <a:r>
              <a:rPr lang="en-US" dirty="0"/>
              <a:t> was assigned to the Athens Polyclinic in the heart of the city.  Here he served the sick for thirty years, making his rounds through the hospital wards, celebrating the sacraments, praying with and guiding the sick. </a:t>
            </a:r>
          </a:p>
          <a:p>
            <a:endParaRPr lang="en-US" sz="1600" dirty="0"/>
          </a:p>
        </p:txBody>
      </p:sp>
    </p:spTree>
    <p:extLst>
      <p:ext uri="{BB962C8B-B14F-4D97-AF65-F5344CB8AC3E}">
        <p14:creationId xmlns:p14="http://schemas.microsoft.com/office/powerpoint/2010/main" val="15140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0"/>
            <a:ext cx="3403600" cy="955341"/>
          </a:xfrm>
        </p:spPr>
        <p:txBody>
          <a:bodyPr>
            <a:normAutofit/>
          </a:bodyPr>
          <a:lstStyle/>
          <a:p>
            <a:r>
              <a:rPr lang="en-US" sz="3200" b="1" dirty="0"/>
              <a:t>Teenagers…</a:t>
            </a:r>
          </a:p>
        </p:txBody>
      </p:sp>
      <p:sp>
        <p:nvSpPr>
          <p:cNvPr id="3" name="Content Placeholder 2"/>
          <p:cNvSpPr>
            <a:spLocks noGrp="1"/>
          </p:cNvSpPr>
          <p:nvPr>
            <p:ph idx="1"/>
          </p:nvPr>
        </p:nvSpPr>
        <p:spPr>
          <a:xfrm>
            <a:off x="0" y="1277076"/>
            <a:ext cx="4782865" cy="5342001"/>
          </a:xfrm>
        </p:spPr>
        <p:txBody>
          <a:bodyPr>
            <a:normAutofit/>
          </a:bodyPr>
          <a:lstStyle/>
          <a:p>
            <a:r>
              <a:rPr lang="en-US" sz="2400" dirty="0"/>
              <a:t>After a decade or so of struggle and effort</a:t>
            </a:r>
          </a:p>
          <a:p>
            <a:r>
              <a:rPr lang="en-US" sz="2400" dirty="0"/>
              <a:t>Sacrifices made (giving of one’s life)</a:t>
            </a:r>
          </a:p>
          <a:p>
            <a:r>
              <a:rPr lang="en-US" sz="2400" dirty="0"/>
              <a:t>Love poured out without hesitation</a:t>
            </a:r>
          </a:p>
          <a:p>
            <a:r>
              <a:rPr lang="en-US" sz="2400" dirty="0"/>
              <a:t>Your teen looks at you and says… </a:t>
            </a:r>
          </a:p>
          <a:p>
            <a:r>
              <a:rPr lang="en-US" sz="2400" dirty="0"/>
              <a:t>“I will not reciprocate your love”</a:t>
            </a:r>
          </a:p>
          <a:p>
            <a:r>
              <a:rPr lang="en-US" sz="2400" dirty="0"/>
              <a:t>First reaction: Anger, sadness, guilt</a:t>
            </a:r>
          </a:p>
          <a:p>
            <a:r>
              <a:rPr lang="en-US" sz="2400" dirty="0"/>
              <a:t>Second reaction: Is this what I did to God?</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rotWithShape="1">
          <a:blip r:embed="rId2"/>
          <a:srcRect l="32507" t="12972" r="32433" b="12073"/>
          <a:stretch/>
        </p:blipFill>
        <p:spPr>
          <a:xfrm>
            <a:off x="4873622" y="745456"/>
            <a:ext cx="4016706" cy="5367087"/>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71226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7448</TotalTime>
  <Words>1982</Words>
  <Application>Microsoft Office PowerPoint</Application>
  <PresentationFormat>On-screen Show (4:3)</PresentationFormat>
  <Paragraphs>74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Adobe Hebrew</vt:lpstr>
      <vt:lpstr>Arial</vt:lpstr>
      <vt:lpstr>Calibri</vt:lpstr>
      <vt:lpstr>Calibri Light</vt:lpstr>
      <vt:lpstr>1_Office Theme</vt:lpstr>
      <vt:lpstr>Schedule</vt:lpstr>
      <vt:lpstr>Raising Children as the Path to YOUR salvation</vt:lpstr>
      <vt:lpstr>PowerPoint Presentation</vt:lpstr>
      <vt:lpstr>What, Why and How…</vt:lpstr>
      <vt:lpstr>Why does God include us in the process of creation?</vt:lpstr>
      <vt:lpstr>PowerPoint Presentation</vt:lpstr>
      <vt:lpstr>St. Silouan’s childhood</vt:lpstr>
      <vt:lpstr>The life of Elder Porphyrios</vt:lpstr>
      <vt:lpstr>Teenagers…</vt:lpstr>
      <vt:lpstr>What saves and makes for good children is the life of the parents in the home  </vt:lpstr>
      <vt:lpstr>What saves and makes for good children is the life of the parents in the home  </vt:lpstr>
      <vt:lpstr>PowerPoint Presentation</vt:lpstr>
      <vt:lpstr>PowerPoint Presentation</vt:lpstr>
      <vt:lpstr>A child needs to be surrounded by people who pray and pray ardently  </vt:lpstr>
      <vt:lpstr>PowerPoint Presentation</vt:lpstr>
      <vt:lpstr>One Thanksgiving a  few years back…</vt:lpstr>
      <vt:lpstr>PowerPoint Presentation</vt:lpstr>
      <vt:lpstr>PowerPoint Presentation</vt:lpstr>
      <vt:lpstr>PowerPoint Presentation</vt:lpstr>
      <vt:lpstr>PowerPoint Presentation</vt:lpstr>
      <vt:lpstr>What do we pray for??</vt:lpstr>
      <vt:lpstr>PowerPoint Presentation</vt:lpstr>
      <vt:lpstr>PowerPoint Presentation</vt:lpstr>
      <vt:lpstr>PowerPoint Presentation</vt:lpstr>
      <vt:lpstr>PowerPoint Presentation</vt:lpstr>
      <vt:lpstr>PowerPoint Presentation</vt:lpstr>
      <vt:lpstr>Things for you to do…</vt:lpstr>
      <vt:lpstr>In conclusion…   Maybe it should read…   “I was selfish two kids ago”??</vt:lpstr>
    </vt:vector>
  </TitlesOfParts>
  <Company>USC Marshall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Athanasius “On the Incarnation”</dc:title>
  <dc:creator>Mark Soliman</dc:creator>
  <cp:lastModifiedBy>Mark Soliman</cp:lastModifiedBy>
  <cp:revision>82</cp:revision>
  <cp:lastPrinted>2020-12-09T19:50:28Z</cp:lastPrinted>
  <dcterms:created xsi:type="dcterms:W3CDTF">2014-11-15T13:26:33Z</dcterms:created>
  <dcterms:modified xsi:type="dcterms:W3CDTF">2022-05-17T18:01:07Z</dcterms:modified>
</cp:coreProperties>
</file>