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6012" y="61360"/>
            <a:ext cx="8971788" cy="672044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96012" y="76200"/>
            <a:ext cx="8971788" cy="762000"/>
          </a:xfrm>
        </p:spPr>
        <p:txBody>
          <a:bodyPr>
            <a:noAutofit/>
          </a:bodyPr>
          <a:lstStyle>
            <a:lvl1pPr>
              <a:defRPr sz="4400" b="0">
                <a:latin typeface="Eras Demi ITC" pitchFamily="34" charset="0"/>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28370" y="1143000"/>
            <a:ext cx="8863229" cy="2133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a:t>
            </a:r>
            <a:endParaRPr lang="en-US" dirty="0"/>
          </a:p>
        </p:txBody>
      </p:sp>
      <p:cxnSp>
        <p:nvCxnSpPr>
          <p:cNvPr id="9" name="Straight Connector 8"/>
          <p:cNvCxnSpPr/>
          <p:nvPr userDrawn="1"/>
        </p:nvCxnSpPr>
        <p:spPr>
          <a:xfrm>
            <a:off x="152400" y="838200"/>
            <a:ext cx="7772400" cy="0"/>
          </a:xfrm>
          <a:prstGeom prst="line">
            <a:avLst/>
          </a:prstGeom>
          <a:ln w="19050" cap="sq">
            <a:solidFill>
              <a:schemeClr val="tx1">
                <a:alpha val="30000"/>
              </a:schemeClr>
            </a:solidFill>
            <a:bevel/>
          </a:ln>
        </p:spPr>
        <p:style>
          <a:lnRef idx="1">
            <a:schemeClr val="accent1"/>
          </a:lnRef>
          <a:fillRef idx="0">
            <a:schemeClr val="accent1"/>
          </a:fillRef>
          <a:effectRef idx="0">
            <a:schemeClr val="accent1"/>
          </a:effectRef>
          <a:fontRef idx="minor">
            <a:schemeClr val="tx1"/>
          </a:fontRef>
        </p:style>
      </p:cxnSp>
      <p:sp>
        <p:nvSpPr>
          <p:cNvPr id="11"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pic>
        <p:nvPicPr>
          <p:cNvPr id="8" name="Picture 4"/>
          <p:cNvPicPr>
            <a:picLocks noChangeAspect="1" noChangeArrowheads="1"/>
          </p:cNvPicPr>
          <p:nvPr userDrawn="1"/>
        </p:nvPicPr>
        <p:blipFill rotWithShape="1">
          <a:blip r:embed="rId3" cstate="print">
            <a:extLst>
              <a:ext uri="{28A0092B-C50C-407E-A947-70E740481C1C}">
                <a14:useLocalDpi xmlns="" xmlns:a14="http://schemas.microsoft.com/office/drawing/2010/main" val="0"/>
              </a:ext>
            </a:extLst>
          </a:blip>
          <a:srcRect r="7082"/>
          <a:stretch/>
        </p:blipFill>
        <p:spPr bwMode="auto">
          <a:xfrm>
            <a:off x="7676256" y="152400"/>
            <a:ext cx="1315343" cy="1295400"/>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7214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3391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95397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
        <p:nvSpPr>
          <p:cNvPr id="7"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spTree>
    <p:extLst>
      <p:ext uri="{BB962C8B-B14F-4D97-AF65-F5344CB8AC3E}">
        <p14:creationId xmlns="" xmlns:p14="http://schemas.microsoft.com/office/powerpoint/2010/main" val="381016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10054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110680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7860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75862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2480259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50062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4/18/2011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999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spTree>
    <p:extLst>
      <p:ext uri="{BB962C8B-B14F-4D97-AF65-F5344CB8AC3E}">
        <p14:creationId xmlns="" xmlns:p14="http://schemas.microsoft.com/office/powerpoint/2010/main" val="1342662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Eve of Tuesday</a:t>
            </a:r>
            <a:endParaRPr lang="en-US" sz="6000" dirty="0"/>
          </a:p>
        </p:txBody>
      </p:sp>
      <p:sp>
        <p:nvSpPr>
          <p:cNvPr id="10" name="Subtitle 2"/>
          <p:cNvSpPr>
            <a:spLocks noGrp="1"/>
          </p:cNvSpPr>
          <p:nvPr>
            <p:ph type="subTitle" idx="1"/>
          </p:nvPr>
        </p:nvSpPr>
        <p:spPr>
          <a:xfrm>
            <a:off x="128370" y="1295400"/>
            <a:ext cx="8863229" cy="1676400"/>
          </a:xfrm>
        </p:spPr>
        <p:txBody>
          <a:bodyPr>
            <a:normAutofit fontScale="70000" lnSpcReduction="20000"/>
          </a:bodyPr>
          <a:lstStyle/>
          <a:p>
            <a:pPr algn="ctr"/>
            <a:endParaRPr lang="en-US" sz="4000" b="1" u="sng" dirty="0" smtClean="0"/>
          </a:p>
          <a:p>
            <a:pPr algn="ctr"/>
            <a:r>
              <a:rPr lang="en-US" sz="10300" b="1" dirty="0" smtClean="0">
                <a:solidFill>
                  <a:schemeClr val="accent3">
                    <a:lumMod val="50000"/>
                  </a:schemeClr>
                </a:solidFill>
              </a:rPr>
              <a:t>God is </a:t>
            </a:r>
            <a:r>
              <a:rPr lang="en-US" sz="10300" b="1" dirty="0" smtClean="0">
                <a:solidFill>
                  <a:schemeClr val="accent3">
                    <a:lumMod val="50000"/>
                  </a:schemeClr>
                </a:solidFill>
              </a:rPr>
              <a:t>Seeking Fruits</a:t>
            </a:r>
            <a:endParaRPr lang="en-US" sz="10300" b="1" dirty="0" smtClean="0">
              <a:solidFill>
                <a:schemeClr val="accent3">
                  <a:lumMod val="50000"/>
                </a:schemeClr>
              </a:solidFill>
            </a:endParaRPr>
          </a:p>
          <a:p>
            <a:endParaRPr lang="en-US" sz="6600" b="1" dirty="0">
              <a:solidFill>
                <a:schemeClr val="accent3">
                  <a:lumMod val="50000"/>
                </a:schemeClr>
              </a:solidFill>
              <a:latin typeface="Corbel" pitchFamily="34" charset="0"/>
            </a:endParaRPr>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pic>
        <p:nvPicPr>
          <p:cNvPr id="5" name="Picture 4"/>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r="7082"/>
          <a:stretch/>
        </p:blipFill>
        <p:spPr bwMode="auto">
          <a:xfrm>
            <a:off x="2743200" y="2971800"/>
            <a:ext cx="3505200" cy="3452055"/>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524000"/>
            <a:ext cx="8863229" cy="3733800"/>
          </a:xfrm>
        </p:spPr>
        <p:txBody>
          <a:bodyPr>
            <a:normAutofit fontScale="70000" lnSpcReduction="20000"/>
          </a:bodyPr>
          <a:lstStyle/>
          <a:p>
            <a:r>
              <a:rPr lang="en-US" sz="4200" b="1" i="1" dirty="0" smtClean="0"/>
              <a:t>So Samuel said:</a:t>
            </a:r>
            <a:br>
              <a:rPr lang="en-US" sz="4200" b="1" i="1" dirty="0" smtClean="0"/>
            </a:br>
            <a:r>
              <a:rPr lang="en-US" sz="4200" b="1" i="1" dirty="0" smtClean="0"/>
              <a:t>      “Has the LORD as great delight in burnt offerings and sacrifices, As in obeying the voice of the LORD? </a:t>
            </a:r>
            <a:br>
              <a:rPr lang="en-US" sz="4200" b="1" i="1" dirty="0" smtClean="0"/>
            </a:br>
            <a:r>
              <a:rPr lang="en-US" sz="4200" b="1" i="1" dirty="0" smtClean="0"/>
              <a:t>      Behold, to obey is better than sacrifice, </a:t>
            </a:r>
            <a:br>
              <a:rPr lang="en-US" sz="4200" b="1" i="1" dirty="0" smtClean="0"/>
            </a:br>
            <a:r>
              <a:rPr lang="en-US" sz="4200" b="1" i="1" dirty="0" smtClean="0"/>
              <a:t>      And to heed than the fat of rams.</a:t>
            </a:r>
            <a:endParaRPr lang="en-US" sz="4200" dirty="0" smtClean="0"/>
          </a:p>
          <a:p>
            <a:r>
              <a:rPr lang="en-US" sz="4200" b="1" i="1" dirty="0" smtClean="0"/>
              <a:t>  For rebellion is as the sin of witchcraft,</a:t>
            </a:r>
            <a:br>
              <a:rPr lang="en-US" sz="4200" b="1" i="1" dirty="0" smtClean="0"/>
            </a:br>
            <a:r>
              <a:rPr lang="en-US" sz="4200" b="1" i="1" dirty="0" smtClean="0"/>
              <a:t>  And stubbornness is as iniquity and idolatry. </a:t>
            </a:r>
            <a:br>
              <a:rPr lang="en-US" sz="4200" b="1" i="1" dirty="0" smtClean="0"/>
            </a:br>
            <a:r>
              <a:rPr lang="en-US" sz="4200" b="1" i="1" dirty="0" smtClean="0"/>
              <a:t>  Because you have rejected the word of the LORD, </a:t>
            </a:r>
            <a:br>
              <a:rPr lang="en-US" sz="4200" b="1" i="1" dirty="0" smtClean="0"/>
            </a:br>
            <a:r>
              <a:rPr lang="en-US" sz="4200" b="1" i="1" dirty="0" smtClean="0"/>
              <a:t>   He also has rejected you from being king.”  1 Samuel 15:22-23</a:t>
            </a:r>
            <a:endParaRPr lang="en-US" sz="42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371600"/>
            <a:ext cx="8863229" cy="3352800"/>
          </a:xfrm>
        </p:spPr>
        <p:txBody>
          <a:bodyPr>
            <a:normAutofit/>
          </a:bodyPr>
          <a:lstStyle/>
          <a:p>
            <a:endParaRPr lang="en-US" sz="4000" b="1" dirty="0" smtClean="0"/>
          </a:p>
          <a:p>
            <a:r>
              <a:rPr lang="en-US" sz="4000" b="1" dirty="0" smtClean="0"/>
              <a:t>So what type of fruits are Christ seeking?</a:t>
            </a:r>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371600"/>
            <a:ext cx="8863229" cy="3352800"/>
          </a:xfrm>
        </p:spPr>
        <p:txBody>
          <a:bodyPr>
            <a:normAutofit lnSpcReduction="10000"/>
          </a:bodyPr>
          <a:lstStyle/>
          <a:p>
            <a:pPr marL="742950" lvl="0" indent="-742950">
              <a:buFont typeface="+mj-lt"/>
              <a:buAutoNum type="arabicPeriod"/>
            </a:pPr>
            <a:endParaRPr lang="en-US" sz="4000" b="1" dirty="0" smtClean="0"/>
          </a:p>
          <a:p>
            <a:pPr marL="742950" lvl="0" indent="-742950">
              <a:buFont typeface="+mj-lt"/>
              <a:buAutoNum type="arabicPeriod"/>
            </a:pPr>
            <a:r>
              <a:rPr lang="en-US" sz="4000" b="1" dirty="0" smtClean="0"/>
              <a:t>David’s life was in harmony with the Lord</a:t>
            </a:r>
          </a:p>
          <a:p>
            <a:pPr marL="742950" lvl="0" indent="-742950"/>
            <a:r>
              <a:rPr lang="en-US" sz="4000" b="1" dirty="0" smtClean="0"/>
              <a:t>-  </a:t>
            </a:r>
            <a:r>
              <a:rPr lang="en-US" sz="4000" b="1" u="sng" dirty="0" smtClean="0"/>
              <a:t>What’s important to God is important to me</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a:t>
            </a:r>
            <a:r>
              <a:rPr lang="en-US" sz="6000" dirty="0" smtClean="0"/>
              <a:t>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828800"/>
            <a:ext cx="8863229" cy="3352800"/>
          </a:xfrm>
        </p:spPr>
        <p:txBody>
          <a:bodyPr>
            <a:normAutofit/>
          </a:bodyPr>
          <a:lstStyle/>
          <a:p>
            <a:pPr lvl="0"/>
            <a:r>
              <a:rPr lang="en-US" sz="4000" dirty="0" smtClean="0">
                <a:latin typeface="Corbel" pitchFamily="34" charset="0"/>
              </a:rPr>
              <a:t>2. </a:t>
            </a:r>
            <a:r>
              <a:rPr lang="en-US" sz="4000" b="1" dirty="0" smtClean="0"/>
              <a:t>He had a servants heart- humble heart</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752600"/>
            <a:ext cx="8863229" cy="3352800"/>
          </a:xfrm>
        </p:spPr>
        <p:txBody>
          <a:bodyPr>
            <a:normAutofit/>
          </a:bodyPr>
          <a:lstStyle/>
          <a:p>
            <a:pPr lvl="0"/>
            <a:r>
              <a:rPr lang="en-US" sz="4000" b="1" dirty="0" smtClean="0"/>
              <a:t>3. He was a man of integrity</a:t>
            </a:r>
            <a:endParaRPr lang="en-US" sz="4000" dirty="0" smtClean="0"/>
          </a:p>
          <a:p>
            <a:pPr lvl="0"/>
            <a:endParaRPr lang="en-US" sz="4000" b="1" u="sng" dirty="0" smtClean="0"/>
          </a:p>
          <a:p>
            <a:pPr lvl="0"/>
            <a:r>
              <a:rPr lang="en-US" sz="4000" b="1" u="sng" dirty="0" smtClean="0"/>
              <a:t> - what you are when nobody is looking</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371600"/>
            <a:ext cx="8863229" cy="3352800"/>
          </a:xfrm>
        </p:spPr>
        <p:txBody>
          <a:bodyPr>
            <a:normAutofit/>
          </a:bodyPr>
          <a:lstStyle/>
          <a:p>
            <a:pPr algn="ctr"/>
            <a:endParaRPr lang="en-US" sz="4000" b="1" dirty="0" smtClean="0"/>
          </a:p>
          <a:p>
            <a:pPr algn="ctr"/>
            <a:r>
              <a:rPr lang="en-US" sz="4000" b="1" dirty="0" smtClean="0"/>
              <a:t>4. He was a man of faith</a:t>
            </a:r>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371600"/>
            <a:ext cx="8863229" cy="3352800"/>
          </a:xfrm>
        </p:spPr>
        <p:txBody>
          <a:bodyPr>
            <a:normAutofit/>
          </a:bodyPr>
          <a:lstStyle/>
          <a:p>
            <a:pPr algn="ctr"/>
            <a:endParaRPr lang="en-US" sz="4000" b="1" dirty="0" smtClean="0"/>
          </a:p>
          <a:p>
            <a:pPr algn="ctr"/>
            <a:r>
              <a:rPr lang="en-US" sz="4000" b="1" dirty="0" smtClean="0"/>
              <a:t>5. He was patient</a:t>
            </a:r>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The </a:t>
            </a:r>
            <a:r>
              <a:rPr lang="en-US" sz="6000" dirty="0" smtClean="0"/>
              <a:t>Fruits </a:t>
            </a:r>
            <a:r>
              <a:rPr lang="en-US" sz="6000" dirty="0" smtClean="0"/>
              <a:t>of David</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752600"/>
            <a:ext cx="8863229" cy="3352800"/>
          </a:xfrm>
        </p:spPr>
        <p:txBody>
          <a:bodyPr>
            <a:normAutofit fontScale="92500" lnSpcReduction="10000"/>
          </a:bodyPr>
          <a:lstStyle/>
          <a:p>
            <a:pPr lvl="0" algn="ctr"/>
            <a:r>
              <a:rPr lang="en-US" sz="4000" b="1" dirty="0" smtClean="0"/>
              <a:t>6. He was repentant</a:t>
            </a:r>
          </a:p>
          <a:p>
            <a:pPr algn="ctr"/>
            <a:r>
              <a:rPr lang="en-US" sz="4000" b="1" i="1" dirty="0" smtClean="0"/>
              <a:t>“Search me, O God, and know my heart;</a:t>
            </a:r>
            <a:br>
              <a:rPr lang="en-US" sz="4000" b="1" i="1" dirty="0" smtClean="0"/>
            </a:br>
            <a:r>
              <a:rPr lang="en-US" sz="4000" b="1" i="1" dirty="0" smtClean="0"/>
              <a:t>         Try me, and know my anxieties;</a:t>
            </a:r>
            <a:br>
              <a:rPr lang="en-US" sz="4000" b="1" i="1" dirty="0" smtClean="0"/>
            </a:br>
            <a:r>
              <a:rPr lang="en-US" sz="4000" b="1" i="1" dirty="0" smtClean="0"/>
              <a:t> </a:t>
            </a:r>
            <a:r>
              <a:rPr lang="en-US" sz="4000" b="1" i="1" baseline="30000" dirty="0" smtClean="0"/>
              <a:t>24</a:t>
            </a:r>
            <a:r>
              <a:rPr lang="en-US" sz="4000" b="1" i="1" dirty="0" smtClean="0"/>
              <a:t> And see if there is any wicked way in me,</a:t>
            </a:r>
            <a:br>
              <a:rPr lang="en-US" sz="4000" b="1" i="1" dirty="0" smtClean="0"/>
            </a:br>
            <a:r>
              <a:rPr lang="en-US" sz="4000" b="1" i="1" dirty="0" smtClean="0"/>
              <a:t>         And lead me in the way everlasting.” Psalm 139:23-24</a:t>
            </a:r>
            <a:endParaRPr lang="en-US" sz="4000" i="1" dirty="0" smtClean="0"/>
          </a:p>
          <a:p>
            <a:pPr lvl="0" algn="ct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600200"/>
            <a:ext cx="8863229" cy="3352800"/>
          </a:xfrm>
        </p:spPr>
        <p:txBody>
          <a:bodyPr>
            <a:normAutofit fontScale="92500"/>
          </a:bodyPr>
          <a:lstStyle/>
          <a:p>
            <a:pPr lvl="0"/>
            <a:r>
              <a:rPr lang="en-US" sz="4000" b="1" dirty="0" smtClean="0"/>
              <a:t>“And seeing from afar a fig tree having leaves, He went to see if perhaps He would find something on it. When He came to it, He found nothing but leaves, for it was not the season for figs.” Mark 11:13</a:t>
            </a:r>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447800"/>
            <a:ext cx="8863229" cy="3733800"/>
          </a:xfrm>
        </p:spPr>
        <p:txBody>
          <a:bodyPr>
            <a:noAutofit/>
          </a:bodyPr>
          <a:lstStyle/>
          <a:p>
            <a:r>
              <a:rPr lang="en-US" sz="2800" b="1" i="1" dirty="0" smtClean="0"/>
              <a:t>Now let me sing to my Well-beloved a song of my Beloved</a:t>
            </a:r>
          </a:p>
          <a:p>
            <a:r>
              <a:rPr lang="en-US" sz="2800" b="1" i="1" dirty="0" smtClean="0"/>
              <a:t> regarding His vineyard: </a:t>
            </a:r>
            <a:br>
              <a:rPr lang="en-US" sz="2800" b="1" i="1" dirty="0" smtClean="0"/>
            </a:br>
            <a:r>
              <a:rPr lang="en-US" sz="2800" b="1" i="1" dirty="0" smtClean="0"/>
              <a:t>My Well-beloved has a vineyard On a very fruitful hill. </a:t>
            </a:r>
            <a:br>
              <a:rPr lang="en-US" sz="2800" b="1" i="1" dirty="0" smtClean="0"/>
            </a:br>
            <a:r>
              <a:rPr lang="en-US" sz="2800" b="1" i="1" baseline="30000" dirty="0" smtClean="0"/>
              <a:t>2</a:t>
            </a:r>
            <a:r>
              <a:rPr lang="en-US" sz="2800" b="1" i="1" dirty="0" smtClean="0"/>
              <a:t> He dug it up and cleared out its stones, And planted it with the choicest vine. </a:t>
            </a:r>
            <a:br>
              <a:rPr lang="en-US" sz="2800" b="1" i="1" dirty="0" smtClean="0"/>
            </a:br>
            <a:r>
              <a:rPr lang="en-US" sz="2800" b="1" i="1" dirty="0" smtClean="0"/>
              <a:t>      He built a tower in its midst,  And also made a winepress in it; So He expected it to bring forth good grapes, But it brought forth wild grapes. </a:t>
            </a:r>
            <a:br>
              <a:rPr lang="en-US" sz="2800" b="1" i="1" dirty="0" smtClean="0"/>
            </a:br>
            <a:r>
              <a:rPr lang="en-US" sz="2800" b="1" i="1" dirty="0" smtClean="0"/>
              <a:t/>
            </a:r>
            <a:br>
              <a:rPr lang="en-US" sz="2800" b="1" i="1" dirty="0" smtClean="0"/>
            </a:br>
            <a:endParaRPr lang="en-US" sz="28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676400"/>
            <a:ext cx="8863229" cy="3810000"/>
          </a:xfrm>
        </p:spPr>
        <p:txBody>
          <a:bodyPr>
            <a:normAutofit fontScale="62500" lnSpcReduction="20000"/>
          </a:bodyPr>
          <a:lstStyle/>
          <a:p>
            <a:r>
              <a:rPr lang="en-US" sz="4800" b="1" i="1" baseline="30000" dirty="0" smtClean="0"/>
              <a:t>3</a:t>
            </a:r>
            <a:r>
              <a:rPr lang="en-US" sz="4800" b="1" i="1" dirty="0" smtClean="0"/>
              <a:t> “ And now, O inhabitants of Jerusalem and men of Judah, Judge, please, between Me and My vineyard. </a:t>
            </a:r>
            <a:r>
              <a:rPr lang="en-US" sz="4800" b="1" i="1" baseline="30000" dirty="0" smtClean="0"/>
              <a:t>4</a:t>
            </a:r>
            <a:r>
              <a:rPr lang="en-US" sz="4800" b="1" i="1" dirty="0" smtClean="0"/>
              <a:t> What more could have been done to My vineyard That I have not done in it? Why then, when I expected it to bring forth good grapes, Did it bring forth wild grapes?  </a:t>
            </a:r>
            <a:r>
              <a:rPr lang="en-US" sz="4800" b="1" i="1" baseline="30000" dirty="0" smtClean="0"/>
              <a:t>5</a:t>
            </a:r>
            <a:r>
              <a:rPr lang="en-US" sz="4800" b="1" i="1" dirty="0" smtClean="0"/>
              <a:t> And now, please let Me tell you what I will do to My vineyard: I will take away its hedge, and it shall be burned; And break down its wall, and it shall be trampled down.       </a:t>
            </a:r>
            <a:endParaRPr lang="en-US" sz="48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600200"/>
            <a:ext cx="8863229" cy="3352800"/>
          </a:xfrm>
        </p:spPr>
        <p:txBody>
          <a:bodyPr>
            <a:normAutofit fontScale="92500" lnSpcReduction="10000"/>
          </a:bodyPr>
          <a:lstStyle/>
          <a:p>
            <a:pPr algn="r"/>
            <a:r>
              <a:rPr lang="en-US" sz="4000" b="1" i="1" dirty="0" smtClean="0"/>
              <a:t> </a:t>
            </a:r>
            <a:r>
              <a:rPr lang="en-US" sz="4000" b="1" i="1" baseline="30000" dirty="0" smtClean="0"/>
              <a:t>6</a:t>
            </a:r>
            <a:r>
              <a:rPr lang="en-US" sz="4000" b="1" i="1" dirty="0" smtClean="0"/>
              <a:t> I will lay it waste; It shall not be pruned or dug, But there shall come up briers and thorns.  I will also command the clouds That they rain no rain on it.” </a:t>
            </a:r>
            <a:r>
              <a:rPr lang="en-US" sz="4000" b="1" i="1" baseline="30000" dirty="0" smtClean="0"/>
              <a:t>7</a:t>
            </a:r>
            <a:r>
              <a:rPr lang="en-US" sz="4000" b="1" i="1" dirty="0" smtClean="0"/>
              <a:t> For the vineyard of the LORD of hosts is the house of Israel. Isaiah 5:1-7</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676400"/>
            <a:ext cx="8863229" cy="3352800"/>
          </a:xfrm>
        </p:spPr>
        <p:txBody>
          <a:bodyPr>
            <a:normAutofit/>
          </a:bodyPr>
          <a:lstStyle/>
          <a:p>
            <a:pPr lvl="0"/>
            <a:r>
              <a:rPr lang="en-US" sz="4400" b="1" dirty="0" smtClean="0"/>
              <a:t>“Woe to </a:t>
            </a:r>
            <a:r>
              <a:rPr lang="en-US" sz="4400" b="1" i="1" dirty="0" smtClean="0"/>
              <a:t>those who are</a:t>
            </a:r>
            <a:r>
              <a:rPr lang="en-US" sz="4400" b="1" dirty="0" smtClean="0"/>
              <a:t> </a:t>
            </a:r>
            <a:r>
              <a:rPr lang="en-US" sz="4400" b="1" u="sng" dirty="0" smtClean="0"/>
              <a:t>wise in their own eyes</a:t>
            </a:r>
            <a:r>
              <a:rPr lang="en-US" sz="4400" b="1" dirty="0" smtClean="0"/>
              <a:t>, And prudent in their own sight!” Isaiah 5:21</a:t>
            </a:r>
            <a:endParaRPr lang="en-US" sz="4400" dirty="0"/>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676400"/>
            <a:ext cx="8863229" cy="3352800"/>
          </a:xfrm>
        </p:spPr>
        <p:txBody>
          <a:bodyPr>
            <a:normAutofit fontScale="77500" lnSpcReduction="20000"/>
          </a:bodyPr>
          <a:lstStyle/>
          <a:p>
            <a:pPr lvl="0"/>
            <a:r>
              <a:rPr lang="en-US" sz="4000" b="1" i="1" dirty="0" smtClean="0"/>
              <a:t>“Why does the land perish and burn up like a wilderness, so that no one can pass through? </a:t>
            </a:r>
            <a:br>
              <a:rPr lang="en-US" sz="4000" b="1" i="1" dirty="0" smtClean="0"/>
            </a:br>
            <a:r>
              <a:rPr lang="en-US" sz="4000" b="1" i="1" baseline="30000" dirty="0" smtClean="0"/>
              <a:t>13</a:t>
            </a:r>
            <a:r>
              <a:rPr lang="en-US" sz="4000" b="1" i="1" dirty="0" smtClean="0"/>
              <a:t> And the LORD said, “Because they </a:t>
            </a:r>
            <a:r>
              <a:rPr lang="en-US" sz="4000" b="1" i="1" u="sng" dirty="0" smtClean="0"/>
              <a:t>have forsaken My law</a:t>
            </a:r>
            <a:r>
              <a:rPr lang="en-US" sz="4000" b="1" i="1" dirty="0" smtClean="0"/>
              <a:t> which I set before them, and have </a:t>
            </a:r>
            <a:r>
              <a:rPr lang="en-US" sz="4000" b="1" i="1" u="sng" dirty="0" smtClean="0"/>
              <a:t>not obeyed My voice</a:t>
            </a:r>
            <a:r>
              <a:rPr lang="en-US" sz="4000" b="1" i="1" dirty="0" smtClean="0"/>
              <a:t>, nor walked according to it, </a:t>
            </a:r>
            <a:r>
              <a:rPr lang="en-US" sz="4000" b="1" i="1" baseline="30000" dirty="0" smtClean="0"/>
              <a:t>14</a:t>
            </a:r>
            <a:r>
              <a:rPr lang="en-US" sz="4000" b="1" i="1" dirty="0" smtClean="0"/>
              <a:t> but </a:t>
            </a:r>
            <a:r>
              <a:rPr lang="en-US" sz="4000" b="1" i="1" u="sng" dirty="0" smtClean="0"/>
              <a:t>they have walked according to the dictates of their own hearts </a:t>
            </a:r>
            <a:r>
              <a:rPr lang="en-US" sz="4000" b="1" i="1" dirty="0" smtClean="0"/>
              <a:t>and after the </a:t>
            </a:r>
            <a:r>
              <a:rPr lang="en-US" sz="4000" b="1" i="1" dirty="0" err="1" smtClean="0"/>
              <a:t>Baals</a:t>
            </a:r>
            <a:r>
              <a:rPr lang="en-US" sz="4000" b="1" i="1" dirty="0" smtClean="0"/>
              <a:t>, which their fathers taught them,” Jeremiah 9:12-14</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828800"/>
            <a:ext cx="8863229" cy="3352800"/>
          </a:xfrm>
        </p:spPr>
        <p:txBody>
          <a:bodyPr>
            <a:normAutofit/>
          </a:bodyPr>
          <a:lstStyle/>
          <a:p>
            <a:pPr algn="ctr"/>
            <a:r>
              <a:rPr lang="en-US" sz="4400" b="1" dirty="0" smtClean="0"/>
              <a:t>Their religious life was</a:t>
            </a:r>
          </a:p>
          <a:p>
            <a:pPr algn="ctr"/>
            <a:r>
              <a:rPr lang="en-US" sz="4400" b="1" u="sng" dirty="0" smtClean="0"/>
              <a:t> to fulfill their own agendas</a:t>
            </a:r>
            <a:endParaRPr lang="en-US" sz="4400" dirty="0" smtClean="0"/>
          </a:p>
          <a:p>
            <a:pPr algn="ctr"/>
            <a:endParaRPr lang="en-US" sz="44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Tuesday</a:t>
            </a:r>
            <a:endParaRPr lang="en-US" sz="6000" dirty="0"/>
          </a:p>
        </p:txBody>
      </p:sp>
      <p:sp>
        <p:nvSpPr>
          <p:cNvPr id="9" name="TextBox 8"/>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10" name="Subtitle 2"/>
          <p:cNvSpPr>
            <a:spLocks noGrp="1"/>
          </p:cNvSpPr>
          <p:nvPr>
            <p:ph type="subTitle" idx="1"/>
          </p:nvPr>
        </p:nvSpPr>
        <p:spPr>
          <a:xfrm>
            <a:off x="128370" y="1752600"/>
            <a:ext cx="8863229" cy="3352800"/>
          </a:xfrm>
        </p:spPr>
        <p:txBody>
          <a:bodyPr>
            <a:normAutofit fontScale="77500" lnSpcReduction="20000"/>
          </a:bodyPr>
          <a:lstStyle/>
          <a:p>
            <a:pPr lvl="0"/>
            <a:r>
              <a:rPr lang="en-US" sz="4000" b="1" i="1" dirty="0" smtClean="0"/>
              <a:t>He also took </a:t>
            </a:r>
            <a:r>
              <a:rPr lang="en-US" sz="4000" b="1" i="1" dirty="0" err="1" smtClean="0"/>
              <a:t>Agag</a:t>
            </a:r>
            <a:r>
              <a:rPr lang="en-US" sz="4000" b="1" i="1" dirty="0" smtClean="0"/>
              <a:t> king of the </a:t>
            </a:r>
            <a:r>
              <a:rPr lang="en-US" sz="4000" b="1" i="1" dirty="0" err="1" smtClean="0"/>
              <a:t>Amalekites</a:t>
            </a:r>
            <a:r>
              <a:rPr lang="en-US" sz="4000" b="1" i="1" dirty="0" smtClean="0"/>
              <a:t> alive, and utterly destroyed all the people with the edge of the sword. </a:t>
            </a:r>
            <a:r>
              <a:rPr lang="en-US" sz="4000" b="1" i="1" baseline="30000" dirty="0" smtClean="0"/>
              <a:t>9</a:t>
            </a:r>
            <a:r>
              <a:rPr lang="en-US" sz="4000" b="1" i="1" dirty="0" smtClean="0"/>
              <a:t> But Saul and the people spared </a:t>
            </a:r>
            <a:r>
              <a:rPr lang="en-US" sz="4000" b="1" i="1" dirty="0" err="1" smtClean="0"/>
              <a:t>Agag</a:t>
            </a:r>
            <a:r>
              <a:rPr lang="en-US" sz="4000" b="1" i="1" dirty="0" smtClean="0"/>
              <a:t> and the best of the sheep, the oxen, the fatlings, the lambs, and all that was good, and were unwilling to utterly destroy them. But everything despised and worthless, that they utterly destroyed. 1 Samuel 15:8-9</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1498907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485</Words>
  <Application>Microsoft Office PowerPoint</Application>
  <PresentationFormat>On-screen Show (4:3)</PresentationFormat>
  <Paragraphs>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1_Office Theme</vt:lpstr>
      <vt:lpstr>Eve of Tuesday</vt:lpstr>
      <vt:lpstr>Eve of Tuesday</vt:lpstr>
      <vt:lpstr>Eve of Tuesday</vt:lpstr>
      <vt:lpstr>Eve of Tuesday</vt:lpstr>
      <vt:lpstr>Eve of Tuesday</vt:lpstr>
      <vt:lpstr>Eve of Tuesday</vt:lpstr>
      <vt:lpstr>Eve of Tuesday</vt:lpstr>
      <vt:lpstr>Eve of Tuesday</vt:lpstr>
      <vt:lpstr>Eve of Tuesday</vt:lpstr>
      <vt:lpstr>Eve of Tuesday</vt:lpstr>
      <vt:lpstr>Eve of Tuesday</vt:lpstr>
      <vt:lpstr>The Fruits of David</vt:lpstr>
      <vt:lpstr>The Fruits of David</vt:lpstr>
      <vt:lpstr>The Fruits of David</vt:lpstr>
      <vt:lpstr>The Fruits of David</vt:lpstr>
      <vt:lpstr>The Fruits of David</vt:lpstr>
      <vt:lpstr>The Fruits of David</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 of Tuesday</dc:title>
  <dc:creator>deacon</dc:creator>
  <cp:lastModifiedBy>deacon</cp:lastModifiedBy>
  <cp:revision>5</cp:revision>
  <dcterms:created xsi:type="dcterms:W3CDTF">2011-04-13T23:02:45Z</dcterms:created>
  <dcterms:modified xsi:type="dcterms:W3CDTF">2011-04-18T23:36:19Z</dcterms:modified>
</cp:coreProperties>
</file>