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77"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3300"/>
    <a:srgbClr val="000066"/>
    <a:srgbClr val="0066CC"/>
    <a:srgbClr val="0066FF"/>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FFD14E0-6217-4CD2-8308-91A4E4177B7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A702A30-E1EE-4652-9A5E-EC959EE7D96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84AEFFF-BE24-4277-AB23-69207B9B3FC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8AA733D-9C79-4960-843C-984B2468605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79F95A-F0C6-4594-A09B-DFB04A84B1B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A780FAF-AF03-43E4-8865-5978FFFC450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DA1ECAD-B7B8-4858-AF71-1C728A87DB6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60DD241-8E28-44B3-857A-B91FC214916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E57D0F2-E771-4022-86F4-B6A23640BF2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F446331-C171-460C-9DC0-4C4A49942FB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20D7C5-E50A-4073-8BD4-36484875F5E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atin typeface="Arial" charset="0"/>
              </a:defRPr>
            </a:lvl1pPr>
          </a:lstStyle>
          <a:p>
            <a:pPr>
              <a:defRPr/>
            </a:pPr>
            <a:fld id="{FADE8C15-6750-45EE-B761-0C7DA060B44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subTitle" idx="1"/>
          </p:nvPr>
        </p:nvSpPr>
        <p:spPr>
          <a:xfrm>
            <a:off x="1524000" y="4038600"/>
            <a:ext cx="6400800" cy="1752600"/>
          </a:xfrm>
        </p:spPr>
        <p:txBody>
          <a:bodyPr/>
          <a:lstStyle/>
          <a:p>
            <a:pPr eaLnBrk="1" hangingPunct="1"/>
            <a:r>
              <a:rPr lang="en-US" sz="4800" dirty="0" smtClean="0">
                <a:solidFill>
                  <a:schemeClr val="accent6">
                    <a:lumMod val="50000"/>
                  </a:schemeClr>
                </a:solidFill>
              </a:rPr>
              <a:t>Traits of a Church that Heaven Applauds</a:t>
            </a:r>
          </a:p>
          <a:p>
            <a:pPr eaLnBrk="1" hangingPunct="1"/>
            <a:endParaRPr lang="en-US" sz="4800" b="1"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Deuteronomy 5:15</a:t>
            </a:r>
            <a:endParaRPr lang="en-US" dirty="0"/>
          </a:p>
        </p:txBody>
      </p:sp>
      <p:sp>
        <p:nvSpPr>
          <p:cNvPr id="3" name="Content Placeholder 2"/>
          <p:cNvSpPr>
            <a:spLocks noGrp="1"/>
          </p:cNvSpPr>
          <p:nvPr>
            <p:ph idx="1"/>
          </p:nvPr>
        </p:nvSpPr>
        <p:spPr/>
        <p:txBody>
          <a:bodyPr/>
          <a:lstStyle/>
          <a:p>
            <a:pPr lvl="0" algn="ctr">
              <a:buNone/>
            </a:pPr>
            <a:r>
              <a:rPr lang="en-US" b="1" dirty="0" smtClean="0"/>
              <a:t>“And remember that you were a slave in the land of Egypt, and the </a:t>
            </a:r>
            <a:r>
              <a:rPr lang="en-US" b="1" cap="small" dirty="0" smtClean="0"/>
              <a:t>Lord</a:t>
            </a:r>
            <a:r>
              <a:rPr lang="en-US" b="1" dirty="0" smtClean="0"/>
              <a:t> your God brought you out from there by a mighty hand and by an outstretched arm; therefore the </a:t>
            </a:r>
            <a:r>
              <a:rPr lang="en-US" b="1" cap="small" dirty="0" smtClean="0"/>
              <a:t>Lord</a:t>
            </a:r>
            <a:r>
              <a:rPr lang="en-US" b="1" dirty="0" smtClean="0"/>
              <a:t> your God commanded you to keep the Sabbath day.”</a:t>
            </a:r>
          </a:p>
          <a:p>
            <a:endParaRPr lang="en-US"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i="1" dirty="0" smtClean="0"/>
              <a:t/>
            </a:r>
            <a:br>
              <a:rPr lang="en-US" b="1" i="1" dirty="0" smtClean="0"/>
            </a:br>
            <a:r>
              <a:rPr lang="en-US" b="1" i="1" dirty="0" smtClean="0"/>
              <a:t>Genesis 50:20</a:t>
            </a:r>
            <a:r>
              <a:rPr lang="en-US" dirty="0" smtClean="0"/>
              <a:t/>
            </a:r>
            <a:br>
              <a:rPr lang="en-US" dirty="0" smtClean="0"/>
            </a:br>
            <a:endParaRPr lang="en-US" dirty="0"/>
          </a:p>
        </p:txBody>
      </p:sp>
      <p:sp>
        <p:nvSpPr>
          <p:cNvPr id="3" name="Content Placeholder 2"/>
          <p:cNvSpPr>
            <a:spLocks noGrp="1"/>
          </p:cNvSpPr>
          <p:nvPr>
            <p:ph sz="half" idx="1"/>
          </p:nvPr>
        </p:nvSpPr>
        <p:spPr/>
        <p:txBody>
          <a:bodyPr/>
          <a:lstStyle/>
          <a:p>
            <a:pPr lvl="0">
              <a:buNone/>
            </a:pPr>
            <a:r>
              <a:rPr lang="en-US" sz="3200" b="1" i="1" dirty="0" smtClean="0"/>
              <a:t>“</a:t>
            </a:r>
            <a:r>
              <a:rPr lang="en-US" sz="3200" b="1" i="1" baseline="30000" dirty="0" smtClean="0"/>
              <a:t> </a:t>
            </a:r>
            <a:r>
              <a:rPr lang="en-US" sz="3200" b="1" i="1" dirty="0" smtClean="0"/>
              <a:t>But as for you, you meant evil against me; but God meant it for good, in order to bring it about as it is this day, to save many people alive.”</a:t>
            </a:r>
            <a:endParaRPr lang="en-US" sz="32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2133600"/>
            <a:ext cx="4191000" cy="365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Proverbs 1:7</a:t>
            </a:r>
            <a:endParaRPr lang="en-US" dirty="0"/>
          </a:p>
        </p:txBody>
      </p:sp>
      <p:sp>
        <p:nvSpPr>
          <p:cNvPr id="3" name="Content Placeholder 2"/>
          <p:cNvSpPr>
            <a:spLocks noGrp="1"/>
          </p:cNvSpPr>
          <p:nvPr>
            <p:ph idx="1"/>
          </p:nvPr>
        </p:nvSpPr>
        <p:spPr/>
        <p:txBody>
          <a:bodyPr/>
          <a:lstStyle/>
          <a:p>
            <a:pPr algn="ctr">
              <a:buNone/>
            </a:pPr>
            <a:r>
              <a:rPr lang="en-US" b="1" i="1" dirty="0" smtClean="0"/>
              <a:t>“A wise man will hear and increase learning,</a:t>
            </a:r>
            <a:br>
              <a:rPr lang="en-US" b="1" i="1" dirty="0" smtClean="0"/>
            </a:br>
            <a:r>
              <a:rPr lang="en-US" b="1" i="1" dirty="0" smtClean="0"/>
              <a:t>And a man of understanding will attain wise counsel,”</a:t>
            </a:r>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Corinthians 6:1 </a:t>
            </a:r>
            <a:endParaRPr lang="en-US" dirty="0"/>
          </a:p>
        </p:txBody>
      </p:sp>
      <p:sp>
        <p:nvSpPr>
          <p:cNvPr id="4" name="Content Placeholder 3"/>
          <p:cNvSpPr>
            <a:spLocks noGrp="1"/>
          </p:cNvSpPr>
          <p:nvPr>
            <p:ph sz="half" idx="2"/>
          </p:nvPr>
        </p:nvSpPr>
        <p:spPr>
          <a:xfrm>
            <a:off x="685800" y="1600200"/>
            <a:ext cx="8001000" cy="4525963"/>
          </a:xfrm>
        </p:spPr>
        <p:txBody>
          <a:bodyPr/>
          <a:lstStyle/>
          <a:p>
            <a:pPr algn="ctr">
              <a:buNone/>
            </a:pPr>
            <a:endParaRPr lang="en-US" sz="3200" b="1" i="1" dirty="0" smtClean="0"/>
          </a:p>
          <a:p>
            <a:pPr algn="ctr">
              <a:buNone/>
            </a:pPr>
            <a:r>
              <a:rPr lang="en-US" sz="3200" b="1" i="1" dirty="0" smtClean="0"/>
              <a:t>“</a:t>
            </a:r>
            <a:r>
              <a:rPr lang="en-US" sz="3200" b="1" i="1" dirty="0" smtClean="0"/>
              <a:t>We then, as workers together with Him also plead with you not to receive the grace of God in vain.”</a:t>
            </a:r>
            <a:endParaRPr lang="en-US" sz="3200"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lgn="ctr">
              <a:buNone/>
            </a:pPr>
            <a:endParaRPr lang="en-US" b="1" i="1" dirty="0" smtClean="0"/>
          </a:p>
          <a:p>
            <a:pPr algn="ctr">
              <a:buNone/>
            </a:pPr>
            <a:r>
              <a:rPr lang="en-US" sz="3600" b="1" i="1" dirty="0" smtClean="0"/>
              <a:t>An irresistible church </a:t>
            </a:r>
            <a:r>
              <a:rPr lang="en-US" sz="3600" b="1" i="1" u="sng" dirty="0" smtClean="0"/>
              <a:t>connects everything to a soul</a:t>
            </a:r>
            <a:r>
              <a:rPr lang="en-US" sz="3600" b="1" i="1" dirty="0" smtClean="0"/>
              <a:t>!</a:t>
            </a:r>
            <a:endParaRPr lang="en-US" sz="3600" dirty="0" smtClean="0"/>
          </a:p>
          <a:p>
            <a:pP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
            </a:r>
            <a:br>
              <a:rPr lang="en-US" dirty="0" smtClean="0"/>
            </a:br>
            <a:r>
              <a:rPr lang="en-US" dirty="0" smtClean="0"/>
              <a:t>James 5:19-20</a:t>
            </a:r>
            <a:br>
              <a:rPr lang="en-US" dirty="0" smtClean="0"/>
            </a:br>
            <a:endParaRPr lang="en-US" dirty="0"/>
          </a:p>
        </p:txBody>
      </p:sp>
      <p:sp>
        <p:nvSpPr>
          <p:cNvPr id="3" name="Content Placeholder 2"/>
          <p:cNvSpPr>
            <a:spLocks noGrp="1"/>
          </p:cNvSpPr>
          <p:nvPr>
            <p:ph idx="1"/>
          </p:nvPr>
        </p:nvSpPr>
        <p:spPr/>
        <p:txBody>
          <a:bodyPr/>
          <a:lstStyle/>
          <a:p>
            <a:pPr algn="ctr">
              <a:buNone/>
            </a:pPr>
            <a:r>
              <a:rPr lang="en-US" b="1" i="1" dirty="0" smtClean="0"/>
              <a:t>“Brethren, if anyone among you wanders from the truth, and someone turns him back, let him know that he who turns a sinner from the error of his way will save a soul from death and cover a multitude of sins.”</a:t>
            </a:r>
            <a:endParaRPr lang="en-US" b="1" i="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Irresistible Church </a:t>
            </a:r>
            <a:endParaRPr lang="en-US" dirty="0"/>
          </a:p>
        </p:txBody>
      </p:sp>
      <p:sp>
        <p:nvSpPr>
          <p:cNvPr id="3" name="Content Placeholder 2"/>
          <p:cNvSpPr>
            <a:spLocks noGrp="1"/>
          </p:cNvSpPr>
          <p:nvPr>
            <p:ph idx="1"/>
          </p:nvPr>
        </p:nvSpPr>
        <p:spPr/>
        <p:txBody>
          <a:bodyPr/>
          <a:lstStyle/>
          <a:p>
            <a:pPr algn="ctr">
              <a:buNone/>
            </a:pPr>
            <a:endParaRPr lang="en-US" dirty="0" smtClean="0"/>
          </a:p>
          <a:p>
            <a:pPr algn="ctr">
              <a:buNone/>
            </a:pPr>
            <a:r>
              <a:rPr lang="en-US" dirty="0" smtClean="0"/>
              <a:t>A church that is irresistible to heaven is a church that </a:t>
            </a:r>
            <a:r>
              <a:rPr lang="en-US" b="1" u="sng" dirty="0" smtClean="0"/>
              <a:t>chooses</a:t>
            </a:r>
            <a:r>
              <a:rPr lang="en-US" dirty="0" smtClean="0"/>
              <a:t> to love</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Peter 4:8</a:t>
            </a:r>
            <a:endParaRPr lang="en-US" dirty="0"/>
          </a:p>
        </p:txBody>
      </p:sp>
      <p:sp>
        <p:nvSpPr>
          <p:cNvPr id="3" name="Content Placeholder 2"/>
          <p:cNvSpPr>
            <a:spLocks noGrp="1"/>
          </p:cNvSpPr>
          <p:nvPr>
            <p:ph idx="1"/>
          </p:nvPr>
        </p:nvSpPr>
        <p:spPr/>
        <p:txBody>
          <a:bodyPr/>
          <a:lstStyle/>
          <a:p>
            <a:pPr algn="ctr">
              <a:buNone/>
            </a:pPr>
            <a:r>
              <a:rPr lang="en-US" i="1" dirty="0" smtClean="0"/>
              <a:t>“And above all things have </a:t>
            </a:r>
            <a:r>
              <a:rPr lang="en-US" b="1" i="1" u="sng" dirty="0" smtClean="0">
                <a:solidFill>
                  <a:srgbClr val="0000FF"/>
                </a:solidFill>
              </a:rPr>
              <a:t>fervent love </a:t>
            </a:r>
            <a:r>
              <a:rPr lang="en-US" i="1" dirty="0" smtClean="0"/>
              <a:t>for one another, for </a:t>
            </a:r>
            <a:r>
              <a:rPr lang="en-US" b="1" i="1" dirty="0" smtClean="0"/>
              <a:t>“love will cover a multitude of sins.”</a:t>
            </a:r>
            <a:endParaRPr lang="en-US" b="1" i="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514350" indent="-514350">
              <a:buNone/>
            </a:pPr>
            <a:r>
              <a:rPr lang="en-US" dirty="0" smtClean="0"/>
              <a:t>In the original Greek the word </a:t>
            </a:r>
            <a:r>
              <a:rPr lang="en-US" b="1" i="1" u="sng" dirty="0" smtClean="0"/>
              <a:t>“fervent” </a:t>
            </a:r>
            <a:r>
              <a:rPr lang="en-US" dirty="0" smtClean="0"/>
              <a:t>means” to </a:t>
            </a:r>
            <a:r>
              <a:rPr lang="en-US" i="1" dirty="0" smtClean="0"/>
              <a:t>stretch</a:t>
            </a:r>
            <a:r>
              <a:rPr lang="en-US" dirty="0" smtClean="0"/>
              <a:t> or </a:t>
            </a:r>
            <a:r>
              <a:rPr lang="en-US" i="1" dirty="0" smtClean="0"/>
              <a:t>strain</a:t>
            </a:r>
            <a:endParaRPr lang="en-US" i="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dirty="0" smtClean="0"/>
              <a:t>Irresistible Church</a:t>
            </a:r>
          </a:p>
        </p:txBody>
      </p:sp>
      <p:sp>
        <p:nvSpPr>
          <p:cNvPr id="3075" name="Rectangle 3"/>
          <p:cNvSpPr>
            <a:spLocks noGrp="1" noChangeArrowheads="1"/>
          </p:cNvSpPr>
          <p:nvPr>
            <p:ph type="body" idx="1"/>
          </p:nvPr>
        </p:nvSpPr>
        <p:spPr/>
        <p:txBody>
          <a:bodyPr/>
          <a:lstStyle/>
          <a:p>
            <a:pPr lvl="0" algn="ctr">
              <a:buNone/>
            </a:pPr>
            <a:r>
              <a:rPr lang="en-US" b="1" dirty="0" smtClean="0"/>
              <a:t>	</a:t>
            </a:r>
          </a:p>
          <a:p>
            <a:pPr lvl="0" algn="ctr">
              <a:buNone/>
            </a:pPr>
            <a:r>
              <a:rPr lang="en-US" b="1" dirty="0" smtClean="0"/>
              <a:t>AN IRRESISTIBLE CHURCH CHOOSES TO </a:t>
            </a:r>
            <a:r>
              <a:rPr lang="en-US" b="1" u="sng" dirty="0" smtClean="0"/>
              <a:t>LEARN AND ADAPT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Numbers 20:8-12 </a:t>
            </a:r>
            <a:endParaRPr lang="en-US" dirty="0"/>
          </a:p>
        </p:txBody>
      </p:sp>
      <p:sp>
        <p:nvSpPr>
          <p:cNvPr id="3" name="Content Placeholder 2"/>
          <p:cNvSpPr>
            <a:spLocks noGrp="1"/>
          </p:cNvSpPr>
          <p:nvPr>
            <p:ph idx="1"/>
          </p:nvPr>
        </p:nvSpPr>
        <p:spPr>
          <a:xfrm>
            <a:off x="457200" y="1295400"/>
            <a:ext cx="8229600" cy="5181600"/>
          </a:xfrm>
        </p:spPr>
        <p:txBody>
          <a:bodyPr/>
          <a:lstStyle/>
          <a:p>
            <a:pPr>
              <a:buNone/>
            </a:pPr>
            <a:r>
              <a:rPr lang="en-US" sz="2800" b="1" i="1" dirty="0" smtClean="0"/>
              <a:t>“Take the rod; you and your brother Aaron gather the congregation together. Speak to the rock before their eyes, and it will yield its water; thus you shall bring water for them out of the rock, and give drink to the congregation and their animals.” </a:t>
            </a:r>
          </a:p>
          <a:p>
            <a:pPr>
              <a:buNone/>
            </a:pPr>
            <a:r>
              <a:rPr lang="en-US" sz="2800" b="1" i="1" dirty="0" smtClean="0"/>
              <a:t>So Moses took the rod from before the Lord as he commanded him.</a:t>
            </a:r>
          </a:p>
          <a:p>
            <a:pPr>
              <a:buNone/>
            </a:pPr>
            <a:r>
              <a:rPr lang="en-US" sz="2800" b="1" i="1" dirty="0" smtClean="0"/>
              <a:t>And Moses and Aaron gathered the assembly together before the rock; and he said  to them, “Hear now, you rebels! Must we bring water for you out of this rock?”</a:t>
            </a:r>
            <a:endParaRPr lang="en-US" sz="2800" b="1" i="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sz="2800" b="1" i="1" dirty="0" smtClean="0"/>
              <a:t>Then Moses lifted his hand and struck the rock twice with his rod; and water came out abundantly, and the congregation and their animals drank.</a:t>
            </a:r>
          </a:p>
          <a:p>
            <a:pPr>
              <a:buNone/>
            </a:pPr>
            <a:r>
              <a:rPr lang="en-US" sz="2800" b="1" i="1" dirty="0" smtClean="0"/>
              <a:t>Then the Lord spoke to Moses and Aaron, “Because you did not believe Me, to hallow Me in the eyes of the children of Israel, therefore you shall not bring this assembly into the land which I have given them.”</a:t>
            </a:r>
            <a:endParaRPr lang="en-US" sz="2800" b="1" i="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ctr">
              <a:buNone/>
            </a:pPr>
            <a:r>
              <a:rPr lang="en-US" dirty="0" smtClean="0"/>
              <a:t>Churches stuck in routine lose opportunities to honor God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ctr">
              <a:buNone/>
            </a:pPr>
            <a:r>
              <a:rPr lang="en-US" b="1" dirty="0" smtClean="0"/>
              <a:t>In order to be the church that God wants us to be, we must continue to learn, unlearn, and relearn</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endParaRPr lang="en-US" dirty="0" smtClean="0"/>
          </a:p>
          <a:p>
            <a:pPr lvl="0">
              <a:buNone/>
            </a:pPr>
            <a:r>
              <a:rPr lang="en-US" dirty="0" smtClean="0"/>
              <a:t>One of the best ways to keep learning is from an unlikely source- </a:t>
            </a:r>
            <a:r>
              <a:rPr lang="en-US" b="1" u="sng" dirty="0" smtClean="0"/>
              <a:t>the mistake</a:t>
            </a:r>
            <a:endParaRPr lang="en-US" dirty="0" smtClean="0"/>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Church that’s always learning</a:t>
            </a:r>
            <a:endParaRPr lang="en-US" dirty="0"/>
          </a:p>
        </p:txBody>
      </p:sp>
      <p:sp>
        <p:nvSpPr>
          <p:cNvPr id="3" name="Content Placeholder 2"/>
          <p:cNvSpPr>
            <a:spLocks noGrp="1"/>
          </p:cNvSpPr>
          <p:nvPr>
            <p:ph sz="half" idx="1"/>
          </p:nvPr>
        </p:nvSpPr>
        <p:spPr>
          <a:xfrm>
            <a:off x="457200" y="1600201"/>
            <a:ext cx="7772400" cy="1600200"/>
          </a:xfrm>
        </p:spPr>
        <p:txBody>
          <a:bodyPr/>
          <a:lstStyle/>
          <a:p>
            <a:pPr algn="ctr">
              <a:buNone/>
            </a:pPr>
            <a:r>
              <a:rPr lang="en-US" sz="3600" dirty="0" smtClean="0"/>
              <a:t>An important component of learning is: </a:t>
            </a:r>
            <a:r>
              <a:rPr lang="en-US" sz="3600" b="1" u="sng" dirty="0" smtClean="0"/>
              <a:t>Reflection </a:t>
            </a:r>
            <a:endParaRPr lang="en-US" sz="3600" b="1" u="sng"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3228109"/>
            <a:ext cx="5238750" cy="339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endParaRPr lang="en-US" dirty="0" smtClean="0"/>
          </a:p>
          <a:p>
            <a:pPr>
              <a:buNone/>
            </a:pPr>
            <a:endParaRPr lang="en-US" dirty="0" smtClean="0"/>
          </a:p>
          <a:p>
            <a:pPr algn="ctr">
              <a:buNone/>
            </a:pPr>
            <a:r>
              <a:rPr lang="en-US" b="1" dirty="0" smtClean="0"/>
              <a:t>Experience + Reflection = Insight</a:t>
            </a:r>
          </a:p>
          <a:p>
            <a:pPr>
              <a:buNone/>
            </a:pPr>
            <a:endParaRPr lang="en-US" dirty="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83</TotalTime>
  <Words>450</Words>
  <Application>Microsoft Office PowerPoint</Application>
  <PresentationFormat>On-screen Show (4:3)</PresentationFormat>
  <Paragraphs>38</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Default Design</vt:lpstr>
      <vt:lpstr>PowerPoint Presentation</vt:lpstr>
      <vt:lpstr>Irresistible Church</vt:lpstr>
      <vt:lpstr>Numbers 20:8-12 </vt:lpstr>
      <vt:lpstr>PowerPoint Presentation</vt:lpstr>
      <vt:lpstr>PowerPoint Presentation</vt:lpstr>
      <vt:lpstr>PowerPoint Presentation</vt:lpstr>
      <vt:lpstr>PowerPoint Presentation</vt:lpstr>
      <vt:lpstr>The Church that’s always learning</vt:lpstr>
      <vt:lpstr>PowerPoint Presentation</vt:lpstr>
      <vt:lpstr>Deuteronomy 5:15</vt:lpstr>
      <vt:lpstr> Genesis 50:20 </vt:lpstr>
      <vt:lpstr>Proverbs 1:7</vt:lpstr>
      <vt:lpstr>2 Corinthians 6:1 </vt:lpstr>
      <vt:lpstr>PowerPoint Presentation</vt:lpstr>
      <vt:lpstr> James 5:19-20 </vt:lpstr>
      <vt:lpstr>Irresistible Church </vt:lpstr>
      <vt:lpstr>1 Peter 4:8</vt:lpstr>
      <vt:lpstr>PowerPoint Presentation</vt:lpstr>
    </vt:vector>
  </TitlesOfParts>
  <Company>USDA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 1 - Introduction</dc:title>
  <dc:creator>george.bishara</dc:creator>
  <cp:lastModifiedBy>Fr . Paul Girguis</cp:lastModifiedBy>
  <cp:revision>16</cp:revision>
  <dcterms:created xsi:type="dcterms:W3CDTF">2012-08-05T00:41:37Z</dcterms:created>
  <dcterms:modified xsi:type="dcterms:W3CDTF">2012-08-05T12:21:40Z</dcterms:modified>
</cp:coreProperties>
</file>